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notesMasterIdLst>
    <p:notesMasterId r:id="rId47"/>
  </p:notesMasterIdLst>
  <p:sldIdLst>
    <p:sldId id="256" r:id="rId5"/>
    <p:sldId id="331" r:id="rId6"/>
    <p:sldId id="260" r:id="rId7"/>
    <p:sldId id="259" r:id="rId8"/>
    <p:sldId id="258" r:id="rId9"/>
    <p:sldId id="319" r:id="rId10"/>
    <p:sldId id="320" r:id="rId11"/>
    <p:sldId id="334" r:id="rId12"/>
    <p:sldId id="332" r:id="rId13"/>
    <p:sldId id="301" r:id="rId14"/>
    <p:sldId id="271" r:id="rId15"/>
    <p:sldId id="304" r:id="rId16"/>
    <p:sldId id="305" r:id="rId17"/>
    <p:sldId id="321" r:id="rId18"/>
    <p:sldId id="308" r:id="rId19"/>
    <p:sldId id="318" r:id="rId20"/>
    <p:sldId id="307" r:id="rId21"/>
    <p:sldId id="312" r:id="rId22"/>
    <p:sldId id="314" r:id="rId23"/>
    <p:sldId id="313" r:id="rId24"/>
    <p:sldId id="324" r:id="rId25"/>
    <p:sldId id="317" r:id="rId26"/>
    <p:sldId id="315" r:id="rId27"/>
    <p:sldId id="316" r:id="rId28"/>
    <p:sldId id="325" r:id="rId29"/>
    <p:sldId id="309" r:id="rId30"/>
    <p:sldId id="329" r:id="rId31"/>
    <p:sldId id="310" r:id="rId32"/>
    <p:sldId id="326" r:id="rId33"/>
    <p:sldId id="327" r:id="rId34"/>
    <p:sldId id="302" r:id="rId35"/>
    <p:sldId id="311" r:id="rId36"/>
    <p:sldId id="328" r:id="rId37"/>
    <p:sldId id="293" r:id="rId38"/>
    <p:sldId id="276" r:id="rId39"/>
    <p:sldId id="333" r:id="rId40"/>
    <p:sldId id="335" r:id="rId41"/>
    <p:sldId id="257" r:id="rId42"/>
    <p:sldId id="297" r:id="rId43"/>
    <p:sldId id="290" r:id="rId44"/>
    <p:sldId id="300" r:id="rId45"/>
    <p:sldId id="30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45400-13B8-40C5-A047-D28DFB9853A8}" v="3" dt="2022-10-18T19:48:18.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6"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0F96E-C7D4-4101-8052-E060AB984476}"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D1340-1664-42EC-9FC3-7F8052AC9FEC}" type="slidenum">
              <a:rPr lang="en-US" smtClean="0"/>
              <a:t>‹#›</a:t>
            </a:fld>
            <a:endParaRPr lang="en-US"/>
          </a:p>
        </p:txBody>
      </p:sp>
    </p:spTree>
    <p:extLst>
      <p:ext uri="{BB962C8B-B14F-4D97-AF65-F5344CB8AC3E}">
        <p14:creationId xmlns:p14="http://schemas.microsoft.com/office/powerpoint/2010/main" val="203912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Yale_University" TargetMode="External"/><Relationship Id="rId13" Type="http://schemas.openxmlformats.org/officeDocument/2006/relationships/hyperlink" Target="https://en.wikipedia.org/wiki/Harvard_Journal_of_Law_and_Public_Policy" TargetMode="External"/><Relationship Id="rId18" Type="http://schemas.openxmlformats.org/officeDocument/2006/relationships/hyperlink" Target="https://en.wikipedia.org/wiki/United_States_Court_of_Appeals_for_the_Fourth_Circuit" TargetMode="External"/><Relationship Id="rId26" Type="http://schemas.openxmlformats.org/officeDocument/2006/relationships/hyperlink" Target="https://en.wikipedia.org/wiki/American_Bar_Association" TargetMode="External"/><Relationship Id="rId3" Type="http://schemas.openxmlformats.org/officeDocument/2006/relationships/hyperlink" Target="https://en.wikipedia.org/wiki/Parsi" TargetMode="External"/><Relationship Id="rId21" Type="http://schemas.openxmlformats.org/officeDocument/2006/relationships/hyperlink" Target="https://en.wikipedia.org/wiki/Presidency_of_George_W._Bush" TargetMode="External"/><Relationship Id="rId7" Type="http://schemas.openxmlformats.org/officeDocument/2006/relationships/hyperlink" Target="https://en.wikipedia.org/wiki/Neomi_Rao#cite_note-4" TargetMode="External"/><Relationship Id="rId12" Type="http://schemas.openxmlformats.org/officeDocument/2006/relationships/hyperlink" Target="https://en.wikipedia.org/wiki/University_of_Chicago_Law_Review" TargetMode="External"/><Relationship Id="rId17" Type="http://schemas.openxmlformats.org/officeDocument/2006/relationships/hyperlink" Target="https://en.wikipedia.org/wiki/J._Harvie_Wilkinson_III" TargetMode="External"/><Relationship Id="rId25" Type="http://schemas.openxmlformats.org/officeDocument/2006/relationships/hyperlink" Target="https://en.wikipedia.org/wiki/Administrative_Conference_of_the_United_States" TargetMode="External"/><Relationship Id="rId2" Type="http://schemas.openxmlformats.org/officeDocument/2006/relationships/slide" Target="../slides/slide40.xml"/><Relationship Id="rId16" Type="http://schemas.openxmlformats.org/officeDocument/2006/relationships/hyperlink" Target="https://en.wikipedia.org/wiki/Neomi_Rao#cite_note-Eder_of_NYT-5" TargetMode="External"/><Relationship Id="rId20" Type="http://schemas.openxmlformats.org/officeDocument/2006/relationships/hyperlink" Target="https://en.wikipedia.org/wiki/London,_United_Kingdom" TargetMode="External"/><Relationship Id="rId1" Type="http://schemas.openxmlformats.org/officeDocument/2006/relationships/notesMaster" Target="../notesMasters/notesMaster1.xml"/><Relationship Id="rId6" Type="http://schemas.openxmlformats.org/officeDocument/2006/relationships/hyperlink" Target="https://en.wikipedia.org/wiki/Detroit_Country_Day_School" TargetMode="External"/><Relationship Id="rId11" Type="http://schemas.openxmlformats.org/officeDocument/2006/relationships/hyperlink" Target="https://en.wikipedia.org/wiki/Juris_doctor" TargetMode="External"/><Relationship Id="rId24" Type="http://schemas.openxmlformats.org/officeDocument/2006/relationships/hyperlink" Target="https://en.wikipedia.org/wiki/Neomi_Rao#cite_note-Mufson-6" TargetMode="External"/><Relationship Id="rId5" Type="http://schemas.openxmlformats.org/officeDocument/2006/relationships/hyperlink" Target="https://en.wikipedia.org/wiki/Bloomfield_Hills,_Michigan" TargetMode="External"/><Relationship Id="rId15" Type="http://schemas.openxmlformats.org/officeDocument/2006/relationships/hyperlink" Target="https://en.wikipedia.org/wiki/Clarence_Thomas" TargetMode="External"/><Relationship Id="rId23" Type="http://schemas.openxmlformats.org/officeDocument/2006/relationships/hyperlink" Target="https://en.wikipedia.org/wiki/Antonin_Scalia_Law_School" TargetMode="External"/><Relationship Id="rId10" Type="http://schemas.openxmlformats.org/officeDocument/2006/relationships/hyperlink" Target="https://en.wikipedia.org/wiki/Order_of_the_Coif" TargetMode="External"/><Relationship Id="rId19" Type="http://schemas.openxmlformats.org/officeDocument/2006/relationships/hyperlink" Target="https://en.wikipedia.org/wiki/Clifford_Chance" TargetMode="External"/><Relationship Id="rId4" Type="http://schemas.openxmlformats.org/officeDocument/2006/relationships/hyperlink" Target="https://en.wikipedia.org/wiki/Neomi_Rao#cite_note-3" TargetMode="External"/><Relationship Id="rId9" Type="http://schemas.openxmlformats.org/officeDocument/2006/relationships/hyperlink" Target="https://en.wikipedia.org/wiki/University_of_Chicago_Law_School" TargetMode="External"/><Relationship Id="rId14" Type="http://schemas.openxmlformats.org/officeDocument/2006/relationships/hyperlink" Target="https://en.wikipedia.org/wiki/Clerk_(law)" TargetMode="External"/><Relationship Id="rId22" Type="http://schemas.openxmlformats.org/officeDocument/2006/relationships/hyperlink" Target="https://en.wikipedia.org/wiki/United_States_Senate_Committee_on_the_Judiciar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F296CE1-B720-A7CD-95A8-0769B0DB9D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30D7DD-29AF-401B-8002-2E0BB66A5E33}" type="slidenum">
              <a:rPr lang="en-US" altLang="en-US" smtClean="0"/>
              <a:pPr>
                <a:spcBef>
                  <a:spcPct val="0"/>
                </a:spcBef>
              </a:pPr>
              <a:t>11</a:t>
            </a:fld>
            <a:endParaRPr lang="en-US" altLang="en-US"/>
          </a:p>
        </p:txBody>
      </p:sp>
      <p:sp>
        <p:nvSpPr>
          <p:cNvPr id="22531" name="Rectangle 2">
            <a:extLst>
              <a:ext uri="{FF2B5EF4-FFF2-40B4-BE49-F238E27FC236}">
                <a16:creationId xmlns:a16="http://schemas.microsoft.com/office/drawing/2014/main" id="{444D7911-5214-2B7C-47DF-A60E4152F6A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D60716F9-68F7-103D-04D3-542B785212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solidFill>
                  <a:srgbClr val="FF0000"/>
                </a:solidFill>
                <a:latin typeface="Arial" panose="020B0604020202020204" pitchFamily="34" charset="0"/>
              </a:rPr>
              <a:t>EXTERNALITIE</a:t>
            </a:r>
            <a:r>
              <a:rPr lang="en-US" altLang="en-US" b="1">
                <a:latin typeface="Arial" panose="020B0604020202020204" pitchFamily="34" charset="0"/>
              </a:rPr>
              <a:t>S  -- OCCUR WHEN ANY ONE PARTY’S ACTIONS IMPOSE UNCOMPENSATED BENEFITS OR COSTS ON ANOTHER PARTY</a:t>
            </a:r>
          </a:p>
          <a:p>
            <a:pPr eaLnBrk="1" hangingPunct="1"/>
            <a:r>
              <a:rPr lang="en-US" altLang="en-US" b="1">
                <a:solidFill>
                  <a:srgbClr val="FF0000"/>
                </a:solidFill>
                <a:latin typeface="Arial" panose="020B0604020202020204" pitchFamily="34" charset="0"/>
              </a:rPr>
              <a:t>PUBLIC GOODS </a:t>
            </a:r>
            <a:r>
              <a:rPr lang="en-US" altLang="en-US" b="1">
                <a:latin typeface="Arial" panose="020B0604020202020204" pitchFamily="34" charset="0"/>
              </a:rPr>
              <a:t>--  ARE GOODS WHERE THE PROVISION OF THE GOOD TO SOME INDIVIDUALS CANNOT OCCUR W/O PROVISION OF THE SAME GOODS TO OTHERS FREE OF CHARGE. EXAMPLE  --- DEFENSE OR BASIC SCIENTIFIC RESEARCH</a:t>
            </a:r>
          </a:p>
          <a:p>
            <a:pPr eaLnBrk="1" hangingPunct="1"/>
            <a:endParaRPr lang="en-US" altLang="en-US" b="1">
              <a:latin typeface="Arial" panose="020B0604020202020204" pitchFamily="34" charset="0"/>
            </a:endParaRPr>
          </a:p>
          <a:p>
            <a:pPr eaLnBrk="1" hangingPunct="1"/>
            <a:r>
              <a:rPr lang="en-US" altLang="en-US" b="1">
                <a:solidFill>
                  <a:srgbClr val="FF0000"/>
                </a:solidFill>
                <a:latin typeface="Arial" panose="020B0604020202020204" pitchFamily="34" charset="0"/>
              </a:rPr>
              <a:t>COMMON RESOURCES </a:t>
            </a:r>
            <a:r>
              <a:rPr lang="en-US" altLang="en-US" b="1">
                <a:latin typeface="Arial" panose="020B0604020202020204" pitchFamily="34" charset="0"/>
              </a:rPr>
              <a:t>– RESOURCES SUBJECT TO CONGESTION OR OVERUSE, SUCH AS FISHERIES, THE BROADCAST SPECTRUM, OR AIRPORTS</a:t>
            </a:r>
          </a:p>
          <a:p>
            <a:pPr eaLnBrk="1" hangingPunct="1"/>
            <a:endParaRPr lang="en-US" altLang="en-US" b="1">
              <a:latin typeface="Arial" panose="020B0604020202020204" pitchFamily="34" charset="0"/>
            </a:endParaRPr>
          </a:p>
          <a:p>
            <a:pPr eaLnBrk="1" hangingPunct="1"/>
            <a:r>
              <a:rPr lang="en-US" altLang="en-US" b="1">
                <a:solidFill>
                  <a:srgbClr val="FF0000"/>
                </a:solidFill>
                <a:latin typeface="Arial" panose="020B0604020202020204" pitchFamily="34" charset="0"/>
              </a:rPr>
              <a:t>MARKET POWER </a:t>
            </a:r>
            <a:r>
              <a:rPr lang="en-US" altLang="en-US" b="1">
                <a:latin typeface="Arial" panose="020B0604020202020204" pitchFamily="34" charset="0"/>
              </a:rPr>
              <a:t>– WHEN A FIRM HAS THE ABILITY TO REDUCE OUTPUT BELOW WHAT A COMPETITIVE MARKET WOULD PRODUCE AND THEREBY RAISE PRICES</a:t>
            </a:r>
          </a:p>
          <a:p>
            <a:pPr eaLnBrk="1" hangingPunct="1"/>
            <a:r>
              <a:rPr lang="en-US" altLang="en-US" b="1">
                <a:solidFill>
                  <a:srgbClr val="FF0000"/>
                </a:solidFill>
                <a:latin typeface="Arial" panose="020B0604020202020204" pitchFamily="34" charset="0"/>
              </a:rPr>
              <a:t>ASSYMETRIC INFO </a:t>
            </a:r>
            <a:r>
              <a:rPr lang="en-US" altLang="en-US" b="1">
                <a:latin typeface="Arial" panose="020B0604020202020204" pitchFamily="34" charset="0"/>
              </a:rPr>
              <a:t>–WHEN BUYER AND SELLER HAVE DISPROPORTIONATE ACCESS TO RELEVANT INFORMATION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F0D831F-BA44-AADF-1183-666B6653787D}"/>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19B1F9AE-71CD-CD5E-616D-4A9F5824C3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Arial" panose="020B0604020202020204" pitchFamily="34" charset="0"/>
              </a:rPr>
              <a:t>HERE ARE TWO GREAT THINKERS WHO ARE LIKELY TO DIFFER ON MOST OF THE THINGS WE WILL DISCUSS THIS TERM</a:t>
            </a:r>
          </a:p>
          <a:p>
            <a:endParaRPr lang="en-US" altLang="en-US" b="1">
              <a:latin typeface="Arial" panose="020B0604020202020204" pitchFamily="34" charset="0"/>
            </a:endParaRPr>
          </a:p>
          <a:p>
            <a:r>
              <a:rPr lang="en-US" altLang="en-US" b="1">
                <a:latin typeface="Arial" panose="020B0604020202020204" pitchFamily="34" charset="0"/>
              </a:rPr>
              <a:t>WHERE DO THEY AGREE? BOTH LIKE MARKETS.</a:t>
            </a:r>
          </a:p>
          <a:p>
            <a:r>
              <a:rPr lang="en-US" altLang="en-US" b="1">
                <a:latin typeface="Arial" panose="020B0604020202020204" pitchFamily="34" charset="0"/>
              </a:rPr>
              <a:t>WHERE DO THEY DISAGREE? KEYNES IS NOT AN ABSOLUTIST. “WISELY MANAGED…PROBABLY” ARE THESE GOOD QUALIFIERS OR ARE THEY WEASLE WORDS?</a:t>
            </a:r>
          </a:p>
          <a:p>
            <a:endParaRPr lang="en-US" altLang="en-US" b="1">
              <a:latin typeface="Arial" panose="020B0604020202020204" pitchFamily="34" charset="0"/>
            </a:endParaRPr>
          </a:p>
          <a:p>
            <a:r>
              <a:rPr lang="en-US" altLang="en-US" b="1">
                <a:latin typeface="Arial" panose="020B0604020202020204" pitchFamily="34" charset="0"/>
              </a:rPr>
              <a:t>BY THE WAY, WHAT’S THE GOAL OF AN ECONOMY?</a:t>
            </a:r>
          </a:p>
          <a:p>
            <a:r>
              <a:rPr lang="en-US" altLang="en-US" b="1">
                <a:latin typeface="Arial" panose="020B0604020202020204" pitchFamily="34" charset="0"/>
              </a:rPr>
              <a:t>CREATE GOODS AND SERVICES? CREATE WEALTH? FOSTER SOCIAL HARMONY?</a:t>
            </a:r>
          </a:p>
          <a:p>
            <a:endParaRPr lang="en-US" altLang="en-US" b="1">
              <a:latin typeface="Arial" panose="020B0604020202020204" pitchFamily="34" charset="0"/>
            </a:endParaRPr>
          </a:p>
          <a:p>
            <a:r>
              <a:rPr lang="en-US" altLang="en-US" b="1">
                <a:latin typeface="Arial" panose="020B0604020202020204" pitchFamily="34" charset="0"/>
              </a:rPr>
              <a:t>WHAT’S THE GOAL OF A GOOD REGULATION? FAIRNESS? EFFICIENCY?</a:t>
            </a:r>
          </a:p>
        </p:txBody>
      </p:sp>
      <p:sp>
        <p:nvSpPr>
          <p:cNvPr id="25604" name="Slide Number Placeholder 3">
            <a:extLst>
              <a:ext uri="{FF2B5EF4-FFF2-40B4-BE49-F238E27FC236}">
                <a16:creationId xmlns:a16="http://schemas.microsoft.com/office/drawing/2014/main" id="{387F7F07-36E9-8884-6843-5E0AAF92175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a:spcBef>
                <a:spcPct val="30000"/>
              </a:spcBef>
              <a:defRPr sz="1200">
                <a:solidFill>
                  <a:schemeClr val="tx1"/>
                </a:solidFill>
                <a:latin typeface="Arial" panose="020B0604020202020204" pitchFamily="34" charset="0"/>
              </a:defRPr>
            </a:lvl1pPr>
            <a:lvl2pPr marL="742950" indent="-285750" defTabSz="933450">
              <a:spcBef>
                <a:spcPct val="30000"/>
              </a:spcBef>
              <a:defRPr sz="1200">
                <a:solidFill>
                  <a:schemeClr val="tx1"/>
                </a:solidFill>
                <a:latin typeface="Arial" panose="020B0604020202020204" pitchFamily="34" charset="0"/>
              </a:defRPr>
            </a:lvl2pPr>
            <a:lvl3pPr marL="1143000" indent="-228600" defTabSz="933450">
              <a:spcBef>
                <a:spcPct val="30000"/>
              </a:spcBef>
              <a:defRPr sz="1200">
                <a:solidFill>
                  <a:schemeClr val="tx1"/>
                </a:solidFill>
                <a:latin typeface="Arial" panose="020B0604020202020204" pitchFamily="34" charset="0"/>
              </a:defRPr>
            </a:lvl3pPr>
            <a:lvl4pPr marL="1600200" indent="-228600" defTabSz="933450">
              <a:spcBef>
                <a:spcPct val="30000"/>
              </a:spcBef>
              <a:defRPr sz="1200">
                <a:solidFill>
                  <a:schemeClr val="tx1"/>
                </a:solidFill>
                <a:latin typeface="Arial" panose="020B0604020202020204" pitchFamily="34" charset="0"/>
              </a:defRPr>
            </a:lvl4pPr>
            <a:lvl5pPr marL="2057400" indent="-228600" defTabSz="933450">
              <a:spcBef>
                <a:spcPct val="30000"/>
              </a:spcBef>
              <a:defRPr sz="1200">
                <a:solidFill>
                  <a:schemeClr val="tx1"/>
                </a:solidFill>
                <a:latin typeface="Arial" panose="020B0604020202020204" pitchFamily="34" charset="0"/>
              </a:defRPr>
            </a:lvl5pPr>
            <a:lvl6pPr marL="2514600" indent="-228600" defTabSz="9334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34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34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34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E87B4F-102F-4061-B835-CE3F89CADBC0}" type="slidenum">
              <a:rPr lang="en-US" altLang="en-US" smtClean="0"/>
              <a:pPr>
                <a:spcBef>
                  <a:spcPct val="0"/>
                </a:spcBef>
              </a:pPr>
              <a:t>35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60103FF-E6BC-921D-8D89-9254D96E36D0}"/>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BAC090F6-BC80-9C4A-B342-B1C198C30E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F0FA64D5-D30B-181E-44B4-30A30F4FBE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400">
                <a:solidFill>
                  <a:schemeClr val="tx1"/>
                </a:solidFill>
                <a:latin typeface="Arial" panose="020B0604020202020204" pitchFamily="34" charset="0"/>
                <a:cs typeface="Arial" panose="020B0604020202020204" pitchFamily="34" charset="0"/>
              </a:defRPr>
            </a:lvl1pPr>
            <a:lvl2pPr marL="742950" indent="-285750" defTabSz="933450">
              <a:defRPr sz="1400">
                <a:solidFill>
                  <a:schemeClr val="tx1"/>
                </a:solidFill>
                <a:latin typeface="Arial" panose="020B0604020202020204" pitchFamily="34" charset="0"/>
                <a:cs typeface="Arial" panose="020B0604020202020204" pitchFamily="34" charset="0"/>
              </a:defRPr>
            </a:lvl2pPr>
            <a:lvl3pPr marL="1143000" indent="-228600" defTabSz="933450">
              <a:defRPr sz="1400">
                <a:solidFill>
                  <a:schemeClr val="tx1"/>
                </a:solidFill>
                <a:latin typeface="Arial" panose="020B0604020202020204" pitchFamily="34" charset="0"/>
                <a:cs typeface="Arial" panose="020B0604020202020204" pitchFamily="34" charset="0"/>
              </a:defRPr>
            </a:lvl3pPr>
            <a:lvl4pPr marL="1600200" indent="-228600" defTabSz="933450">
              <a:defRPr sz="1400">
                <a:solidFill>
                  <a:schemeClr val="tx1"/>
                </a:solidFill>
                <a:latin typeface="Arial" panose="020B0604020202020204" pitchFamily="34" charset="0"/>
                <a:cs typeface="Arial" panose="020B0604020202020204" pitchFamily="34" charset="0"/>
              </a:defRPr>
            </a:lvl4pPr>
            <a:lvl5pPr marL="2057400" indent="-228600" defTabSz="933450">
              <a:defRPr sz="1400">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82AE5752-6653-4EC5-9403-EF43014B82CD}" type="slidenum">
              <a:rPr lang="en-US" altLang="en-US" sz="1200" smtClean="0"/>
              <a:pPr/>
              <a:t>39</a:t>
            </a:fld>
            <a:endParaRPr lang="en-US" altLang="en-US" sz="1200"/>
          </a:p>
        </p:txBody>
      </p:sp>
    </p:spTree>
    <p:extLst>
      <p:ext uri="{BB962C8B-B14F-4D97-AF65-F5344CB8AC3E}">
        <p14:creationId xmlns:p14="http://schemas.microsoft.com/office/powerpoint/2010/main" val="46946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F06CFD7-0D70-E29B-4BD6-9E741E3109D3}"/>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5F596785-9696-9538-94CB-2DB84378EC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latin typeface="Arial" panose="020B0604020202020204" pitchFamily="34" charset="0"/>
              </a:rPr>
              <a:t>Rao was born to mother Zerin Rao and father Jehangir Narioshang Rao, both </a:t>
            </a:r>
            <a:r>
              <a:rPr lang="en-US" altLang="en-US" b="1">
                <a:latin typeface="Arial" panose="020B0604020202020204" pitchFamily="34" charset="0"/>
                <a:hlinkClick r:id="rId3" tooltip="Parsi"/>
              </a:rPr>
              <a:t>Parsi</a:t>
            </a:r>
            <a:r>
              <a:rPr lang="en-US" altLang="en-US" b="1">
                <a:latin typeface="Arial" panose="020B0604020202020204" pitchFamily="34" charset="0"/>
              </a:rPr>
              <a:t> physicians from India</a:t>
            </a:r>
            <a:r>
              <a:rPr lang="en-US" altLang="en-US" b="1" baseline="30000">
                <a:latin typeface="Arial" panose="020B0604020202020204" pitchFamily="34" charset="0"/>
                <a:hlinkClick r:id="rId4"/>
              </a:rPr>
              <a:t>[3]</a:t>
            </a:r>
            <a:r>
              <a:rPr lang="en-US" altLang="en-US" b="1">
                <a:latin typeface="Arial" panose="020B0604020202020204" pitchFamily="34" charset="0"/>
              </a:rPr>
              <a:t>, and raised in </a:t>
            </a:r>
            <a:r>
              <a:rPr lang="en-US" altLang="en-US" b="1">
                <a:latin typeface="Arial" panose="020B0604020202020204" pitchFamily="34" charset="0"/>
                <a:hlinkClick r:id="rId5" tooltip="Bloomfield Hills, Michigan"/>
              </a:rPr>
              <a:t>Bloomfield Hills, Michigan</a:t>
            </a:r>
            <a:r>
              <a:rPr lang="en-US" altLang="en-US" b="1">
                <a:latin typeface="Arial" panose="020B0604020202020204" pitchFamily="34" charset="0"/>
              </a:rPr>
              <a:t>, where she was educated at </a:t>
            </a:r>
            <a:r>
              <a:rPr lang="en-US" altLang="en-US" b="1">
                <a:latin typeface="Arial" panose="020B0604020202020204" pitchFamily="34" charset="0"/>
                <a:hlinkClick r:id="rId6" tooltip="Detroit Country Day School"/>
              </a:rPr>
              <a:t>Detroit Country Day School</a:t>
            </a:r>
            <a:r>
              <a:rPr lang="en-US" altLang="en-US" b="1">
                <a:latin typeface="Arial" panose="020B0604020202020204" pitchFamily="34" charset="0"/>
              </a:rPr>
              <a:t> (class o</a:t>
            </a:r>
          </a:p>
          <a:p>
            <a:r>
              <a:rPr lang="en-US" altLang="en-US" b="1">
                <a:latin typeface="Arial" panose="020B0604020202020204" pitchFamily="34" charset="0"/>
              </a:rPr>
              <a:t>f 1991).</a:t>
            </a:r>
            <a:r>
              <a:rPr lang="en-US" altLang="en-US" b="1" baseline="30000">
                <a:latin typeface="Arial" panose="020B0604020202020204" pitchFamily="34" charset="0"/>
                <a:hlinkClick r:id="rId7"/>
              </a:rPr>
              <a:t>[4]</a:t>
            </a:r>
            <a:r>
              <a:rPr lang="en-US" altLang="en-US" b="1">
                <a:latin typeface="Arial" panose="020B0604020202020204" pitchFamily="34" charset="0"/>
              </a:rPr>
              <a:t> After graduating from </a:t>
            </a:r>
            <a:r>
              <a:rPr lang="en-US" altLang="en-US" b="1">
                <a:latin typeface="Arial" panose="020B0604020202020204" pitchFamily="34" charset="0"/>
                <a:hlinkClick r:id="rId8" tooltip="Yale University"/>
              </a:rPr>
              <a:t>Yale University</a:t>
            </a:r>
            <a:r>
              <a:rPr lang="en-US" altLang="en-US" b="1">
                <a:latin typeface="Arial" panose="020B0604020202020204" pitchFamily="34" charset="0"/>
              </a:rPr>
              <a:t> with highest distinction in ethics, politics, economics, and philosophy, Rao attended the </a:t>
            </a:r>
            <a:r>
              <a:rPr lang="en-US" altLang="en-US" b="1">
                <a:latin typeface="Arial" panose="020B0604020202020204" pitchFamily="34" charset="0"/>
                <a:hlinkClick r:id="rId9" tooltip="University of Chicago Law School"/>
              </a:rPr>
              <a:t>University of Chicago Law School</a:t>
            </a:r>
            <a:r>
              <a:rPr lang="en-US" altLang="en-US" b="1">
                <a:latin typeface="Arial" panose="020B0604020202020204" pitchFamily="34" charset="0"/>
              </a:rPr>
              <a:t>, where she was a member of the </a:t>
            </a:r>
            <a:r>
              <a:rPr lang="en-US" altLang="en-US" b="1">
                <a:latin typeface="Arial" panose="020B0604020202020204" pitchFamily="34" charset="0"/>
                <a:hlinkClick r:id="rId10" tooltip="Order of the Coif"/>
              </a:rPr>
              <a:t>Order of the Coif</a:t>
            </a:r>
            <a:r>
              <a:rPr lang="en-US" altLang="en-US" b="1">
                <a:latin typeface="Arial" panose="020B0604020202020204" pitchFamily="34" charset="0"/>
              </a:rPr>
              <a:t> and received her </a:t>
            </a:r>
            <a:r>
              <a:rPr lang="en-US" altLang="en-US" b="1">
                <a:latin typeface="Arial" panose="020B0604020202020204" pitchFamily="34" charset="0"/>
                <a:hlinkClick r:id="rId11" tooltip="Juris doctor"/>
              </a:rPr>
              <a:t>J.D.</a:t>
            </a:r>
            <a:r>
              <a:rPr lang="en-US" altLang="en-US" b="1">
                <a:latin typeface="Arial" panose="020B0604020202020204" pitchFamily="34" charset="0"/>
              </a:rPr>
              <a:t> in 2000. She was the comment editor of the </a:t>
            </a:r>
            <a:r>
              <a:rPr lang="en-US" altLang="en-US" b="1" i="1">
                <a:latin typeface="Arial" panose="020B0604020202020204" pitchFamily="34" charset="0"/>
                <a:hlinkClick r:id="rId12" tooltip="University of Chicago Law Review"/>
              </a:rPr>
              <a:t>University of Chicago Law Review</a:t>
            </a:r>
            <a:r>
              <a:rPr lang="en-US" altLang="en-US" b="1">
                <a:latin typeface="Arial" panose="020B0604020202020204" pitchFamily="34" charset="0"/>
              </a:rPr>
              <a:t>, and executive editor of the </a:t>
            </a:r>
            <a:r>
              <a:rPr lang="en-US" altLang="en-US" b="1" i="1">
                <a:latin typeface="Arial" panose="020B0604020202020204" pitchFamily="34" charset="0"/>
                <a:hlinkClick r:id="rId13" tooltip="Harvard Journal of Law and Public Policy"/>
              </a:rPr>
              <a:t>Harvard Journal of Law and Public Policy</a:t>
            </a:r>
            <a:r>
              <a:rPr lang="en-US" altLang="en-US" b="1">
                <a:latin typeface="Arial" panose="020B0604020202020204" pitchFamily="34" charset="0"/>
              </a:rPr>
              <a:t> for the </a:t>
            </a:r>
            <a:r>
              <a:rPr lang="en-US" altLang="en-US" b="1" i="1">
                <a:latin typeface="Arial" panose="020B0604020202020204" pitchFamily="34" charset="0"/>
              </a:rPr>
              <a:t>Symposium</a:t>
            </a:r>
            <a:r>
              <a:rPr lang="en-US" altLang="en-US" b="1">
                <a:latin typeface="Arial" panose="020B0604020202020204" pitchFamily="34" charset="0"/>
              </a:rPr>
              <a:t> edition. Rao </a:t>
            </a:r>
            <a:r>
              <a:rPr lang="en-US" altLang="en-US" b="1">
                <a:latin typeface="Arial" panose="020B0604020202020204" pitchFamily="34" charset="0"/>
                <a:hlinkClick r:id="rId14" tooltip="Clerk (law)"/>
              </a:rPr>
              <a:t>clerked</a:t>
            </a:r>
            <a:r>
              <a:rPr lang="en-US" altLang="en-US" b="1">
                <a:latin typeface="Arial" panose="020B0604020202020204" pitchFamily="34" charset="0"/>
              </a:rPr>
              <a:t> for U.S. Supreme Court Justice </a:t>
            </a:r>
            <a:r>
              <a:rPr lang="en-US" altLang="en-US" b="1">
                <a:latin typeface="Arial" panose="020B0604020202020204" pitchFamily="34" charset="0"/>
                <a:hlinkClick r:id="rId15" tooltip="Clarence Thomas"/>
              </a:rPr>
              <a:t>Clarence Thomas</a:t>
            </a:r>
            <a:r>
              <a:rPr lang="en-US" altLang="en-US" b="1" baseline="30000">
                <a:latin typeface="Arial" panose="020B0604020202020204" pitchFamily="34" charset="0"/>
                <a:hlinkClick r:id="rId16"/>
              </a:rPr>
              <a:t>[5]</a:t>
            </a:r>
            <a:r>
              <a:rPr lang="en-US" altLang="en-US" b="1">
                <a:latin typeface="Arial" panose="020B0604020202020204" pitchFamily="34" charset="0"/>
              </a:rPr>
              <a:t> from 2001 to 2002, and Judge </a:t>
            </a:r>
            <a:r>
              <a:rPr lang="en-US" altLang="en-US" b="1">
                <a:latin typeface="Arial" panose="020B0604020202020204" pitchFamily="34" charset="0"/>
                <a:hlinkClick r:id="rId17" tooltip="J. Harvie Wilkinson III"/>
              </a:rPr>
              <a:t>J. Harvie Wilkinson III</a:t>
            </a:r>
            <a:r>
              <a:rPr lang="en-US" altLang="en-US" b="1">
                <a:latin typeface="Arial" panose="020B0604020202020204" pitchFamily="34" charset="0"/>
              </a:rPr>
              <a:t> of the </a:t>
            </a:r>
            <a:r>
              <a:rPr lang="en-US" altLang="en-US" b="1">
                <a:latin typeface="Arial" panose="020B0604020202020204" pitchFamily="34" charset="0"/>
                <a:hlinkClick r:id="rId18" tooltip="United States Court of Appeals for the Fourth Circuit"/>
              </a:rPr>
              <a:t>United States Court of Appeals for the Fourth Circuit</a:t>
            </a:r>
            <a:r>
              <a:rPr lang="en-US" altLang="en-US" b="1">
                <a:latin typeface="Arial" panose="020B0604020202020204" pitchFamily="34" charset="0"/>
              </a:rPr>
              <a:t> from 2000 to 2001.</a:t>
            </a:r>
          </a:p>
          <a:p>
            <a:r>
              <a:rPr lang="en-US" altLang="en-US" b="1">
                <a:latin typeface="Arial" panose="020B0604020202020204" pitchFamily="34" charset="0"/>
              </a:rPr>
              <a:t>After her clerkships, she practiced public international law and arbitration at British law firm </a:t>
            </a:r>
            <a:r>
              <a:rPr lang="en-US" altLang="en-US" b="1">
                <a:latin typeface="Arial" panose="020B0604020202020204" pitchFamily="34" charset="0"/>
                <a:hlinkClick r:id="rId19" tooltip="Clifford Chance"/>
              </a:rPr>
              <a:t>Clifford Chance</a:t>
            </a:r>
            <a:r>
              <a:rPr lang="en-US" altLang="en-US" b="1">
                <a:latin typeface="Arial" panose="020B0604020202020204" pitchFamily="34" charset="0"/>
              </a:rPr>
              <a:t> in </a:t>
            </a:r>
            <a:r>
              <a:rPr lang="en-US" altLang="en-US" b="1">
                <a:latin typeface="Arial" panose="020B0604020202020204" pitchFamily="34" charset="0"/>
                <a:hlinkClick r:id="rId20" tooltip="London, United Kingdom"/>
              </a:rPr>
              <a:t>London, United Kingdom</a:t>
            </a:r>
            <a:r>
              <a:rPr lang="en-US" altLang="en-US" b="1">
                <a:latin typeface="Arial" panose="020B0604020202020204" pitchFamily="34" charset="0"/>
              </a:rPr>
              <a:t>. During the second term of </a:t>
            </a:r>
            <a:r>
              <a:rPr lang="en-US" altLang="en-US" b="1">
                <a:latin typeface="Arial" panose="020B0604020202020204" pitchFamily="34" charset="0"/>
                <a:hlinkClick r:id="rId21" tooltip="Presidency of George W. Bush"/>
              </a:rPr>
              <a:t>the presidency of George W. Bush</a:t>
            </a:r>
            <a:r>
              <a:rPr lang="en-US" altLang="en-US" b="1">
                <a:latin typeface="Arial" panose="020B0604020202020204" pitchFamily="34" charset="0"/>
              </a:rPr>
              <a:t>, Rao worked in the White House counsel's office and as a staffer on the </a:t>
            </a:r>
            <a:r>
              <a:rPr lang="en-US" altLang="en-US" b="1">
                <a:latin typeface="Arial" panose="020B0604020202020204" pitchFamily="34" charset="0"/>
                <a:hlinkClick r:id="rId22" tooltip="United States Senate Committee on the Judiciary"/>
              </a:rPr>
              <a:t>Senate Judiciary Committee</a:t>
            </a:r>
            <a:r>
              <a:rPr lang="en-US" altLang="en-US" b="1">
                <a:latin typeface="Arial" panose="020B0604020202020204" pitchFamily="34" charset="0"/>
              </a:rPr>
              <a:t>.</a:t>
            </a:r>
            <a:r>
              <a:rPr lang="en-US" altLang="en-US" b="1" baseline="30000">
                <a:latin typeface="Arial" panose="020B0604020202020204" pitchFamily="34" charset="0"/>
                <a:hlinkClick r:id="rId16"/>
              </a:rPr>
              <a:t>[5]</a:t>
            </a:r>
            <a:r>
              <a:rPr lang="en-US" altLang="en-US" b="1">
                <a:latin typeface="Arial" panose="020B0604020202020204" pitchFamily="34" charset="0"/>
              </a:rPr>
              <a:t> Later, she became a professor at George Mason University School of Law (subsequently renamed the </a:t>
            </a:r>
            <a:r>
              <a:rPr lang="en-US" altLang="en-US" b="1">
                <a:latin typeface="Arial" panose="020B0604020202020204" pitchFamily="34" charset="0"/>
                <a:hlinkClick r:id="rId23" tooltip="Antonin Scalia Law School"/>
              </a:rPr>
              <a:t>Antonin Scalia Law School</a:t>
            </a:r>
            <a:r>
              <a:rPr lang="en-US" altLang="en-US" b="1">
                <a:latin typeface="Arial" panose="020B0604020202020204" pitchFamily="34" charset="0"/>
              </a:rPr>
              <a:t>, a change for which she advocated),</a:t>
            </a:r>
            <a:r>
              <a:rPr lang="en-US" altLang="en-US" b="1" baseline="30000">
                <a:latin typeface="Arial" panose="020B0604020202020204" pitchFamily="34" charset="0"/>
                <a:hlinkClick r:id="rId16"/>
              </a:rPr>
              <a:t>[5]</a:t>
            </a:r>
            <a:r>
              <a:rPr lang="en-US" altLang="en-US" b="1">
                <a:latin typeface="Arial" panose="020B0604020202020204" pitchFamily="34" charset="0"/>
              </a:rPr>
              <a:t>where she received tenure in 2012. In 2015, she founded the Center for the Study of the Administrative State.</a:t>
            </a:r>
            <a:r>
              <a:rPr lang="en-US" altLang="en-US" b="1" baseline="30000">
                <a:latin typeface="Arial" panose="020B0604020202020204" pitchFamily="34" charset="0"/>
                <a:hlinkClick r:id="rId24"/>
              </a:rPr>
              <a:t>[6]</a:t>
            </a:r>
            <a:r>
              <a:rPr lang="en-US" altLang="en-US" b="1" baseline="30000">
                <a:latin typeface="Arial" panose="020B0604020202020204" pitchFamily="34" charset="0"/>
                <a:hlinkClick r:id="rId16"/>
              </a:rPr>
              <a:t>[5]</a:t>
            </a:r>
            <a:endParaRPr lang="en-US" altLang="en-US" b="1">
              <a:latin typeface="Arial" panose="020B0604020202020204" pitchFamily="34" charset="0"/>
            </a:endParaRPr>
          </a:p>
          <a:p>
            <a:r>
              <a:rPr lang="en-US" altLang="en-US" b="1">
                <a:latin typeface="Arial" panose="020B0604020202020204" pitchFamily="34" charset="0"/>
              </a:rPr>
              <a:t>She is a member of the </a:t>
            </a:r>
            <a:r>
              <a:rPr lang="en-US" altLang="en-US" b="1">
                <a:latin typeface="Arial" panose="020B0604020202020204" pitchFamily="34" charset="0"/>
                <a:hlinkClick r:id="rId25" tooltip="Administrative Conference of the United States"/>
              </a:rPr>
              <a:t>Administrative Conference of the United States</a:t>
            </a:r>
            <a:r>
              <a:rPr lang="en-US" altLang="en-US" b="1">
                <a:latin typeface="Arial" panose="020B0604020202020204" pitchFamily="34" charset="0"/>
              </a:rPr>
              <a:t> and the governing council of the </a:t>
            </a:r>
            <a:r>
              <a:rPr lang="en-US" altLang="en-US" b="1">
                <a:latin typeface="Arial" panose="020B0604020202020204" pitchFamily="34" charset="0"/>
                <a:hlinkClick r:id="rId26" tooltip="American Bar Association"/>
              </a:rPr>
              <a:t>American Bar Association</a:t>
            </a:r>
            <a:r>
              <a:rPr lang="en-US" altLang="en-US" b="1">
                <a:latin typeface="Arial" panose="020B0604020202020204" pitchFamily="34" charset="0"/>
              </a:rPr>
              <a:t>'s Section of Administrative Law and Regulatory Practice, where she co-chaired the section's regulatory policy committee.</a:t>
            </a:r>
          </a:p>
          <a:p>
            <a:r>
              <a:rPr lang="en-US" altLang="en-US" b="1">
                <a:latin typeface="Arial" panose="020B0604020202020204" pitchFamily="34" charset="0"/>
              </a:rPr>
              <a:t>As Judge on DC Cir, wrote </a:t>
            </a:r>
            <a:r>
              <a:rPr lang="en-US" altLang="en-US" b="1" i="1">
                <a:latin typeface="Arial" panose="020B0604020202020204" pitchFamily="34" charset="0"/>
              </a:rPr>
              <a:t>Flynn I</a:t>
            </a:r>
          </a:p>
        </p:txBody>
      </p:sp>
      <p:sp>
        <p:nvSpPr>
          <p:cNvPr id="13316" name="Slide Number Placeholder 3">
            <a:extLst>
              <a:ext uri="{FF2B5EF4-FFF2-40B4-BE49-F238E27FC236}">
                <a16:creationId xmlns:a16="http://schemas.microsoft.com/office/drawing/2014/main" id="{CEB51EFD-FDFD-BB21-E55F-EBDE5A6DCEB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3450">
              <a:defRPr sz="1400">
                <a:solidFill>
                  <a:schemeClr val="tx1"/>
                </a:solidFill>
                <a:latin typeface="Arial" panose="020B0604020202020204" pitchFamily="34" charset="0"/>
                <a:cs typeface="Arial" panose="020B0604020202020204" pitchFamily="34" charset="0"/>
              </a:defRPr>
            </a:lvl1pPr>
            <a:lvl2pPr marL="742950" indent="-285750" defTabSz="933450">
              <a:defRPr sz="1400">
                <a:solidFill>
                  <a:schemeClr val="tx1"/>
                </a:solidFill>
                <a:latin typeface="Arial" panose="020B0604020202020204" pitchFamily="34" charset="0"/>
                <a:cs typeface="Arial" panose="020B0604020202020204" pitchFamily="34" charset="0"/>
              </a:defRPr>
            </a:lvl2pPr>
            <a:lvl3pPr marL="1143000" indent="-228600" defTabSz="933450">
              <a:defRPr sz="1400">
                <a:solidFill>
                  <a:schemeClr val="tx1"/>
                </a:solidFill>
                <a:latin typeface="Arial" panose="020B0604020202020204" pitchFamily="34" charset="0"/>
                <a:cs typeface="Arial" panose="020B0604020202020204" pitchFamily="34" charset="0"/>
              </a:defRPr>
            </a:lvl3pPr>
            <a:lvl4pPr marL="1600200" indent="-228600" defTabSz="933450">
              <a:defRPr sz="1400">
                <a:solidFill>
                  <a:schemeClr val="tx1"/>
                </a:solidFill>
                <a:latin typeface="Arial" panose="020B0604020202020204" pitchFamily="34" charset="0"/>
                <a:cs typeface="Arial" panose="020B0604020202020204" pitchFamily="34" charset="0"/>
              </a:defRPr>
            </a:lvl4pPr>
            <a:lvl5pPr marL="2057400" indent="-228600" defTabSz="933450">
              <a:defRPr sz="1400">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74E83C52-A6CA-4828-9BCE-41F1ED2288B2}" type="slidenum">
              <a:rPr lang="en-US" altLang="en-US" sz="1200" smtClean="0"/>
              <a:pPr/>
              <a:t>40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E6535-9CE4-4F00-B0B7-EC1F997A6C3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146364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E6535-9CE4-4F00-B0B7-EC1F997A6C3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281636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E6535-9CE4-4F00-B0B7-EC1F997A6C3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A5FA-3AD5-436A-AEE2-D825B46B7A3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33094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E6535-9CE4-4F00-B0B7-EC1F997A6C3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1895533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E6535-9CE4-4F00-B0B7-EC1F997A6C3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A5FA-3AD5-436A-AEE2-D825B46B7A3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1945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E6535-9CE4-4F00-B0B7-EC1F997A6C3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230944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4E6535-9CE4-4F00-B0B7-EC1F997A6C3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312442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4E6535-9CE4-4F00-B0B7-EC1F997A6C3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112209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4E6535-9CE4-4F00-B0B7-EC1F997A6C3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46625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4E6535-9CE4-4F00-B0B7-EC1F997A6C32}"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357738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4E6535-9CE4-4F00-B0B7-EC1F997A6C32}"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374534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4E6535-9CE4-4F00-B0B7-EC1F997A6C32}"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38579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4E6535-9CE4-4F00-B0B7-EC1F997A6C32}"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353973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E6535-9CE4-4F00-B0B7-EC1F997A6C32}"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152647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4E6535-9CE4-4F00-B0B7-EC1F997A6C32}"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264575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E6535-9CE4-4F00-B0B7-EC1F997A6C32}"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A5FA-3AD5-436A-AEE2-D825B46B7A3E}" type="slidenum">
              <a:rPr lang="en-US" smtClean="0"/>
              <a:t>‹#›</a:t>
            </a:fld>
            <a:endParaRPr lang="en-US"/>
          </a:p>
        </p:txBody>
      </p:sp>
    </p:spTree>
    <p:extLst>
      <p:ext uri="{BB962C8B-B14F-4D97-AF65-F5344CB8AC3E}">
        <p14:creationId xmlns:p14="http://schemas.microsoft.com/office/powerpoint/2010/main" val="402334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4E6535-9CE4-4F00-B0B7-EC1F997A6C32}" type="datetimeFigureOut">
              <a:rPr lang="en-US" smtClean="0"/>
              <a:t>10/19/2022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0CA5FA-3AD5-436A-AEE2-D825B46B7A3E}" type="slidenum">
              <a:rPr lang="en-US" smtClean="0"/>
              <a:t>‹#›</a:t>
            </a:fld>
            <a:endParaRPr lang="en-US"/>
          </a:p>
        </p:txBody>
      </p:sp>
    </p:spTree>
    <p:extLst>
      <p:ext uri="{BB962C8B-B14F-4D97-AF65-F5344CB8AC3E}">
        <p14:creationId xmlns:p14="http://schemas.microsoft.com/office/powerpoint/2010/main" val="229314700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066E-BF61-28A9-1E04-31232756AC39}"/>
              </a:ext>
            </a:extLst>
          </p:cNvPr>
          <p:cNvSpPr>
            <a:spLocks noGrp="1"/>
          </p:cNvSpPr>
          <p:nvPr>
            <p:ph type="ctrTitle"/>
          </p:nvPr>
        </p:nvSpPr>
        <p:spPr>
          <a:xfrm>
            <a:off x="649481" y="1874695"/>
            <a:ext cx="8556156" cy="1646302"/>
          </a:xfrm>
        </p:spPr>
        <p:txBody>
          <a:bodyPr>
            <a:normAutofit fontScale="90000"/>
          </a:bodyPr>
          <a:lstStyle/>
          <a:p>
            <a:r>
              <a:rPr lang="en-US" dirty="0">
                <a:latin typeface="Calibri" panose="020F0502020204030204" pitchFamily="34" charset="0"/>
                <a:cs typeface="Calibri" panose="020F0502020204030204" pitchFamily="34" charset="0"/>
              </a:rPr>
              <a:t>HAS AIRLINE DEREGULATION BEEN A NEOLIBERAL SUCCESS?</a:t>
            </a:r>
          </a:p>
        </p:txBody>
      </p:sp>
      <p:sp>
        <p:nvSpPr>
          <p:cNvPr id="3" name="Subtitle 2">
            <a:extLst>
              <a:ext uri="{FF2B5EF4-FFF2-40B4-BE49-F238E27FC236}">
                <a16:creationId xmlns:a16="http://schemas.microsoft.com/office/drawing/2014/main" id="{9460C735-54CA-B2BA-481C-BAD36704FE46}"/>
              </a:ext>
            </a:extLst>
          </p:cNvPr>
          <p:cNvSpPr>
            <a:spLocks noGrp="1"/>
          </p:cNvSpPr>
          <p:nvPr>
            <p:ph type="subTitle" idx="1"/>
          </p:nvPr>
        </p:nvSpPr>
        <p:spPr>
          <a:xfrm>
            <a:off x="1438701" y="3538215"/>
            <a:ext cx="7766936" cy="1646302"/>
          </a:xfrm>
        </p:spPr>
        <p:txBody>
          <a:bodyPr>
            <a:normAutofit/>
          </a:bodyPr>
          <a:lstStyle/>
          <a:p>
            <a:r>
              <a:rPr lang="en-US" b="1" dirty="0">
                <a:latin typeface="Calibri" panose="020F0502020204030204" pitchFamily="34" charset="0"/>
                <a:cs typeface="Calibri" panose="020F0502020204030204" pitchFamily="34" charset="0"/>
              </a:rPr>
              <a:t>MARK S. KAHAN</a:t>
            </a:r>
          </a:p>
          <a:p>
            <a:r>
              <a:rPr lang="en-US" b="1" dirty="0">
                <a:latin typeface="Calibri" panose="020F0502020204030204" pitchFamily="34" charset="0"/>
                <a:cs typeface="Calibri" panose="020F0502020204030204" pitchFamily="34" charset="0"/>
              </a:rPr>
              <a:t>ADJUNCT PROFESSORIAL LECTURER</a:t>
            </a:r>
          </a:p>
          <a:p>
            <a:r>
              <a:rPr lang="en-US" b="1" dirty="0">
                <a:latin typeface="Calibri" panose="020F0502020204030204" pitchFamily="34" charset="0"/>
                <a:cs typeface="Calibri" panose="020F0502020204030204" pitchFamily="34" charset="0"/>
              </a:rPr>
              <a:t>DEPARTMENT OF GOVERNMENT</a:t>
            </a:r>
          </a:p>
          <a:p>
            <a:r>
              <a:rPr lang="en-US" b="1" dirty="0">
                <a:latin typeface="Calibri" panose="020F0502020204030204" pitchFamily="34" charset="0"/>
                <a:cs typeface="Calibri" panose="020F0502020204030204" pitchFamily="34" charset="0"/>
              </a:rPr>
              <a:t>AMERICAN </a:t>
            </a:r>
            <a:r>
              <a:rPr lang="en-US" dirty="0">
                <a:latin typeface="Calibri" panose="020F0502020204030204" pitchFamily="34" charset="0"/>
                <a:cs typeface="Calibri" panose="020F0502020204030204" pitchFamily="34" charset="0"/>
              </a:rPr>
              <a:t>UNIVERSITY</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5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CF54-C8FA-1B0C-CBB7-D48239024802}"/>
              </a:ext>
            </a:extLst>
          </p:cNvPr>
          <p:cNvSpPr>
            <a:spLocks noGrp="1"/>
          </p:cNvSpPr>
          <p:nvPr>
            <p:ph type="title"/>
          </p:nvPr>
        </p:nvSpPr>
        <p:spPr>
          <a:xfrm>
            <a:off x="677334" y="561975"/>
            <a:ext cx="8596668" cy="1320800"/>
          </a:xfrm>
        </p:spPr>
        <p:txBody>
          <a:bodyPr/>
          <a:lstStyle/>
          <a:p>
            <a:r>
              <a:rPr lang="en-US" dirty="0">
                <a:latin typeface="Calibri" panose="020F0502020204030204" pitchFamily="34" charset="0"/>
                <a:cs typeface="Calibri" panose="020F0502020204030204" pitchFamily="34" charset="0"/>
              </a:rPr>
              <a:t>CLINTON E.O. 12866 (October 4, 1993)</a:t>
            </a:r>
          </a:p>
        </p:txBody>
      </p:sp>
      <p:sp>
        <p:nvSpPr>
          <p:cNvPr id="6" name="Content Placeholder 5">
            <a:extLst>
              <a:ext uri="{FF2B5EF4-FFF2-40B4-BE49-F238E27FC236}">
                <a16:creationId xmlns:a16="http://schemas.microsoft.com/office/drawing/2014/main" id="{B367120E-7729-274E-C5E3-1784F0FB7083}"/>
              </a:ext>
            </a:extLst>
          </p:cNvPr>
          <p:cNvSpPr>
            <a:spLocks noGrp="1"/>
          </p:cNvSpPr>
          <p:nvPr>
            <p:ph idx="1"/>
          </p:nvPr>
        </p:nvSpPr>
        <p:spPr/>
        <p:txBody>
          <a:bodyPr/>
          <a:lstStyle/>
          <a:p>
            <a:pPr marL="0" indent="0">
              <a:buNone/>
            </a:pPr>
            <a:r>
              <a:rPr lang="en-US" b="1" dirty="0">
                <a:latin typeface="Calibri" panose="020F0502020204030204" pitchFamily="34" charset="0"/>
                <a:cs typeface="Calibri" panose="020F0502020204030204" pitchFamily="34" charset="0"/>
              </a:rPr>
              <a:t>Section 1. Statement of Regulatory Philosophy and Principles. </a:t>
            </a:r>
          </a:p>
          <a:p>
            <a:pPr>
              <a:buAutoNum type="alphaLcParenBoth"/>
            </a:pPr>
            <a:r>
              <a:rPr lang="en-US" b="1" dirty="0">
                <a:latin typeface="Calibri" panose="020F0502020204030204" pitchFamily="34" charset="0"/>
                <a:cs typeface="Calibri" panose="020F0502020204030204" pitchFamily="34" charset="0"/>
              </a:rPr>
              <a:t>The Regulatory Philosophy. Federal agencies should promulgate only such regulations as are required by law, are necessary to interpret the law, or are made necessary by </a:t>
            </a:r>
            <a:r>
              <a:rPr lang="en-US" b="1" dirty="0">
                <a:solidFill>
                  <a:srgbClr val="FF0000"/>
                </a:solidFill>
                <a:latin typeface="Calibri" panose="020F0502020204030204" pitchFamily="34" charset="0"/>
                <a:cs typeface="Calibri" panose="020F0502020204030204" pitchFamily="34" charset="0"/>
              </a:rPr>
              <a:t>compelling</a:t>
            </a:r>
            <a:r>
              <a:rPr lang="en-US" b="1" dirty="0">
                <a:latin typeface="Calibri" panose="020F0502020204030204" pitchFamily="34" charset="0"/>
                <a:cs typeface="Calibri" panose="020F0502020204030204" pitchFamily="34" charset="0"/>
              </a:rPr>
              <a:t> public need, such as </a:t>
            </a:r>
            <a:r>
              <a:rPr lang="en-US" b="1" dirty="0">
                <a:solidFill>
                  <a:srgbClr val="FF0000"/>
                </a:solidFill>
                <a:latin typeface="Calibri" panose="020F0502020204030204" pitchFamily="34" charset="0"/>
                <a:cs typeface="Calibri" panose="020F0502020204030204" pitchFamily="34" charset="0"/>
              </a:rPr>
              <a:t>material</a:t>
            </a:r>
            <a:r>
              <a:rPr lang="en-US" b="1" dirty="0">
                <a:latin typeface="Calibri" panose="020F0502020204030204" pitchFamily="34" charset="0"/>
                <a:cs typeface="Calibri" panose="020F0502020204030204" pitchFamily="34" charset="0"/>
              </a:rPr>
              <a:t> failures of private markets to protect or improve the health and safety of the public, the environment, or the well-being of the American people. In deciding whether and how to regulate, agencies should assess all costs and benefits of available regulatory alternatives, including the alternative of not regulating.</a:t>
            </a:r>
          </a:p>
          <a:p>
            <a:pPr marL="0" indent="0">
              <a:buNone/>
            </a:pPr>
            <a:r>
              <a:rPr lang="en-US" b="0" i="0" dirty="0">
                <a:solidFill>
                  <a:srgbClr val="202124"/>
                </a:solidFill>
                <a:effectLst/>
                <a:latin typeface="Roboto" panose="02000000000000000000" pitchFamily="2" charset="0"/>
              </a:rPr>
              <a:t> </a:t>
            </a:r>
            <a:r>
              <a:rPr lang="en-US" b="0" i="1" dirty="0">
                <a:solidFill>
                  <a:srgbClr val="202124"/>
                </a:solidFill>
                <a:effectLst/>
                <a:latin typeface="Roboto" panose="02000000000000000000" pitchFamily="2" charset="0"/>
              </a:rPr>
              <a:t>compelling: not able to be refuted; inspiring conviction.</a:t>
            </a:r>
          </a:p>
          <a:p>
            <a:pPr marL="0" indent="0">
              <a:buNone/>
            </a:pPr>
            <a:r>
              <a:rPr lang="en-US" i="1" dirty="0">
                <a:solidFill>
                  <a:srgbClr val="202124"/>
                </a:solidFill>
                <a:latin typeface="Roboto" panose="02000000000000000000" pitchFamily="2" charset="0"/>
                <a:cs typeface="Calibri" panose="020F0502020204030204" pitchFamily="34" charset="0"/>
              </a:rPr>
              <a:t> material: </a:t>
            </a:r>
            <a:r>
              <a:rPr lang="en-US" b="0" i="1" dirty="0">
                <a:solidFill>
                  <a:srgbClr val="202124"/>
                </a:solidFill>
                <a:effectLst/>
                <a:latin typeface="Roboto" panose="02000000000000000000" pitchFamily="2" charset="0"/>
              </a:rPr>
              <a:t>important; essential; relevant</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088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F92005FD-03CA-97A1-84F6-8B0A511D48FD}"/>
              </a:ext>
            </a:extLst>
          </p:cNvPr>
          <p:cNvSpPr>
            <a:spLocks noGrp="1" noChangeArrowheads="1"/>
          </p:cNvSpPr>
          <p:nvPr>
            <p:ph type="title"/>
          </p:nvPr>
        </p:nvSpPr>
        <p:spPr/>
        <p:txBody>
          <a:bodyPr/>
          <a:lstStyle/>
          <a:p>
            <a:pPr eaLnBrk="1" hangingPunct="1"/>
            <a:r>
              <a:rPr lang="en-US" altLang="en-US" dirty="0">
                <a:latin typeface="Calibri" panose="020F0502020204030204" pitchFamily="34" charset="0"/>
                <a:cs typeface="Calibri" panose="020F0502020204030204" pitchFamily="34" charset="0"/>
              </a:rPr>
              <a:t>HOW DO MARKETS FAIL/WHY REGULATE?</a:t>
            </a:r>
          </a:p>
        </p:txBody>
      </p:sp>
      <p:sp>
        <p:nvSpPr>
          <p:cNvPr id="21507" name="Rectangle 3">
            <a:extLst>
              <a:ext uri="{FF2B5EF4-FFF2-40B4-BE49-F238E27FC236}">
                <a16:creationId xmlns:a16="http://schemas.microsoft.com/office/drawing/2014/main" id="{FA9D4D8D-18B9-62F7-8476-0CA475E5A43A}"/>
              </a:ext>
            </a:extLst>
          </p:cNvPr>
          <p:cNvSpPr>
            <a:spLocks noGrp="1" noChangeArrowheads="1"/>
          </p:cNvSpPr>
          <p:nvPr>
            <p:ph idx="1"/>
          </p:nvPr>
        </p:nvSpPr>
        <p:spPr>
          <a:xfrm>
            <a:off x="677334" y="1793119"/>
            <a:ext cx="8596668" cy="4223120"/>
          </a:xfrm>
        </p:spPr>
        <p:txBody>
          <a:bodyPr>
            <a:normAutofit lnSpcReduction="10000"/>
          </a:bodyPr>
          <a:lstStyle/>
          <a:p>
            <a:pPr eaLnBrk="1" hangingPunct="1"/>
            <a:r>
              <a:rPr lang="en-US" altLang="en-US" sz="2800" b="1" dirty="0">
                <a:latin typeface="Calibri" panose="020F0502020204030204" pitchFamily="34" charset="0"/>
                <a:cs typeface="Calibri" panose="020F0502020204030204" pitchFamily="34" charset="0"/>
              </a:rPr>
              <a:t>Externalities</a:t>
            </a:r>
          </a:p>
          <a:p>
            <a:pPr eaLnBrk="1" hangingPunct="1"/>
            <a:r>
              <a:rPr lang="en-US" altLang="en-US" sz="2800" b="1" dirty="0">
                <a:latin typeface="Calibri" panose="020F0502020204030204" pitchFamily="34" charset="0"/>
                <a:cs typeface="Calibri" panose="020F0502020204030204" pitchFamily="34" charset="0"/>
              </a:rPr>
              <a:t>Public Goods and Common Resources</a:t>
            </a:r>
          </a:p>
          <a:p>
            <a:pPr eaLnBrk="1" hangingPunct="1"/>
            <a:r>
              <a:rPr lang="en-US" altLang="en-US" sz="2800" b="1" dirty="0">
                <a:latin typeface="Calibri" panose="020F0502020204030204" pitchFamily="34" charset="0"/>
                <a:cs typeface="Calibri" panose="020F0502020204030204" pitchFamily="34" charset="0"/>
              </a:rPr>
              <a:t>Market Power</a:t>
            </a:r>
          </a:p>
          <a:p>
            <a:pPr eaLnBrk="1" hangingPunct="1"/>
            <a:r>
              <a:rPr lang="en-US" altLang="en-US" sz="2800" b="1" dirty="0">
                <a:latin typeface="Calibri" panose="020F0502020204030204" pitchFamily="34" charset="0"/>
                <a:cs typeface="Calibri" panose="020F0502020204030204" pitchFamily="34" charset="0"/>
              </a:rPr>
              <a:t>Inadequate or Asymmetric Information</a:t>
            </a:r>
          </a:p>
          <a:p>
            <a:pPr eaLnBrk="1" hangingPunct="1"/>
            <a:r>
              <a:rPr lang="en-US" altLang="en-US" sz="2800" b="1" dirty="0">
                <a:latin typeface="Calibri" panose="020F0502020204030204" pitchFamily="34" charset="0"/>
                <a:cs typeface="Calibri" panose="020F0502020204030204" pitchFamily="34" charset="0"/>
              </a:rPr>
              <a:t>Other Social Purposes?</a:t>
            </a:r>
          </a:p>
          <a:p>
            <a:pPr marL="0" indent="0" eaLnBrk="1" hangingPunct="1">
              <a:buNone/>
            </a:pPr>
            <a:r>
              <a:rPr lang="en-US" altLang="en-US" sz="2800" b="1" dirty="0">
                <a:latin typeface="Calibri" panose="020F0502020204030204" pitchFamily="34" charset="0"/>
                <a:cs typeface="Calibri" panose="020F0502020204030204" pitchFamily="34" charset="0"/>
              </a:rPr>
              <a:t>From OMB Circular A-4 (September 17,2003)</a:t>
            </a:r>
          </a:p>
          <a:p>
            <a:pPr marL="0" indent="0" eaLnBrk="1" hangingPunct="1">
              <a:buNone/>
            </a:pPr>
            <a:endParaRPr lang="en-US" altLang="en-US" sz="2800" b="1" dirty="0">
              <a:latin typeface="Calibri" panose="020F0502020204030204" pitchFamily="34" charset="0"/>
              <a:cs typeface="Calibri" panose="020F0502020204030204" pitchFamily="34" charset="0"/>
            </a:endParaRPr>
          </a:p>
          <a:p>
            <a:pPr marL="457200" lvl="1" indent="0">
              <a:buNone/>
            </a:pPr>
            <a:r>
              <a:rPr lang="en-US" altLang="en-US" sz="2400" b="1" i="1" dirty="0">
                <a:solidFill>
                  <a:srgbClr val="FF0000"/>
                </a:solidFill>
                <a:latin typeface="Calibri" panose="020F0502020204030204" pitchFamily="34" charset="0"/>
                <a:cs typeface="Calibri" panose="020F0502020204030204" pitchFamily="34" charset="0"/>
              </a:rPr>
              <a:t>DOES THE PRICE SYSTEM WORK?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111F-A746-C093-B46E-2731FAE85BE9}"/>
              </a:ext>
            </a:extLst>
          </p:cNvPr>
          <p:cNvSpPr>
            <a:spLocks noGrp="1"/>
          </p:cNvSpPr>
          <p:nvPr>
            <p:ph type="title"/>
          </p:nvPr>
        </p:nvSpPr>
        <p:spPr>
          <a:xfrm>
            <a:off x="209025" y="578840"/>
            <a:ext cx="11300669" cy="1489353"/>
          </a:xfrm>
        </p:spPr>
        <p:txBody>
          <a:bodyPr/>
          <a:lstStyle/>
          <a:p>
            <a:r>
              <a:rPr lang="en-US" dirty="0">
                <a:latin typeface="Calibri" panose="020F0502020204030204" pitchFamily="34" charset="0"/>
                <a:cs typeface="Calibri" panose="020F0502020204030204" pitchFamily="34" charset="0"/>
              </a:rPr>
              <a:t>WHY REGULATE AIRLINES?</a:t>
            </a:r>
          </a:p>
        </p:txBody>
      </p:sp>
      <p:sp>
        <p:nvSpPr>
          <p:cNvPr id="3" name="Content Placeholder 2">
            <a:extLst>
              <a:ext uri="{FF2B5EF4-FFF2-40B4-BE49-F238E27FC236}">
                <a16:creationId xmlns:a16="http://schemas.microsoft.com/office/drawing/2014/main" id="{34424C17-CA18-D7DD-E5C8-5555F0396F94}"/>
              </a:ext>
            </a:extLst>
          </p:cNvPr>
          <p:cNvSpPr>
            <a:spLocks noGrp="1"/>
          </p:cNvSpPr>
          <p:nvPr>
            <p:ph idx="1"/>
          </p:nvPr>
        </p:nvSpPr>
        <p:spPr/>
        <p:txBody>
          <a:bodyPr>
            <a:normAutofit lnSpcReduction="10000"/>
          </a:bodyPr>
          <a:lstStyle/>
          <a:p>
            <a:pPr eaLnBrk="1" hangingPunct="1"/>
            <a:r>
              <a:rPr lang="en-US" altLang="en-US" sz="2800" b="1" dirty="0">
                <a:latin typeface="Calibri" panose="020F0502020204030204" pitchFamily="34" charset="0"/>
                <a:cs typeface="Calibri" panose="020F0502020204030204" pitchFamily="34" charset="0"/>
              </a:rPr>
              <a:t>Externalities: Safety and Environmental (noise, emissions) </a:t>
            </a:r>
            <a:endParaRPr lang="en-US" altLang="en-US" b="1" dirty="0">
              <a:latin typeface="Calibri" panose="020F0502020204030204" pitchFamily="34" charset="0"/>
              <a:cs typeface="Calibri" panose="020F0502020204030204" pitchFamily="34" charset="0"/>
            </a:endParaRPr>
          </a:p>
          <a:p>
            <a:pPr eaLnBrk="1" hangingPunct="1"/>
            <a:r>
              <a:rPr lang="en-US" altLang="en-US" sz="2800" b="1" dirty="0">
                <a:latin typeface="Calibri" panose="020F0502020204030204" pitchFamily="34" charset="0"/>
                <a:cs typeface="Calibri" panose="020F0502020204030204" pitchFamily="34" charset="0"/>
              </a:rPr>
              <a:t>Public Goods and Common Resources: Airports and Airways</a:t>
            </a:r>
            <a:endParaRPr lang="en-US" altLang="en-US" b="1" dirty="0">
              <a:latin typeface="Calibri" panose="020F0502020204030204" pitchFamily="34" charset="0"/>
              <a:cs typeface="Calibri" panose="020F0502020204030204" pitchFamily="34" charset="0"/>
            </a:endParaRPr>
          </a:p>
          <a:p>
            <a:pPr eaLnBrk="1" hangingPunct="1"/>
            <a:r>
              <a:rPr lang="en-US" altLang="en-US" sz="2800" b="1" dirty="0">
                <a:latin typeface="Calibri" panose="020F0502020204030204" pitchFamily="34" charset="0"/>
                <a:cs typeface="Calibri" panose="020F0502020204030204" pitchFamily="34" charset="0"/>
              </a:rPr>
              <a:t>Market Power: Prices and Services</a:t>
            </a:r>
          </a:p>
          <a:p>
            <a:pPr eaLnBrk="1" hangingPunct="1"/>
            <a:r>
              <a:rPr lang="en-US" altLang="en-US" sz="2800" b="1" dirty="0">
                <a:latin typeface="Calibri" panose="020F0502020204030204" pitchFamily="34" charset="0"/>
                <a:cs typeface="Calibri" panose="020F0502020204030204" pitchFamily="34" charset="0"/>
              </a:rPr>
              <a:t>Inadequate or Asymmetric Information: Safety and Deceptive Marketing</a:t>
            </a:r>
          </a:p>
          <a:p>
            <a:pPr eaLnBrk="1" hangingPunct="1"/>
            <a:r>
              <a:rPr lang="en-US" altLang="en-US" sz="2800" b="1" dirty="0">
                <a:latin typeface="Calibri" panose="020F0502020204030204" pitchFamily="34" charset="0"/>
                <a:cs typeface="Calibri" panose="020F0502020204030204" pitchFamily="34" charset="0"/>
              </a:rPr>
              <a:t>Other Social Purposes: Essential Air Services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333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3072-1B2E-E9F0-73E0-A2955968C976}"/>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Why Deregulate Airlines?</a:t>
            </a:r>
          </a:p>
        </p:txBody>
      </p:sp>
      <p:sp>
        <p:nvSpPr>
          <p:cNvPr id="3" name="Content Placeholder 2">
            <a:extLst>
              <a:ext uri="{FF2B5EF4-FFF2-40B4-BE49-F238E27FC236}">
                <a16:creationId xmlns:a16="http://schemas.microsoft.com/office/drawing/2014/main" id="{A80E51D7-9A62-F2AC-D002-B30894F87700}"/>
              </a:ext>
            </a:extLst>
          </p:cNvPr>
          <p:cNvSpPr>
            <a:spLocks noGrp="1"/>
          </p:cNvSpPr>
          <p:nvPr>
            <p:ph idx="1"/>
          </p:nvPr>
        </p:nvSpPr>
        <p:spPr>
          <a:xfrm>
            <a:off x="677334" y="1617044"/>
            <a:ext cx="8596668" cy="4880009"/>
          </a:xfrm>
        </p:spPr>
        <p:txBody>
          <a:bodyPr>
            <a:normAutofit lnSpcReduction="10000"/>
          </a:bodyPr>
          <a:lstStyle/>
          <a:p>
            <a:r>
              <a:rPr lang="en-US" sz="2400" b="1" dirty="0">
                <a:latin typeface="Calibri" panose="020F0502020204030204" pitchFamily="34" charset="0"/>
                <a:cs typeface="Calibri" panose="020F0502020204030204" pitchFamily="34" charset="0"/>
              </a:rPr>
              <a:t>Market Power is limited because competition is possible</a:t>
            </a:r>
          </a:p>
          <a:p>
            <a:r>
              <a:rPr lang="en-US" sz="2400" b="1" dirty="0">
                <a:latin typeface="Calibri" panose="020F0502020204030204" pitchFamily="34" charset="0"/>
                <a:cs typeface="Calibri" panose="020F0502020204030204" pitchFamily="34" charset="0"/>
              </a:rPr>
              <a:t>Market Power is limited because economies of scale and scope (networks) are not inexhaustible</a:t>
            </a:r>
          </a:p>
          <a:p>
            <a:r>
              <a:rPr lang="en-US" sz="2400" b="1" dirty="0">
                <a:latin typeface="Calibri" panose="020F0502020204030204" pitchFamily="34" charset="0"/>
                <a:cs typeface="Calibri" panose="020F0502020204030204" pitchFamily="34" charset="0"/>
              </a:rPr>
              <a:t>“Destructive competition” is unlikely because managements do not have a death wish</a:t>
            </a:r>
          </a:p>
          <a:p>
            <a:r>
              <a:rPr lang="en-US" sz="2400" b="1" dirty="0">
                <a:latin typeface="Calibri" panose="020F0502020204030204" pitchFamily="34" charset="0"/>
                <a:cs typeface="Calibri" panose="020F0502020204030204" pitchFamily="34" charset="0"/>
              </a:rPr>
              <a:t>The agency (CAB) is a corrupt (Watergate), captured institution </a:t>
            </a:r>
          </a:p>
          <a:p>
            <a:r>
              <a:rPr lang="en-US" sz="2400" b="1" dirty="0">
                <a:latin typeface="Calibri" panose="020F0502020204030204" pitchFamily="34" charset="0"/>
                <a:cs typeface="Calibri" panose="020F0502020204030204" pitchFamily="34" charset="0"/>
              </a:rPr>
              <a:t>Texas (Southwest) and California (Pacific Southwest)  have shown that unregulated intrastate airlines price lower than CAB regulated carriers</a:t>
            </a:r>
          </a:p>
          <a:p>
            <a:r>
              <a:rPr lang="en-US" sz="2400" b="1" dirty="0">
                <a:latin typeface="Calibri" panose="020F0502020204030204" pitchFamily="34" charset="0"/>
                <a:cs typeface="Calibri" panose="020F0502020204030204" pitchFamily="34" charset="0"/>
              </a:rPr>
              <a:t>Washington bureaucrats have no clue what consumers want</a:t>
            </a:r>
          </a:p>
          <a:p>
            <a:pPr marL="0" indent="0">
              <a:buNone/>
            </a:pPr>
            <a:endParaRPr lang="en-US" sz="1600" b="1"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        </a:t>
            </a:r>
            <a:r>
              <a:rPr lang="en-US" sz="2400" b="1" i="1" dirty="0">
                <a:solidFill>
                  <a:srgbClr val="FF0000"/>
                </a:solidFill>
                <a:latin typeface="Calibri" panose="020F0502020204030204" pitchFamily="34" charset="0"/>
                <a:cs typeface="Calibri" panose="020F0502020204030204" pitchFamily="34" charset="0"/>
              </a:rPr>
              <a:t>Is Neoliberalism or ideology in general a factor?</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51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5973-C40F-5B8E-4AFB-274B4A17239B}"/>
              </a:ext>
            </a:extLst>
          </p:cNvPr>
          <p:cNvSpPr>
            <a:spLocks noGrp="1"/>
          </p:cNvSpPr>
          <p:nvPr>
            <p:ph type="title"/>
          </p:nvPr>
        </p:nvSpPr>
        <p:spPr/>
        <p:txBody>
          <a:bodyPr>
            <a:normAutofit fontScale="90000"/>
          </a:bodyPr>
          <a:lstStyle/>
          <a:p>
            <a:r>
              <a:rPr lang="en-US" dirty="0"/>
              <a:t>KAHN ON HOW AIRLINE DEREGULATION EMERGED AGAINST INDUSTRY OPPOSITION</a:t>
            </a:r>
          </a:p>
        </p:txBody>
      </p:sp>
      <p:sp>
        <p:nvSpPr>
          <p:cNvPr id="3" name="Content Placeholder 2">
            <a:extLst>
              <a:ext uri="{FF2B5EF4-FFF2-40B4-BE49-F238E27FC236}">
                <a16:creationId xmlns:a16="http://schemas.microsoft.com/office/drawing/2014/main" id="{C893B6B5-C7D4-286E-2A50-9ADB0A063FCF}"/>
              </a:ext>
            </a:extLst>
          </p:cNvPr>
          <p:cNvSpPr>
            <a:spLocks noGrp="1"/>
          </p:cNvSpPr>
          <p:nvPr>
            <p:ph idx="1"/>
          </p:nvPr>
        </p:nvSpPr>
        <p:spPr/>
        <p:txBody>
          <a:bodyPr>
            <a:normAutofit lnSpcReduction="10000"/>
          </a:bodyPr>
          <a:lstStyle/>
          <a:p>
            <a:pPr algn="l"/>
            <a:r>
              <a:rPr lang="en-US" b="1" i="0" dirty="0">
                <a:solidFill>
                  <a:srgbClr val="433E38"/>
                </a:solidFill>
                <a:effectLst/>
                <a:latin typeface="Inter Variable"/>
              </a:rPr>
              <a:t>“First you had the ubiquitous problem of inflation. It was primarily a monetary problem, but it was not hard to persuade — well it was hard, but by demonstration you could show that the introduction of competition in industries where competition had been systematically repressed by government produced reduced prices.</a:t>
            </a:r>
          </a:p>
          <a:p>
            <a:pPr algn="l"/>
            <a:r>
              <a:rPr lang="en-US" b="1" i="0" dirty="0">
                <a:solidFill>
                  <a:schemeClr val="accent6">
                    <a:lumMod val="50000"/>
                  </a:schemeClr>
                </a:solidFill>
                <a:effectLst/>
                <a:latin typeface="Inter Variable"/>
              </a:rPr>
              <a:t>Then you had this </a:t>
            </a:r>
            <a:r>
              <a:rPr lang="en-US" b="1" i="0" dirty="0">
                <a:solidFill>
                  <a:srgbClr val="FF0000"/>
                </a:solidFill>
                <a:effectLst/>
                <a:latin typeface="Inter Variable"/>
              </a:rPr>
              <a:t>convergence intellectually of enlightened conservatives and liberals </a:t>
            </a:r>
            <a:r>
              <a:rPr lang="en-US" b="1" i="0" dirty="0">
                <a:solidFill>
                  <a:schemeClr val="accent6">
                    <a:lumMod val="50000"/>
                  </a:schemeClr>
                </a:solidFill>
                <a:effectLst/>
                <a:latin typeface="Inter Variable"/>
              </a:rPr>
              <a:t>led by Ted Kennedy. The Ford administration had already decided it was for deregulation, but it was never going to succeed on its own because it was a conservative administration. It took a combination of the conservatives and 20th century liberals (which is what I am), advocates of competition, and the convergence of inflation.</a:t>
            </a:r>
          </a:p>
          <a:p>
            <a:pPr algn="l"/>
            <a:r>
              <a:rPr lang="en-US" b="1" i="0" dirty="0">
                <a:solidFill>
                  <a:srgbClr val="433E38"/>
                </a:solidFill>
                <a:effectLst/>
                <a:latin typeface="Inter Variable"/>
              </a:rPr>
              <a:t>In the airline case, we had something very persuasive. Load factors for the decade before 1976 were 51.3 percent on average. The planes were half full. We also had evidence from intrastate airlines [not subject to CAB regulation], which operated at higher load factors and lower fares.”</a:t>
            </a:r>
          </a:p>
          <a:p>
            <a:endParaRPr lang="en-US" dirty="0"/>
          </a:p>
        </p:txBody>
      </p:sp>
    </p:spTree>
    <p:extLst>
      <p:ext uri="{BB962C8B-B14F-4D97-AF65-F5344CB8AC3E}">
        <p14:creationId xmlns:p14="http://schemas.microsoft.com/office/powerpoint/2010/main" val="180432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7026-5AFE-F018-C2F8-CE7C1C29BFA7}"/>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Was Airline Deregulation a Success?</a:t>
            </a:r>
          </a:p>
        </p:txBody>
      </p:sp>
      <p:sp>
        <p:nvSpPr>
          <p:cNvPr id="3" name="Content Placeholder 2">
            <a:extLst>
              <a:ext uri="{FF2B5EF4-FFF2-40B4-BE49-F238E27FC236}">
                <a16:creationId xmlns:a16="http://schemas.microsoft.com/office/drawing/2014/main" id="{4009E323-700D-3942-7C68-12D225DB427C}"/>
              </a:ext>
            </a:extLst>
          </p:cNvPr>
          <p:cNvSpPr>
            <a:spLocks noGrp="1"/>
          </p:cNvSpPr>
          <p:nvPr>
            <p:ph idx="1"/>
          </p:nvPr>
        </p:nvSpPr>
        <p:spPr>
          <a:xfrm>
            <a:off x="677334" y="1814079"/>
            <a:ext cx="8596668" cy="3880773"/>
          </a:xfrm>
        </p:spPr>
        <p:txBody>
          <a:bodyPr>
            <a:normAutofit/>
          </a:bodyPr>
          <a:lstStyle/>
          <a:p>
            <a:r>
              <a:rPr lang="en-US" sz="3200" b="1" dirty="0">
                <a:latin typeface="Calibri" panose="020F0502020204030204" pitchFamily="34" charset="0"/>
                <a:cs typeface="Calibri" panose="020F0502020204030204" pitchFamily="34" charset="0"/>
              </a:rPr>
              <a:t>Prices</a:t>
            </a:r>
          </a:p>
          <a:p>
            <a:r>
              <a:rPr lang="en-US" sz="3200" b="1" dirty="0">
                <a:latin typeface="Calibri" panose="020F0502020204030204" pitchFamily="34" charset="0"/>
                <a:cs typeface="Calibri" panose="020F0502020204030204" pitchFamily="34" charset="0"/>
              </a:rPr>
              <a:t>Services</a:t>
            </a:r>
          </a:p>
          <a:p>
            <a:pPr lvl="1"/>
            <a:r>
              <a:rPr lang="en-US" sz="2800" b="1" dirty="0">
                <a:latin typeface="Calibri" panose="020F0502020204030204" pitchFamily="34" charset="0"/>
                <a:cs typeface="Calibri" panose="020F0502020204030204" pitchFamily="34" charset="0"/>
              </a:rPr>
              <a:t>Diversity of choices</a:t>
            </a:r>
          </a:p>
          <a:p>
            <a:pPr lvl="1"/>
            <a:r>
              <a:rPr lang="en-US" sz="2800" b="1" dirty="0">
                <a:latin typeface="Calibri" panose="020F0502020204030204" pitchFamily="34" charset="0"/>
                <a:cs typeface="Calibri" panose="020F0502020204030204" pitchFamily="34" charset="0"/>
              </a:rPr>
              <a:t>Service quality: Frequency, Hubs, comfort</a:t>
            </a:r>
          </a:p>
          <a:p>
            <a:r>
              <a:rPr lang="en-US" sz="3200" b="1" dirty="0">
                <a:latin typeface="Calibri" panose="020F0502020204030204" pitchFamily="34" charset="0"/>
                <a:cs typeface="Calibri" panose="020F0502020204030204" pitchFamily="34" charset="0"/>
              </a:rPr>
              <a:t>Employees</a:t>
            </a:r>
          </a:p>
          <a:p>
            <a:r>
              <a:rPr lang="en-US" sz="3200" b="1" dirty="0">
                <a:latin typeface="Calibri" panose="020F0502020204030204" pitchFamily="34" charset="0"/>
                <a:cs typeface="Calibri" panose="020F0502020204030204" pitchFamily="34" charset="0"/>
              </a:rPr>
              <a:t>Distribution of Income</a:t>
            </a:r>
          </a:p>
          <a:p>
            <a:pPr marL="457200" lvl="1" indent="0">
              <a:buNone/>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263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5E2B-C875-6B93-88F8-7E3885FF7A0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DEREGULATED VS. REGULATED AIR FARES</a:t>
            </a:r>
          </a:p>
        </p:txBody>
      </p:sp>
      <p:graphicFrame>
        <p:nvGraphicFramePr>
          <p:cNvPr id="3" name="Table 2">
            <a:extLst>
              <a:ext uri="{FF2B5EF4-FFF2-40B4-BE49-F238E27FC236}">
                <a16:creationId xmlns:a16="http://schemas.microsoft.com/office/drawing/2014/main" id="{B5330CA9-0E77-BDC2-2EEF-FD057D939ADF}"/>
              </a:ext>
            </a:extLst>
          </p:cNvPr>
          <p:cNvGraphicFramePr>
            <a:graphicFrameLocks noGrp="1"/>
          </p:cNvGraphicFramePr>
          <p:nvPr>
            <p:extLst>
              <p:ext uri="{D42A27DB-BD31-4B8C-83A1-F6EECF244321}">
                <p14:modId xmlns:p14="http://schemas.microsoft.com/office/powerpoint/2010/main" val="2273018728"/>
              </p:ext>
            </p:extLst>
          </p:nvPr>
        </p:nvGraphicFramePr>
        <p:xfrm>
          <a:off x="1348697" y="1429127"/>
          <a:ext cx="7253941" cy="4149379"/>
        </p:xfrm>
        <a:graphic>
          <a:graphicData uri="http://schemas.openxmlformats.org/drawingml/2006/table">
            <a:tbl>
              <a:tblPr firstRow="1" firstCol="1" bandRow="1">
                <a:tableStyleId>{5C22544A-7EE6-4342-B048-85BDC9FD1C3A}</a:tableStyleId>
              </a:tblPr>
              <a:tblGrid>
                <a:gridCol w="3231953">
                  <a:extLst>
                    <a:ext uri="{9D8B030D-6E8A-4147-A177-3AD203B41FA5}">
                      <a16:colId xmlns:a16="http://schemas.microsoft.com/office/drawing/2014/main" val="1595080219"/>
                    </a:ext>
                  </a:extLst>
                </a:gridCol>
                <a:gridCol w="1005497">
                  <a:extLst>
                    <a:ext uri="{9D8B030D-6E8A-4147-A177-3AD203B41FA5}">
                      <a16:colId xmlns:a16="http://schemas.microsoft.com/office/drawing/2014/main" val="4053941215"/>
                    </a:ext>
                  </a:extLst>
                </a:gridCol>
                <a:gridCol w="1005497">
                  <a:extLst>
                    <a:ext uri="{9D8B030D-6E8A-4147-A177-3AD203B41FA5}">
                      <a16:colId xmlns:a16="http://schemas.microsoft.com/office/drawing/2014/main" val="3023003322"/>
                    </a:ext>
                  </a:extLst>
                </a:gridCol>
                <a:gridCol w="1005497">
                  <a:extLst>
                    <a:ext uri="{9D8B030D-6E8A-4147-A177-3AD203B41FA5}">
                      <a16:colId xmlns:a16="http://schemas.microsoft.com/office/drawing/2014/main" val="3035561537"/>
                    </a:ext>
                  </a:extLst>
                </a:gridCol>
                <a:gridCol w="1005497">
                  <a:extLst>
                    <a:ext uri="{9D8B030D-6E8A-4147-A177-3AD203B41FA5}">
                      <a16:colId xmlns:a16="http://schemas.microsoft.com/office/drawing/2014/main" val="2657050269"/>
                    </a:ext>
                  </a:extLst>
                </a:gridCol>
              </a:tblGrid>
              <a:tr h="491407">
                <a:tc>
                  <a:txBody>
                    <a:bodyPr/>
                    <a:lstStyle/>
                    <a:p>
                      <a:pPr>
                        <a:lnSpc>
                          <a:spcPct val="107000"/>
                        </a:lnSpc>
                      </a:pPr>
                      <a:endParaRPr lang="en-US" sz="1800" dirty="0">
                        <a:effectLst/>
                        <a:latin typeface="Calibri" panose="020F0502020204030204" pitchFamily="34" charset="0"/>
                        <a:cs typeface="Calibri" panose="020F0502020204030204" pitchFamily="34" charset="0"/>
                      </a:endParaRPr>
                    </a:p>
                  </a:txBody>
                  <a:tcPr marL="68580" marR="68580" marT="0" marB="0" anchor="ctr"/>
                </a:tc>
                <a:tc gridSpan="4">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Fare per Mile ($) % of Adj. SIFL^</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1558509"/>
                  </a:ext>
                </a:extLst>
              </a:tr>
              <a:tr h="642245">
                <a:tc>
                  <a:txBody>
                    <a:bodyPr/>
                    <a:lstStyle/>
                    <a:p>
                      <a:pPr marL="0" marR="0">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                                 Combination*    Airline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B</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B+CO</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B+CO +1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B+CO +2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35467692"/>
                  </a:ext>
                </a:extLst>
              </a:tr>
              <a:tr h="271196">
                <a:tc>
                  <a:txBody>
                    <a:bodyPr/>
                    <a:lstStyle/>
                    <a:p>
                      <a:pPr marL="0" marR="0">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United Airlines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456410160"/>
                  </a:ext>
                </a:extLst>
              </a:tr>
              <a:tr h="271196">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Delta Air 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020930328"/>
                  </a:ext>
                </a:extLst>
              </a:tr>
              <a:tr h="271196">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American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137124244"/>
                  </a:ext>
                </a:extLst>
              </a:tr>
              <a:tr h="271196">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Alaska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8747150"/>
                  </a:ext>
                </a:extLst>
              </a:tr>
              <a:tr h="271196">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Southwest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648773116"/>
                  </a:ext>
                </a:extLst>
              </a:tr>
              <a:tr h="271196">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JetBlue Airways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(36%)</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(36%)</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91954758"/>
                  </a:ext>
                </a:extLst>
              </a:tr>
              <a:tr h="271196">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Frontier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(52%)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(29%)</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(19%)</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441793406"/>
                  </a:ext>
                </a:extLst>
              </a:tr>
              <a:tr h="271196">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Spirit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(45%)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487783637"/>
                  </a:ext>
                </a:extLst>
              </a:tr>
              <a:tr h="271196">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Total Average</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9896723"/>
                  </a:ext>
                </a:extLst>
              </a:tr>
              <a:tr h="491407">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Total Average for Query</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gridSpan="4">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(24%)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581052"/>
                  </a:ext>
                </a:extLst>
              </a:tr>
            </a:tbl>
          </a:graphicData>
        </a:graphic>
      </p:graphicFrame>
      <p:sp>
        <p:nvSpPr>
          <p:cNvPr id="7" name="TextBox 6">
            <a:extLst>
              <a:ext uri="{FF2B5EF4-FFF2-40B4-BE49-F238E27FC236}">
                <a16:creationId xmlns:a16="http://schemas.microsoft.com/office/drawing/2014/main" id="{910E836A-4883-B9DD-7DFA-633E29AD416D}"/>
              </a:ext>
            </a:extLst>
          </p:cNvPr>
          <p:cNvSpPr txBox="1"/>
          <p:nvPr/>
        </p:nvSpPr>
        <p:spPr>
          <a:xfrm>
            <a:off x="1348696" y="6066005"/>
            <a:ext cx="7175489" cy="446597"/>
          </a:xfrm>
          <a:prstGeom prst="rect">
            <a:avLst/>
          </a:prstGeom>
          <a:noFill/>
        </p:spPr>
        <p:txBody>
          <a:bodyPr wrap="square">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SIFL calculation adjusted to include mandatory taxes, including excise tax, TSA Security Fees, and Passenger Facility Charges, which were also included in all website fare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
            <a:extLst>
              <a:ext uri="{FF2B5EF4-FFF2-40B4-BE49-F238E27FC236}">
                <a16:creationId xmlns:a16="http://schemas.microsoft.com/office/drawing/2014/main" id="{EAD47ABB-B1D9-9238-19AE-7335B2479810}"/>
              </a:ext>
            </a:extLst>
          </p:cNvPr>
          <p:cNvSpPr>
            <a:spLocks noChangeArrowheads="1"/>
          </p:cNvSpPr>
          <p:nvPr/>
        </p:nvSpPr>
        <p:spPr bwMode="auto">
          <a:xfrm>
            <a:off x="1348696" y="5627107"/>
            <a:ext cx="725394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TABLE 2.1.1.</a:t>
            </a:r>
            <a:r>
              <a:rPr kumimoji="0" lang="en-US" altLang="en-US" sz="11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Stage-length adjusted price per mile for each combination of bags averaged across all queries by individual airlines as a percentage of Adjusted SIFL^</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7178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C72EAF-1C31-2C20-ECEA-589C73C7686B}"/>
              </a:ext>
            </a:extLst>
          </p:cNvPr>
          <p:cNvSpPr/>
          <p:nvPr/>
        </p:nvSpPr>
        <p:spPr>
          <a:xfrm>
            <a:off x="388575" y="1337912"/>
            <a:ext cx="9421997" cy="4910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65E2B-C875-6B93-88F8-7E3885FF7A0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AIRLINE LEISURE DEAL RANKINGS</a:t>
            </a:r>
          </a:p>
        </p:txBody>
      </p:sp>
      <p:graphicFrame>
        <p:nvGraphicFramePr>
          <p:cNvPr id="4" name="Content Placeholder 3">
            <a:extLst>
              <a:ext uri="{FF2B5EF4-FFF2-40B4-BE49-F238E27FC236}">
                <a16:creationId xmlns:a16="http://schemas.microsoft.com/office/drawing/2014/main" id="{AE54C5B9-1BA7-4E8F-B449-F6CAA9078119}"/>
              </a:ext>
            </a:extLst>
          </p:cNvPr>
          <p:cNvGraphicFramePr>
            <a:graphicFrameLocks noGrp="1"/>
          </p:cNvGraphicFramePr>
          <p:nvPr>
            <p:ph idx="1"/>
            <p:extLst>
              <p:ext uri="{D42A27DB-BD31-4B8C-83A1-F6EECF244321}">
                <p14:modId xmlns:p14="http://schemas.microsoft.com/office/powerpoint/2010/main" val="2652179783"/>
              </p:ext>
            </p:extLst>
          </p:nvPr>
        </p:nvGraphicFramePr>
        <p:xfrm>
          <a:off x="538384" y="1820254"/>
          <a:ext cx="9077252" cy="3878428"/>
        </p:xfrm>
        <a:graphic>
          <a:graphicData uri="http://schemas.openxmlformats.org/drawingml/2006/table">
            <a:tbl>
              <a:tblPr firstRow="1" firstCol="1" bandRow="1">
                <a:tableStyleId>{5C22544A-7EE6-4342-B048-85BDC9FD1C3A}</a:tableStyleId>
              </a:tblPr>
              <a:tblGrid>
                <a:gridCol w="2766204">
                  <a:extLst>
                    <a:ext uri="{9D8B030D-6E8A-4147-A177-3AD203B41FA5}">
                      <a16:colId xmlns:a16="http://schemas.microsoft.com/office/drawing/2014/main" val="4195588281"/>
                    </a:ext>
                  </a:extLst>
                </a:gridCol>
                <a:gridCol w="860597">
                  <a:extLst>
                    <a:ext uri="{9D8B030D-6E8A-4147-A177-3AD203B41FA5}">
                      <a16:colId xmlns:a16="http://schemas.microsoft.com/office/drawing/2014/main" val="535030167"/>
                    </a:ext>
                  </a:extLst>
                </a:gridCol>
                <a:gridCol w="860597">
                  <a:extLst>
                    <a:ext uri="{9D8B030D-6E8A-4147-A177-3AD203B41FA5}">
                      <a16:colId xmlns:a16="http://schemas.microsoft.com/office/drawing/2014/main" val="3631290570"/>
                    </a:ext>
                  </a:extLst>
                </a:gridCol>
                <a:gridCol w="860597">
                  <a:extLst>
                    <a:ext uri="{9D8B030D-6E8A-4147-A177-3AD203B41FA5}">
                      <a16:colId xmlns:a16="http://schemas.microsoft.com/office/drawing/2014/main" val="3346108523"/>
                    </a:ext>
                  </a:extLst>
                </a:gridCol>
                <a:gridCol w="860597">
                  <a:extLst>
                    <a:ext uri="{9D8B030D-6E8A-4147-A177-3AD203B41FA5}">
                      <a16:colId xmlns:a16="http://schemas.microsoft.com/office/drawing/2014/main" val="2645043348"/>
                    </a:ext>
                  </a:extLst>
                </a:gridCol>
                <a:gridCol w="717165">
                  <a:extLst>
                    <a:ext uri="{9D8B030D-6E8A-4147-A177-3AD203B41FA5}">
                      <a16:colId xmlns:a16="http://schemas.microsoft.com/office/drawing/2014/main" val="678227424"/>
                    </a:ext>
                  </a:extLst>
                </a:gridCol>
                <a:gridCol w="717165">
                  <a:extLst>
                    <a:ext uri="{9D8B030D-6E8A-4147-A177-3AD203B41FA5}">
                      <a16:colId xmlns:a16="http://schemas.microsoft.com/office/drawing/2014/main" val="3659321956"/>
                    </a:ext>
                  </a:extLst>
                </a:gridCol>
                <a:gridCol w="717165">
                  <a:extLst>
                    <a:ext uri="{9D8B030D-6E8A-4147-A177-3AD203B41FA5}">
                      <a16:colId xmlns:a16="http://schemas.microsoft.com/office/drawing/2014/main" val="2683422964"/>
                    </a:ext>
                  </a:extLst>
                </a:gridCol>
                <a:gridCol w="717165">
                  <a:extLst>
                    <a:ext uri="{9D8B030D-6E8A-4147-A177-3AD203B41FA5}">
                      <a16:colId xmlns:a16="http://schemas.microsoft.com/office/drawing/2014/main" val="1820239043"/>
                    </a:ext>
                  </a:extLst>
                </a:gridCol>
              </a:tblGrid>
              <a:tr h="269182">
                <a:tc>
                  <a:txBody>
                    <a:bodyPr/>
                    <a:lstStyle/>
                    <a:p>
                      <a:pPr>
                        <a:lnSpc>
                          <a:spcPct val="107000"/>
                        </a:lnSpc>
                      </a:pPr>
                      <a:endParaRPr lang="en-US" sz="1800" dirty="0">
                        <a:effectLst/>
                        <a:latin typeface="Calibri" panose="020F0502020204030204" pitchFamily="34" charset="0"/>
                        <a:cs typeface="Calibri" panose="020F0502020204030204" pitchFamily="34" charset="0"/>
                      </a:endParaRPr>
                    </a:p>
                  </a:txBody>
                  <a:tcPr marL="68580" marR="68580" marT="0" marB="0" anchor="b"/>
                </a:tc>
                <a:tc gridSpan="4">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Fare per Mile ($)</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Rank</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3605824"/>
                  </a:ext>
                </a:extLst>
              </a:tr>
              <a:tr h="608240">
                <a:tc>
                  <a:txBody>
                    <a:bodyPr/>
                    <a:lstStyle/>
                    <a:p>
                      <a:pPr marL="0" marR="0">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                       Combination*     Airline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B</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B+CO</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B+CO +1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B+CO +2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B</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B+CO</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B+CO +1</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B+CO +2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58952662"/>
                  </a:ext>
                </a:extLst>
              </a:tr>
              <a:tr h="267598">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United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0.175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0.198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0.226</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0.263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960829908"/>
                  </a:ext>
                </a:extLst>
              </a:tr>
              <a:tr h="267598">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Delta Air 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0.153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0.153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0.182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0.221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657394062"/>
                  </a:ext>
                </a:extLst>
              </a:tr>
              <a:tr h="267598">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American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0.165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0.165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0.188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0.220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424256316"/>
                  </a:ext>
                </a:extLst>
              </a:tr>
              <a:tr h="267598">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Alaska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0.140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0.140</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0.166</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0.202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921703102"/>
                  </a:ext>
                </a:extLst>
              </a:tr>
              <a:tr h="267598">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Southwest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0.191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0.191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0.191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0.191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233254033"/>
                  </a:ext>
                </a:extLst>
              </a:tr>
              <a:tr h="267598">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JetBlue Airways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0.161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0.161</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0.185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0.218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3</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517751235"/>
                  </a:ext>
                </a:extLst>
              </a:tr>
              <a:tr h="267598">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Frontier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0.148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0.185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0.209</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0.238</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93264053"/>
                  </a:ext>
                </a:extLst>
              </a:tr>
              <a:tr h="267598">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Spirit Airlines</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0.155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0.184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0.209</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0.242</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4</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5</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6</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7</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918600190"/>
                  </a:ext>
                </a:extLst>
              </a:tr>
              <a:tr h="269182">
                <a:tc>
                  <a:txBody>
                    <a:bodyPr/>
                    <a:lstStyle/>
                    <a:p>
                      <a:pPr marL="0" marR="0">
                        <a:lnSpc>
                          <a:spcPct val="107000"/>
                        </a:lnSpc>
                        <a:spcBef>
                          <a:spcPts val="0"/>
                        </a:spcBef>
                        <a:spcAft>
                          <a:spcPts val="0"/>
                        </a:spcAft>
                      </a:pPr>
                      <a:r>
                        <a:rPr lang="en-US" sz="1800">
                          <a:effectLst/>
                          <a:latin typeface="Calibri" panose="020F0502020204030204" pitchFamily="34" charset="0"/>
                          <a:cs typeface="Calibri" panose="020F0502020204030204" pitchFamily="34" charset="0"/>
                        </a:rPr>
                        <a:t>Total Average</a:t>
                      </a:r>
                      <a:endParaRPr lang="en-US"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latin typeface="Calibri" panose="020F0502020204030204" pitchFamily="34" charset="0"/>
                          <a:cs typeface="Calibri" panose="020F0502020204030204" pitchFamily="34" charset="0"/>
                        </a:rPr>
                        <a:t>0.166</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latin typeface="Calibri" panose="020F0502020204030204" pitchFamily="34" charset="0"/>
                          <a:cs typeface="Calibri" panose="020F0502020204030204" pitchFamily="34" charset="0"/>
                        </a:rPr>
                        <a:t>0.173</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latin typeface="Calibri" panose="020F0502020204030204" pitchFamily="34" charset="0"/>
                          <a:cs typeface="Calibri" panose="020F0502020204030204" pitchFamily="34" charset="0"/>
                        </a:rPr>
                        <a:t>0.194</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latin typeface="Calibri" panose="020F0502020204030204" pitchFamily="34" charset="0"/>
                          <a:cs typeface="Calibri" panose="020F0502020204030204" pitchFamily="34" charset="0"/>
                        </a:rPr>
                        <a:t>0.222</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nSpc>
                          <a:spcPct val="107000"/>
                        </a:lnSpc>
                      </a:pPr>
                      <a:endParaRPr lang="en-US" sz="1800">
                        <a:effectLst/>
                        <a:latin typeface="Calibri" panose="020F0502020204030204" pitchFamily="34" charset="0"/>
                        <a:cs typeface="Calibri" panose="020F0502020204030204" pitchFamily="34" charset="0"/>
                      </a:endParaRPr>
                    </a:p>
                  </a:txBody>
                  <a:tcPr marL="68580" marR="68580" marT="0" marB="0" anchor="b"/>
                </a:tc>
                <a:tc>
                  <a:txBody>
                    <a:bodyPr/>
                    <a:lstStyle/>
                    <a:p>
                      <a:pPr>
                        <a:lnSpc>
                          <a:spcPct val="107000"/>
                        </a:lnSpc>
                      </a:pPr>
                      <a:endParaRPr lang="en-US" sz="1800">
                        <a:effectLst/>
                        <a:latin typeface="Calibri" panose="020F0502020204030204" pitchFamily="34" charset="0"/>
                        <a:cs typeface="Calibri" panose="020F0502020204030204" pitchFamily="34" charset="0"/>
                      </a:endParaRPr>
                    </a:p>
                  </a:txBody>
                  <a:tcPr marL="68580" marR="68580" marT="0" marB="0" anchor="b"/>
                </a:tc>
                <a:tc>
                  <a:txBody>
                    <a:bodyPr/>
                    <a:lstStyle/>
                    <a:p>
                      <a:pPr>
                        <a:lnSpc>
                          <a:spcPct val="107000"/>
                        </a:lnSpc>
                      </a:pPr>
                      <a:endParaRPr lang="en-US" sz="1800">
                        <a:effectLst/>
                        <a:latin typeface="Calibri" panose="020F0502020204030204" pitchFamily="34" charset="0"/>
                        <a:cs typeface="Calibri" panose="020F0502020204030204" pitchFamily="34" charset="0"/>
                      </a:endParaRPr>
                    </a:p>
                  </a:txBody>
                  <a:tcPr marL="68580" marR="68580" marT="0" marB="0" anchor="b"/>
                </a:tc>
                <a:tc>
                  <a:txBody>
                    <a:bodyPr/>
                    <a:lstStyle/>
                    <a:p>
                      <a:pPr>
                        <a:lnSpc>
                          <a:spcPct val="107000"/>
                        </a:lnSpc>
                      </a:pPr>
                      <a:endParaRPr lang="en-US" sz="1800">
                        <a:effectLst/>
                        <a:latin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83858627"/>
                  </a:ext>
                </a:extLst>
              </a:tr>
              <a:tr h="465388">
                <a:tc>
                  <a:txBody>
                    <a:bodyPr/>
                    <a:lstStyle/>
                    <a:p>
                      <a:pPr marL="0" marR="0">
                        <a:lnSpc>
                          <a:spcPct val="107000"/>
                        </a:lnSpc>
                        <a:spcBef>
                          <a:spcPts val="0"/>
                        </a:spcBef>
                        <a:spcAft>
                          <a:spcPts val="0"/>
                        </a:spcAft>
                      </a:pPr>
                      <a:r>
                        <a:rPr lang="en-US" sz="1800" dirty="0">
                          <a:effectLst/>
                          <a:latin typeface="Calibri" panose="020F0502020204030204" pitchFamily="34" charset="0"/>
                          <a:cs typeface="Calibri" panose="020F0502020204030204" pitchFamily="34" charset="0"/>
                        </a:rPr>
                        <a:t>Total Average for Query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gridSpan="4">
                  <a:txBody>
                    <a:bodyPr/>
                    <a:lstStyle/>
                    <a:p>
                      <a:pPr marL="0" marR="0" algn="ctr">
                        <a:lnSpc>
                          <a:spcPct val="107000"/>
                        </a:lnSpc>
                        <a:spcBef>
                          <a:spcPts val="0"/>
                        </a:spcBef>
                        <a:spcAft>
                          <a:spcPts val="0"/>
                        </a:spcAft>
                      </a:pPr>
                      <a:r>
                        <a:rPr lang="en-US" sz="1800" b="1" dirty="0">
                          <a:effectLst/>
                          <a:latin typeface="Calibri" panose="020F0502020204030204" pitchFamily="34" charset="0"/>
                          <a:cs typeface="Calibri" panose="020F0502020204030204" pitchFamily="34" charset="0"/>
                        </a:rPr>
                        <a:t>0.172</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800" dirty="0">
                        <a:effectLst/>
                        <a:latin typeface="Calibri" panose="020F0502020204030204" pitchFamily="34" charset="0"/>
                        <a:cs typeface="Calibri" panose="020F0502020204030204" pitchFamily="34" charset="0"/>
                      </a:endParaRPr>
                    </a:p>
                  </a:txBody>
                  <a:tcPr marL="68580" marR="68580" marT="0" marB="0" anchor="ctr"/>
                </a:tc>
                <a:tc>
                  <a:txBody>
                    <a:bodyPr/>
                    <a:lstStyle/>
                    <a:p>
                      <a:pPr>
                        <a:lnSpc>
                          <a:spcPct val="107000"/>
                        </a:lnSpc>
                      </a:pPr>
                      <a:endParaRPr lang="en-US" sz="1800" dirty="0">
                        <a:effectLst/>
                        <a:latin typeface="Calibri" panose="020F0502020204030204" pitchFamily="34" charset="0"/>
                        <a:cs typeface="Calibri" panose="020F0502020204030204" pitchFamily="34" charset="0"/>
                      </a:endParaRPr>
                    </a:p>
                  </a:txBody>
                  <a:tcPr marL="68580" marR="68580" marT="0" marB="0" anchor="ctr"/>
                </a:tc>
                <a:tc>
                  <a:txBody>
                    <a:bodyPr/>
                    <a:lstStyle/>
                    <a:p>
                      <a:pPr>
                        <a:lnSpc>
                          <a:spcPct val="107000"/>
                        </a:lnSpc>
                      </a:pPr>
                      <a:endParaRPr lang="en-US" sz="1800" dirty="0">
                        <a:effectLst/>
                        <a:latin typeface="Calibri" panose="020F0502020204030204" pitchFamily="34" charset="0"/>
                        <a:cs typeface="Calibri" panose="020F0502020204030204" pitchFamily="34" charset="0"/>
                      </a:endParaRPr>
                    </a:p>
                  </a:txBody>
                  <a:tcPr marL="68580" marR="68580" marT="0" marB="0" anchor="ctr"/>
                </a:tc>
                <a:tc>
                  <a:txBody>
                    <a:bodyPr/>
                    <a:lstStyle/>
                    <a:p>
                      <a:pPr>
                        <a:lnSpc>
                          <a:spcPct val="107000"/>
                        </a:lnSpc>
                      </a:pPr>
                      <a:endParaRPr lang="en-US" sz="1800" dirty="0">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05635032"/>
                  </a:ext>
                </a:extLst>
              </a:tr>
            </a:tbl>
          </a:graphicData>
        </a:graphic>
      </p:graphicFrame>
      <p:sp>
        <p:nvSpPr>
          <p:cNvPr id="5" name="Rectangle 1">
            <a:extLst>
              <a:ext uri="{FF2B5EF4-FFF2-40B4-BE49-F238E27FC236}">
                <a16:creationId xmlns:a16="http://schemas.microsoft.com/office/drawing/2014/main" id="{A3E210B5-17AE-03F7-5BEC-2ECD55DAE12B}"/>
              </a:ext>
            </a:extLst>
          </p:cNvPr>
          <p:cNvSpPr>
            <a:spLocks noChangeArrowheads="1"/>
          </p:cNvSpPr>
          <p:nvPr/>
        </p:nvSpPr>
        <p:spPr bwMode="auto">
          <a:xfrm>
            <a:off x="538385" y="5799717"/>
            <a:ext cx="89713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TABLE 1.2.4.</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Stage-length adjusted price per mile for each combination of bags in Leisure Query by individual airlines and their associated rank within each bag combination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720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B28309-99A0-E61C-3269-FB355343C5D4}"/>
              </a:ext>
            </a:extLst>
          </p:cNvPr>
          <p:cNvSpPr/>
          <p:nvPr/>
        </p:nvSpPr>
        <p:spPr>
          <a:xfrm>
            <a:off x="388575" y="1337912"/>
            <a:ext cx="9421997" cy="4910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65E2B-C875-6B93-88F8-7E3885FF7A0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AIRLINE BUSINESS DEAL RANKINGS</a:t>
            </a:r>
          </a:p>
        </p:txBody>
      </p:sp>
      <p:graphicFrame>
        <p:nvGraphicFramePr>
          <p:cNvPr id="4" name="Content Placeholder 3">
            <a:extLst>
              <a:ext uri="{FF2B5EF4-FFF2-40B4-BE49-F238E27FC236}">
                <a16:creationId xmlns:a16="http://schemas.microsoft.com/office/drawing/2014/main" id="{AE54C5B9-1BA7-4E8F-B449-F6CAA9078119}"/>
              </a:ext>
            </a:extLst>
          </p:cNvPr>
          <p:cNvGraphicFramePr>
            <a:graphicFrameLocks noGrp="1"/>
          </p:cNvGraphicFramePr>
          <p:nvPr>
            <p:ph idx="1"/>
            <p:extLst>
              <p:ext uri="{D42A27DB-BD31-4B8C-83A1-F6EECF244321}">
                <p14:modId xmlns:p14="http://schemas.microsoft.com/office/powerpoint/2010/main" val="1119297641"/>
              </p:ext>
            </p:extLst>
          </p:nvPr>
        </p:nvGraphicFramePr>
        <p:xfrm>
          <a:off x="538384" y="1820254"/>
          <a:ext cx="9077252" cy="3878428"/>
        </p:xfrm>
        <a:graphic>
          <a:graphicData uri="http://schemas.openxmlformats.org/drawingml/2006/table">
            <a:tbl>
              <a:tblPr firstRow="1" firstCol="1" bandRow="1">
                <a:tableStyleId>{5C22544A-7EE6-4342-B048-85BDC9FD1C3A}</a:tableStyleId>
              </a:tblPr>
              <a:tblGrid>
                <a:gridCol w="2766204">
                  <a:extLst>
                    <a:ext uri="{9D8B030D-6E8A-4147-A177-3AD203B41FA5}">
                      <a16:colId xmlns:a16="http://schemas.microsoft.com/office/drawing/2014/main" val="4195588281"/>
                    </a:ext>
                  </a:extLst>
                </a:gridCol>
                <a:gridCol w="860597">
                  <a:extLst>
                    <a:ext uri="{9D8B030D-6E8A-4147-A177-3AD203B41FA5}">
                      <a16:colId xmlns:a16="http://schemas.microsoft.com/office/drawing/2014/main" val="535030167"/>
                    </a:ext>
                  </a:extLst>
                </a:gridCol>
                <a:gridCol w="860597">
                  <a:extLst>
                    <a:ext uri="{9D8B030D-6E8A-4147-A177-3AD203B41FA5}">
                      <a16:colId xmlns:a16="http://schemas.microsoft.com/office/drawing/2014/main" val="3631290570"/>
                    </a:ext>
                  </a:extLst>
                </a:gridCol>
                <a:gridCol w="860597">
                  <a:extLst>
                    <a:ext uri="{9D8B030D-6E8A-4147-A177-3AD203B41FA5}">
                      <a16:colId xmlns:a16="http://schemas.microsoft.com/office/drawing/2014/main" val="3346108523"/>
                    </a:ext>
                  </a:extLst>
                </a:gridCol>
                <a:gridCol w="860597">
                  <a:extLst>
                    <a:ext uri="{9D8B030D-6E8A-4147-A177-3AD203B41FA5}">
                      <a16:colId xmlns:a16="http://schemas.microsoft.com/office/drawing/2014/main" val="2645043348"/>
                    </a:ext>
                  </a:extLst>
                </a:gridCol>
                <a:gridCol w="717165">
                  <a:extLst>
                    <a:ext uri="{9D8B030D-6E8A-4147-A177-3AD203B41FA5}">
                      <a16:colId xmlns:a16="http://schemas.microsoft.com/office/drawing/2014/main" val="678227424"/>
                    </a:ext>
                  </a:extLst>
                </a:gridCol>
                <a:gridCol w="717165">
                  <a:extLst>
                    <a:ext uri="{9D8B030D-6E8A-4147-A177-3AD203B41FA5}">
                      <a16:colId xmlns:a16="http://schemas.microsoft.com/office/drawing/2014/main" val="3659321956"/>
                    </a:ext>
                  </a:extLst>
                </a:gridCol>
                <a:gridCol w="717165">
                  <a:extLst>
                    <a:ext uri="{9D8B030D-6E8A-4147-A177-3AD203B41FA5}">
                      <a16:colId xmlns:a16="http://schemas.microsoft.com/office/drawing/2014/main" val="2683422964"/>
                    </a:ext>
                  </a:extLst>
                </a:gridCol>
                <a:gridCol w="717165">
                  <a:extLst>
                    <a:ext uri="{9D8B030D-6E8A-4147-A177-3AD203B41FA5}">
                      <a16:colId xmlns:a16="http://schemas.microsoft.com/office/drawing/2014/main" val="1820239043"/>
                    </a:ext>
                  </a:extLst>
                </a:gridCol>
              </a:tblGrid>
              <a:tr h="269182">
                <a:tc>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b"/>
                </a:tc>
                <a:tc gridSpan="4">
                  <a:txBody>
                    <a:bodyPr/>
                    <a:lstStyle/>
                    <a:p>
                      <a:pPr marL="0" marR="0" algn="ctr">
                        <a:lnSpc>
                          <a:spcPct val="107000"/>
                        </a:lnSpc>
                        <a:spcBef>
                          <a:spcPts val="0"/>
                        </a:spcBef>
                        <a:spcAft>
                          <a:spcPts val="0"/>
                        </a:spcAft>
                      </a:pPr>
                      <a:r>
                        <a:rPr lang="en-US" sz="1800">
                          <a:effectLst/>
                        </a:rPr>
                        <a:t>Fare per Mile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800">
                          <a:effectLst/>
                        </a:rPr>
                        <a:t>Rank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33605824"/>
                  </a:ext>
                </a:extLst>
              </a:tr>
              <a:tr h="608240">
                <a:tc>
                  <a:txBody>
                    <a:bodyPr/>
                    <a:lstStyle/>
                    <a:p>
                      <a:pPr marL="0" marR="0">
                        <a:lnSpc>
                          <a:spcPct val="107000"/>
                        </a:lnSpc>
                        <a:spcBef>
                          <a:spcPts val="0"/>
                        </a:spcBef>
                        <a:spcAft>
                          <a:spcPts val="0"/>
                        </a:spcAft>
                      </a:pPr>
                      <a:r>
                        <a:rPr lang="en-US" sz="1800" dirty="0">
                          <a:effectLst/>
                        </a:rPr>
                        <a:t>                 Combination*     </a:t>
                      </a:r>
                      <a:r>
                        <a:rPr lang="en-US" sz="1800" dirty="0">
                          <a:effectLst/>
                          <a:latin typeface="Calibri" panose="020F0502020204030204" pitchFamily="34" charset="0"/>
                          <a:cs typeface="Calibri" panose="020F0502020204030204" pitchFamily="34" charset="0"/>
                        </a:rPr>
                        <a:t>Airline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B</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B+CO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B+CO +1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B+CO +2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B</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B+CO</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B+CO +1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B+CO +2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8952662"/>
                  </a:ext>
                </a:extLst>
              </a:tr>
              <a:tr h="267598">
                <a:tc>
                  <a:txBody>
                    <a:bodyPr/>
                    <a:lstStyle/>
                    <a:p>
                      <a:pPr marL="0" marR="0">
                        <a:lnSpc>
                          <a:spcPct val="107000"/>
                        </a:lnSpc>
                        <a:spcBef>
                          <a:spcPts val="0"/>
                        </a:spcBef>
                        <a:spcAft>
                          <a:spcPts val="0"/>
                        </a:spcAft>
                      </a:pPr>
                      <a:r>
                        <a:rPr lang="en-US" sz="1800">
                          <a:effectLst/>
                        </a:rPr>
                        <a:t>United Airlines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0.243</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0.266</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0.293</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0.330</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6</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6</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6</a:t>
                      </a:r>
                    </a:p>
                  </a:txBody>
                  <a:tcPr marL="68580" marR="68580" marT="0" marB="0" anchor="b"/>
                </a:tc>
                <a:extLst>
                  <a:ext uri="{0D108BD9-81ED-4DB2-BD59-A6C34878D82A}">
                    <a16:rowId xmlns:a16="http://schemas.microsoft.com/office/drawing/2014/main" val="960829908"/>
                  </a:ext>
                </a:extLst>
              </a:tr>
              <a:tr h="267598">
                <a:tc>
                  <a:txBody>
                    <a:bodyPr/>
                    <a:lstStyle/>
                    <a:p>
                      <a:pPr marL="0" marR="0">
                        <a:lnSpc>
                          <a:spcPct val="107000"/>
                        </a:lnSpc>
                        <a:spcBef>
                          <a:spcPts val="0"/>
                        </a:spcBef>
                        <a:spcAft>
                          <a:spcPts val="0"/>
                        </a:spcAft>
                      </a:pPr>
                      <a:r>
                        <a:rPr lang="en-US" sz="1800" dirty="0">
                          <a:effectLst/>
                        </a:rPr>
                        <a:t>Delta Air Lines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0.280</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0.280</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0.307</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0.343</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8</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8</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8</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8</a:t>
                      </a:r>
                    </a:p>
                  </a:txBody>
                  <a:tcPr marL="68580" marR="68580" marT="0" marB="0" anchor="b"/>
                </a:tc>
                <a:extLst>
                  <a:ext uri="{0D108BD9-81ED-4DB2-BD59-A6C34878D82A}">
                    <a16:rowId xmlns:a16="http://schemas.microsoft.com/office/drawing/2014/main" val="3657394062"/>
                  </a:ext>
                </a:extLst>
              </a:tr>
              <a:tr h="267598">
                <a:tc>
                  <a:txBody>
                    <a:bodyPr/>
                    <a:lstStyle/>
                    <a:p>
                      <a:pPr marL="0" marR="0">
                        <a:lnSpc>
                          <a:spcPct val="107000"/>
                        </a:lnSpc>
                        <a:spcBef>
                          <a:spcPts val="0"/>
                        </a:spcBef>
                        <a:spcAft>
                          <a:spcPts val="0"/>
                        </a:spcAft>
                      </a:pPr>
                      <a:r>
                        <a:rPr lang="en-US" sz="1800" dirty="0">
                          <a:effectLst/>
                        </a:rPr>
                        <a:t>American Airlines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0.251</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0.251</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0.278</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0.315</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6</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nchor="b"/>
                </a:tc>
                <a:extLst>
                  <a:ext uri="{0D108BD9-81ED-4DB2-BD59-A6C34878D82A}">
                    <a16:rowId xmlns:a16="http://schemas.microsoft.com/office/drawing/2014/main" val="3424256316"/>
                  </a:ext>
                </a:extLst>
              </a:tr>
              <a:tr h="267598">
                <a:tc>
                  <a:txBody>
                    <a:bodyPr/>
                    <a:lstStyle/>
                    <a:p>
                      <a:pPr marL="0" marR="0">
                        <a:lnSpc>
                          <a:spcPct val="107000"/>
                        </a:lnSpc>
                        <a:spcBef>
                          <a:spcPts val="0"/>
                        </a:spcBef>
                        <a:spcAft>
                          <a:spcPts val="0"/>
                        </a:spcAft>
                      </a:pPr>
                      <a:r>
                        <a:rPr lang="en-US" sz="1800" dirty="0">
                          <a:effectLst/>
                        </a:rPr>
                        <a:t>Alaska Airlines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0.273</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0.273</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0.300</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0.335</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7</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7</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7</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7</a:t>
                      </a:r>
                    </a:p>
                  </a:txBody>
                  <a:tcPr marL="68580" marR="68580" marT="0" marB="0" anchor="b"/>
                </a:tc>
                <a:extLst>
                  <a:ext uri="{0D108BD9-81ED-4DB2-BD59-A6C34878D82A}">
                    <a16:rowId xmlns:a16="http://schemas.microsoft.com/office/drawing/2014/main" val="2921703102"/>
                  </a:ext>
                </a:extLst>
              </a:tr>
              <a:tr h="267598">
                <a:tc>
                  <a:txBody>
                    <a:bodyPr/>
                    <a:lstStyle/>
                    <a:p>
                      <a:pPr marL="0" marR="0">
                        <a:lnSpc>
                          <a:spcPct val="107000"/>
                        </a:lnSpc>
                        <a:spcBef>
                          <a:spcPts val="0"/>
                        </a:spcBef>
                        <a:spcAft>
                          <a:spcPts val="0"/>
                        </a:spcAft>
                      </a:pPr>
                      <a:r>
                        <a:rPr lang="en-US" sz="1800" dirty="0">
                          <a:effectLst/>
                        </a:rPr>
                        <a:t>Southwest Airlines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0.214</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0.214</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0.214</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0.214</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2</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nchor="b"/>
                </a:tc>
                <a:extLst>
                  <a:ext uri="{0D108BD9-81ED-4DB2-BD59-A6C34878D82A}">
                    <a16:rowId xmlns:a16="http://schemas.microsoft.com/office/drawing/2014/main" val="3233254033"/>
                  </a:ext>
                </a:extLst>
              </a:tr>
              <a:tr h="267598">
                <a:tc>
                  <a:txBody>
                    <a:bodyPr/>
                    <a:lstStyle/>
                    <a:p>
                      <a:pPr marL="0" marR="0">
                        <a:lnSpc>
                          <a:spcPct val="107000"/>
                        </a:lnSpc>
                        <a:spcBef>
                          <a:spcPts val="0"/>
                        </a:spcBef>
                        <a:spcAft>
                          <a:spcPts val="0"/>
                        </a:spcAft>
                      </a:pPr>
                      <a:r>
                        <a:rPr lang="en-US" sz="1800" dirty="0">
                          <a:effectLst/>
                        </a:rPr>
                        <a:t>JetBlue Airways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0.200</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0.200</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0.225</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0.258</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3</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2</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nchor="b"/>
                </a:tc>
                <a:extLst>
                  <a:ext uri="{0D108BD9-81ED-4DB2-BD59-A6C34878D82A}">
                    <a16:rowId xmlns:a16="http://schemas.microsoft.com/office/drawing/2014/main" val="517751235"/>
                  </a:ext>
                </a:extLst>
              </a:tr>
              <a:tr h="267598">
                <a:tc>
                  <a:txBody>
                    <a:bodyPr/>
                    <a:lstStyle/>
                    <a:p>
                      <a:pPr marL="0" marR="0">
                        <a:lnSpc>
                          <a:spcPct val="107000"/>
                        </a:lnSpc>
                        <a:spcBef>
                          <a:spcPts val="0"/>
                        </a:spcBef>
                        <a:spcAft>
                          <a:spcPts val="0"/>
                        </a:spcAft>
                      </a:pPr>
                      <a:r>
                        <a:rPr lang="en-US" sz="1800" dirty="0">
                          <a:effectLst/>
                        </a:rPr>
                        <a:t>Frontier Airlines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0.128</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0.165</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0.189</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0.218</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2</a:t>
                      </a:r>
                    </a:p>
                  </a:txBody>
                  <a:tcPr marL="68580" marR="68580" marT="0" marB="0" anchor="b"/>
                </a:tc>
                <a:extLst>
                  <a:ext uri="{0D108BD9-81ED-4DB2-BD59-A6C34878D82A}">
                    <a16:rowId xmlns:a16="http://schemas.microsoft.com/office/drawing/2014/main" val="93264053"/>
                  </a:ext>
                </a:extLst>
              </a:tr>
              <a:tr h="267598">
                <a:tc>
                  <a:txBody>
                    <a:bodyPr/>
                    <a:lstStyle/>
                    <a:p>
                      <a:pPr marL="0" marR="0">
                        <a:lnSpc>
                          <a:spcPct val="107000"/>
                        </a:lnSpc>
                        <a:spcBef>
                          <a:spcPts val="0"/>
                        </a:spcBef>
                        <a:spcAft>
                          <a:spcPts val="0"/>
                        </a:spcAft>
                      </a:pPr>
                      <a:r>
                        <a:rPr lang="en-US" sz="1800" dirty="0">
                          <a:effectLst/>
                        </a:rPr>
                        <a:t>Spirit Airlines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0.174</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0.201</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0.223</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0.254</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2</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3</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3</a:t>
                      </a:r>
                    </a:p>
                  </a:txBody>
                  <a:tcPr marL="68580" marR="6858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3</a:t>
                      </a:r>
                    </a:p>
                  </a:txBody>
                  <a:tcPr marL="68580" marR="68580" marT="0" marB="0" anchor="b"/>
                </a:tc>
                <a:extLst>
                  <a:ext uri="{0D108BD9-81ED-4DB2-BD59-A6C34878D82A}">
                    <a16:rowId xmlns:a16="http://schemas.microsoft.com/office/drawing/2014/main" val="1918600190"/>
                  </a:ext>
                </a:extLst>
              </a:tr>
              <a:tr h="269182">
                <a:tc>
                  <a:txBody>
                    <a:bodyPr/>
                    <a:lstStyle/>
                    <a:p>
                      <a:pPr marL="0" marR="0">
                        <a:lnSpc>
                          <a:spcPct val="107000"/>
                        </a:lnSpc>
                        <a:spcBef>
                          <a:spcPts val="0"/>
                        </a:spcBef>
                        <a:spcAft>
                          <a:spcPts val="0"/>
                        </a:spcAft>
                      </a:pPr>
                      <a:r>
                        <a:rPr lang="en-US" sz="1800" dirty="0">
                          <a:effectLst/>
                        </a:rPr>
                        <a:t>Total Average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0.237</a:t>
                      </a:r>
                    </a:p>
                  </a:txBody>
                  <a:tcPr marL="68580" marR="68580" marT="0" marB="0" anchor="b"/>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0.245</a:t>
                      </a:r>
                    </a:p>
                  </a:txBody>
                  <a:tcPr marL="68580" marR="68580" marT="0" marB="0" anchor="b"/>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0.269</a:t>
                      </a:r>
                    </a:p>
                  </a:txBody>
                  <a:tcPr marL="68580" marR="68580" marT="0" marB="0" anchor="b"/>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0.301</a:t>
                      </a:r>
                    </a:p>
                  </a:txBody>
                  <a:tcPr marL="68580" marR="68580" marT="0" marB="0" anchor="b"/>
                </a:tc>
                <a:tc>
                  <a:txBody>
                    <a:bodyPr/>
                    <a:lstStyle/>
                    <a:p>
                      <a:pPr>
                        <a:lnSpc>
                          <a:spcPct val="107000"/>
                        </a:lnSpc>
                      </a:pPr>
                      <a:endParaRPr lang="en-US" sz="1800" b="1" dirty="0">
                        <a:effectLst/>
                        <a:latin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800" b="1" dirty="0">
                        <a:effectLst/>
                        <a:latin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800" b="1" dirty="0">
                        <a:effectLst/>
                        <a:latin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800" b="1" dirty="0">
                        <a:effectLst/>
                        <a:latin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3858627"/>
                  </a:ext>
                </a:extLst>
              </a:tr>
              <a:tr h="465388">
                <a:tc>
                  <a:txBody>
                    <a:bodyPr/>
                    <a:lstStyle/>
                    <a:p>
                      <a:pPr marL="0" marR="0">
                        <a:lnSpc>
                          <a:spcPct val="107000"/>
                        </a:lnSpc>
                        <a:spcBef>
                          <a:spcPts val="0"/>
                        </a:spcBef>
                        <a:spcAft>
                          <a:spcPts val="0"/>
                        </a:spcAft>
                      </a:pPr>
                      <a:r>
                        <a:rPr lang="en-US" sz="1800" dirty="0">
                          <a:effectLst/>
                        </a:rPr>
                        <a:t>Total Average for Query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marL="0" marR="0" algn="ctr">
                        <a:lnSpc>
                          <a:spcPct val="107000"/>
                        </a:lnSpc>
                        <a:spcBef>
                          <a:spcPts val="0"/>
                        </a:spcBef>
                        <a:spcAft>
                          <a:spcPts val="0"/>
                        </a:spcAft>
                      </a:pPr>
                      <a:r>
                        <a:rPr lang="en-US" sz="1800" b="1" dirty="0">
                          <a:effectLst/>
                        </a:rPr>
                        <a:t>0.172</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pPr>
                      <a:endParaRPr lang="en-US" sz="1800" dirty="0">
                        <a:effectLst/>
                        <a:latin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05635032"/>
                  </a:ext>
                </a:extLst>
              </a:tr>
            </a:tbl>
          </a:graphicData>
        </a:graphic>
      </p:graphicFrame>
      <p:sp>
        <p:nvSpPr>
          <p:cNvPr id="5" name="Rectangle 1">
            <a:extLst>
              <a:ext uri="{FF2B5EF4-FFF2-40B4-BE49-F238E27FC236}">
                <a16:creationId xmlns:a16="http://schemas.microsoft.com/office/drawing/2014/main" id="{A3E210B5-17AE-03F7-5BEC-2ECD55DAE12B}"/>
              </a:ext>
            </a:extLst>
          </p:cNvPr>
          <p:cNvSpPr>
            <a:spLocks noChangeArrowheads="1"/>
          </p:cNvSpPr>
          <p:nvPr/>
        </p:nvSpPr>
        <p:spPr bwMode="auto">
          <a:xfrm>
            <a:off x="538385" y="5799717"/>
            <a:ext cx="89713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TABLE 1.2.2.</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Stage-length adjusted price per mile for each combination of bags in Business Query by individual airlines and their associated rank within each bag combination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819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5E2B-C875-6B93-88F8-7E3885FF7A0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ROUND TRIP TICKET PRICE</a:t>
            </a:r>
          </a:p>
        </p:txBody>
      </p:sp>
      <p:pic>
        <p:nvPicPr>
          <p:cNvPr id="3" name="Picture 2">
            <a:extLst>
              <a:ext uri="{FF2B5EF4-FFF2-40B4-BE49-F238E27FC236}">
                <a16:creationId xmlns:a16="http://schemas.microsoft.com/office/drawing/2014/main" id="{F45A43AA-464A-5318-AFA7-C276233B9764}"/>
              </a:ext>
            </a:extLst>
          </p:cNvPr>
          <p:cNvPicPr>
            <a:picLocks noChangeAspect="1"/>
          </p:cNvPicPr>
          <p:nvPr/>
        </p:nvPicPr>
        <p:blipFill rotWithShape="1">
          <a:blip r:embed="rId2"/>
          <a:srcRect t="9031"/>
          <a:stretch/>
        </p:blipFill>
        <p:spPr>
          <a:xfrm>
            <a:off x="701609" y="1450038"/>
            <a:ext cx="8817776" cy="4700606"/>
          </a:xfrm>
          <a:prstGeom prst="rect">
            <a:avLst/>
          </a:prstGeom>
        </p:spPr>
      </p:pic>
    </p:spTree>
    <p:extLst>
      <p:ext uri="{BB962C8B-B14F-4D97-AF65-F5344CB8AC3E}">
        <p14:creationId xmlns:p14="http://schemas.microsoft.com/office/powerpoint/2010/main" val="423231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066E-BF61-28A9-1E04-31232756AC39}"/>
              </a:ext>
            </a:extLst>
          </p:cNvPr>
          <p:cNvSpPr>
            <a:spLocks noGrp="1"/>
          </p:cNvSpPr>
          <p:nvPr>
            <p:ph type="ctrTitle"/>
          </p:nvPr>
        </p:nvSpPr>
        <p:spPr>
          <a:xfrm>
            <a:off x="649481" y="1874695"/>
            <a:ext cx="8556156" cy="1646302"/>
          </a:xfrm>
        </p:spPr>
        <p:txBody>
          <a:bodyPr>
            <a:normAutofit fontScale="90000"/>
          </a:bodyPr>
          <a:lstStyle/>
          <a:p>
            <a:r>
              <a:rPr lang="en-US" dirty="0">
                <a:latin typeface="Calibri" panose="020F0502020204030204" pitchFamily="34" charset="0"/>
                <a:cs typeface="Calibri" panose="020F0502020204030204" pitchFamily="34" charset="0"/>
              </a:rPr>
              <a:t>WHY DO PROGRESSIVES HATE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BILL  CLINTON?</a:t>
            </a:r>
          </a:p>
        </p:txBody>
      </p:sp>
      <p:sp>
        <p:nvSpPr>
          <p:cNvPr id="3" name="Subtitle 2">
            <a:extLst>
              <a:ext uri="{FF2B5EF4-FFF2-40B4-BE49-F238E27FC236}">
                <a16:creationId xmlns:a16="http://schemas.microsoft.com/office/drawing/2014/main" id="{9460C735-54CA-B2BA-481C-BAD36704FE46}"/>
              </a:ext>
            </a:extLst>
          </p:cNvPr>
          <p:cNvSpPr>
            <a:spLocks noGrp="1"/>
          </p:cNvSpPr>
          <p:nvPr>
            <p:ph type="subTitle" idx="1"/>
          </p:nvPr>
        </p:nvSpPr>
        <p:spPr>
          <a:xfrm>
            <a:off x="1438701" y="3538215"/>
            <a:ext cx="7766936" cy="1646302"/>
          </a:xfrm>
        </p:spPr>
        <p:txBody>
          <a:bodyPr>
            <a:normAutofit/>
          </a:bodyPr>
          <a:lstStyle/>
          <a:p>
            <a:r>
              <a:rPr lang="en-US" b="1" dirty="0">
                <a:latin typeface="Calibri" panose="020F0502020204030204" pitchFamily="34" charset="0"/>
                <a:cs typeface="Calibri" panose="020F0502020204030204" pitchFamily="34" charset="0"/>
              </a:rPr>
              <a:t>MARK S. KAHAN</a:t>
            </a:r>
          </a:p>
          <a:p>
            <a:r>
              <a:rPr lang="en-US" b="1" dirty="0">
                <a:latin typeface="Calibri" panose="020F0502020204030204" pitchFamily="34" charset="0"/>
                <a:cs typeface="Calibri" panose="020F0502020204030204" pitchFamily="34" charset="0"/>
              </a:rPr>
              <a:t>ADJUNCT PROFESSORIAL LECTURER</a:t>
            </a:r>
          </a:p>
          <a:p>
            <a:r>
              <a:rPr lang="en-US" b="1" dirty="0">
                <a:latin typeface="Calibri" panose="020F0502020204030204" pitchFamily="34" charset="0"/>
                <a:cs typeface="Calibri" panose="020F0502020204030204" pitchFamily="34" charset="0"/>
              </a:rPr>
              <a:t>DEPARTMENT OF GOVERNMENT</a:t>
            </a:r>
          </a:p>
          <a:p>
            <a:r>
              <a:rPr lang="en-US" b="1" dirty="0">
                <a:latin typeface="Calibri" panose="020F0502020204030204" pitchFamily="34" charset="0"/>
                <a:cs typeface="Calibri" panose="020F0502020204030204" pitchFamily="34" charset="0"/>
              </a:rPr>
              <a:t>AMERICAN </a:t>
            </a:r>
            <a:r>
              <a:rPr lang="en-US" dirty="0">
                <a:latin typeface="Calibri" panose="020F0502020204030204" pitchFamily="34" charset="0"/>
                <a:cs typeface="Calibri" panose="020F0502020204030204" pitchFamily="34" charset="0"/>
              </a:rPr>
              <a:t>UNIVERSITY</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613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5E2B-C875-6B93-88F8-7E3885FF7A0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U.S. DOMESTIC O&amp;D MARKET SHARE</a:t>
            </a:r>
          </a:p>
        </p:txBody>
      </p:sp>
      <p:pic>
        <p:nvPicPr>
          <p:cNvPr id="7" name="Picture 6">
            <a:extLst>
              <a:ext uri="{FF2B5EF4-FFF2-40B4-BE49-F238E27FC236}">
                <a16:creationId xmlns:a16="http://schemas.microsoft.com/office/drawing/2014/main" id="{E748E7D8-F4F3-21C2-4734-186050795A49}"/>
              </a:ext>
            </a:extLst>
          </p:cNvPr>
          <p:cNvPicPr>
            <a:picLocks noChangeAspect="1"/>
          </p:cNvPicPr>
          <p:nvPr/>
        </p:nvPicPr>
        <p:blipFill rotWithShape="1">
          <a:blip r:embed="rId2"/>
          <a:srcRect t="10553"/>
          <a:stretch/>
        </p:blipFill>
        <p:spPr>
          <a:xfrm>
            <a:off x="428843" y="1539414"/>
            <a:ext cx="9042416" cy="4613124"/>
          </a:xfrm>
          <a:prstGeom prst="rect">
            <a:avLst/>
          </a:prstGeom>
        </p:spPr>
      </p:pic>
    </p:spTree>
    <p:extLst>
      <p:ext uri="{BB962C8B-B14F-4D97-AF65-F5344CB8AC3E}">
        <p14:creationId xmlns:p14="http://schemas.microsoft.com/office/powerpoint/2010/main" val="3181902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D02E-0889-9974-6536-2B2834F937B8}"/>
              </a:ext>
            </a:extLst>
          </p:cNvPr>
          <p:cNvSpPr>
            <a:spLocks noGrp="1"/>
          </p:cNvSpPr>
          <p:nvPr>
            <p:ph type="title"/>
          </p:nvPr>
        </p:nvSpPr>
        <p:spPr/>
        <p:txBody>
          <a:bodyPr/>
          <a:lstStyle/>
          <a:p>
            <a:r>
              <a:rPr lang="en-US" dirty="0"/>
              <a:t>MEASURING INDUSTRY CONCENTRATION</a:t>
            </a:r>
          </a:p>
        </p:txBody>
      </p:sp>
      <p:sp>
        <p:nvSpPr>
          <p:cNvPr id="3" name="Content Placeholder 2">
            <a:extLst>
              <a:ext uri="{FF2B5EF4-FFF2-40B4-BE49-F238E27FC236}">
                <a16:creationId xmlns:a16="http://schemas.microsoft.com/office/drawing/2014/main" id="{984BEA51-A3E5-51CD-22F3-6A0B5EFAA524}"/>
              </a:ext>
            </a:extLst>
          </p:cNvPr>
          <p:cNvSpPr>
            <a:spLocks noGrp="1"/>
          </p:cNvSpPr>
          <p:nvPr>
            <p:ph idx="1"/>
          </p:nvPr>
        </p:nvSpPr>
        <p:spPr/>
        <p:txBody>
          <a:bodyPr>
            <a:normAutofit fontScale="85000" lnSpcReduction="10000"/>
          </a:bodyPr>
          <a:lstStyle/>
          <a:p>
            <a:r>
              <a:rPr lang="en-US" b="1" dirty="0"/>
              <a:t>WHAT IS THE RELEVANT MARKET?</a:t>
            </a:r>
          </a:p>
          <a:p>
            <a:r>
              <a:rPr lang="en-US" b="1" dirty="0"/>
              <a:t>HERSCHMAN-HERFINDAL INDEX (HHI)</a:t>
            </a:r>
          </a:p>
          <a:p>
            <a:pPr lvl="1"/>
            <a:r>
              <a:rPr lang="en-US" sz="1800" b="1" dirty="0">
                <a:effectLst/>
                <a:latin typeface="Calibri" panose="020F0502020204030204" pitchFamily="34" charset="0"/>
                <a:ea typeface="Calibri" panose="020F0502020204030204" pitchFamily="34" charset="0"/>
                <a:cs typeface="Times New Roman" panose="02020603050405020304" pitchFamily="18" charset="0"/>
              </a:rPr>
              <a:t>The sum of the squared shares of each market participant. </a:t>
            </a:r>
          </a:p>
          <a:p>
            <a:pPr lvl="1"/>
            <a:r>
              <a:rPr lang="en-US" sz="1800" b="1" dirty="0">
                <a:effectLst/>
                <a:latin typeface="Calibri" panose="020F0502020204030204" pitchFamily="34" charset="0"/>
                <a:ea typeface="Calibri" panose="020F0502020204030204" pitchFamily="34" charset="0"/>
                <a:cs typeface="Times New Roman" panose="02020603050405020304" pitchFamily="18" charset="0"/>
              </a:rPr>
              <a:t>Thus, a 100% monopoly has an HHI of 10,000 </a:t>
            </a:r>
          </a:p>
          <a:p>
            <a:pPr lvl="1"/>
            <a:r>
              <a:rPr lang="en-US" sz="1800" b="1" dirty="0">
                <a:latin typeface="Calibri" panose="020F0502020204030204" pitchFamily="34" charset="0"/>
                <a:ea typeface="Calibri" panose="020F0502020204030204" pitchFamily="34" charset="0"/>
                <a:cs typeface="Times New Roman" panose="02020603050405020304" pitchFamily="18" charset="0"/>
              </a:rPr>
              <a:t>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totally atomized market (e.g., a hundred participants each with a 1% share) would have an HHI of 100.</a:t>
            </a:r>
          </a:p>
          <a:p>
            <a:r>
              <a:rPr lang="en-US" dirty="0"/>
              <a:t>WHEN IS AN INCREASE IN HHI POTENTIALLY HARMFUL?</a:t>
            </a:r>
          </a:p>
          <a:p>
            <a:pPr lvl="1"/>
            <a:r>
              <a:rPr lang="en-US" dirty="0"/>
              <a:t>Unconcentrated Markets: HHI below 1500  Moderately Concentrated Markets: HHI between 1500 and 2500  Highly Concentrated Markets: HHI above 2500 </a:t>
            </a:r>
          </a:p>
          <a:p>
            <a:pPr lvl="1"/>
            <a:r>
              <a:rPr lang="en-US" sz="1800" b="1" dirty="0">
                <a:effectLst/>
                <a:latin typeface="Calibri" panose="020F0502020204030204" pitchFamily="34" charset="0"/>
                <a:ea typeface="Calibri" panose="020F0502020204030204" pitchFamily="34" charset="0"/>
                <a:cs typeface="Times New Roman" panose="02020603050405020304" pitchFamily="18" charset="0"/>
              </a:rPr>
              <a:t>Small Change in Concentration: Increase in the HHI of less than 100 points, NFA  </a:t>
            </a:r>
            <a:r>
              <a:rPr lang="en-US" sz="18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Unconcentrated Markets: NFA </a:t>
            </a:r>
            <a:r>
              <a:rPr lang="en-US" sz="18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Moderate Concentration, increase in the HHI more than 100 points potentially raises significant concerns  </a:t>
            </a:r>
            <a:r>
              <a:rPr lang="en-US" sz="18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Highly Concentrated Markets: Increase in the HHI of between 100 points and 200 points potentially raise significant competitive concerns; an increase more than 200 points will be presumed to enhance market power. </a:t>
            </a:r>
          </a:p>
          <a:p>
            <a:pPr lvl="1"/>
            <a:endParaRPr lang="en-US" dirty="0"/>
          </a:p>
        </p:txBody>
      </p:sp>
    </p:spTree>
    <p:extLst>
      <p:ext uri="{BB962C8B-B14F-4D97-AF65-F5344CB8AC3E}">
        <p14:creationId xmlns:p14="http://schemas.microsoft.com/office/powerpoint/2010/main" val="50210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BEB1C-CF97-9492-CC02-54A6E9D102F7}"/>
              </a:ext>
            </a:extLst>
          </p:cNvPr>
          <p:cNvSpPr/>
          <p:nvPr/>
        </p:nvSpPr>
        <p:spPr>
          <a:xfrm>
            <a:off x="388575" y="1337912"/>
            <a:ext cx="10016334" cy="4514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65E2B-C875-6B93-88F8-7E3885FF7A0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CARRIERS PER O&amp;D MARKET</a:t>
            </a:r>
          </a:p>
        </p:txBody>
      </p:sp>
      <p:pic>
        <p:nvPicPr>
          <p:cNvPr id="4" name="Picture 3">
            <a:extLst>
              <a:ext uri="{FF2B5EF4-FFF2-40B4-BE49-F238E27FC236}">
                <a16:creationId xmlns:a16="http://schemas.microsoft.com/office/drawing/2014/main" id="{4ED4DFC9-3089-0B3A-DB56-DC3545B8D3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575" y="1443789"/>
            <a:ext cx="9775703" cy="4176450"/>
          </a:xfrm>
          <a:prstGeom prst="rect">
            <a:avLst/>
          </a:prstGeom>
          <a:noFill/>
        </p:spPr>
      </p:pic>
    </p:spTree>
    <p:extLst>
      <p:ext uri="{BB962C8B-B14F-4D97-AF65-F5344CB8AC3E}">
        <p14:creationId xmlns:p14="http://schemas.microsoft.com/office/powerpoint/2010/main" val="1008558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5E2B-C875-6B93-88F8-7E3885FF7A0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MARKET SHARE BY BUSINESS MODEL</a:t>
            </a:r>
          </a:p>
        </p:txBody>
      </p:sp>
      <p:pic>
        <p:nvPicPr>
          <p:cNvPr id="4" name="Picture 3">
            <a:extLst>
              <a:ext uri="{FF2B5EF4-FFF2-40B4-BE49-F238E27FC236}">
                <a16:creationId xmlns:a16="http://schemas.microsoft.com/office/drawing/2014/main" id="{10A1B6F0-419A-1E7F-0ED1-7F01B6AB9F8D}"/>
              </a:ext>
            </a:extLst>
          </p:cNvPr>
          <p:cNvPicPr>
            <a:picLocks noChangeAspect="1"/>
          </p:cNvPicPr>
          <p:nvPr/>
        </p:nvPicPr>
        <p:blipFill rotWithShape="1">
          <a:blip r:embed="rId2"/>
          <a:srcRect t="21842"/>
          <a:stretch/>
        </p:blipFill>
        <p:spPr>
          <a:xfrm>
            <a:off x="365254" y="1600372"/>
            <a:ext cx="9577643" cy="4229882"/>
          </a:xfrm>
          <a:prstGeom prst="rect">
            <a:avLst/>
          </a:prstGeom>
        </p:spPr>
      </p:pic>
    </p:spTree>
    <p:extLst>
      <p:ext uri="{BB962C8B-B14F-4D97-AF65-F5344CB8AC3E}">
        <p14:creationId xmlns:p14="http://schemas.microsoft.com/office/powerpoint/2010/main" val="165182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5E2B-C875-6B93-88F8-7E3885FF7A0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CARRIERS PER O&amp;D MARKET</a:t>
            </a:r>
          </a:p>
        </p:txBody>
      </p:sp>
      <p:pic>
        <p:nvPicPr>
          <p:cNvPr id="3" name="Picture 2">
            <a:extLst>
              <a:ext uri="{FF2B5EF4-FFF2-40B4-BE49-F238E27FC236}">
                <a16:creationId xmlns:a16="http://schemas.microsoft.com/office/drawing/2014/main" id="{7CB8F68C-B3FF-285A-0CDD-3D6581E609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48"/>
          <a:stretch/>
        </p:blipFill>
        <p:spPr bwMode="auto">
          <a:xfrm>
            <a:off x="312977" y="1608663"/>
            <a:ext cx="9066903" cy="4639737"/>
          </a:xfrm>
          <a:prstGeom prst="rect">
            <a:avLst/>
          </a:prstGeom>
          <a:noFill/>
        </p:spPr>
      </p:pic>
    </p:spTree>
    <p:extLst>
      <p:ext uri="{BB962C8B-B14F-4D97-AF65-F5344CB8AC3E}">
        <p14:creationId xmlns:p14="http://schemas.microsoft.com/office/powerpoint/2010/main" val="2181761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6652-2199-B1A6-ADB4-9FD6B40E482B}"/>
              </a:ext>
            </a:extLst>
          </p:cNvPr>
          <p:cNvSpPr>
            <a:spLocks noGrp="1"/>
          </p:cNvSpPr>
          <p:nvPr>
            <p:ph type="title"/>
          </p:nvPr>
        </p:nvSpPr>
        <p:spPr/>
        <p:txBody>
          <a:bodyPr>
            <a:normAutofit fontScale="90000"/>
          </a:bodyPr>
          <a:lstStyle/>
          <a:p>
            <a:r>
              <a:rPr lang="en-US" dirty="0"/>
              <a:t>CLINTON REGULATORY RECORD ON AIRLINE DEREGULATION</a:t>
            </a:r>
            <a:br>
              <a:rPr lang="en-US" dirty="0"/>
            </a:br>
            <a:endParaRPr lang="en-US" dirty="0"/>
          </a:p>
        </p:txBody>
      </p:sp>
      <p:sp>
        <p:nvSpPr>
          <p:cNvPr id="3" name="Content Placeholder 2">
            <a:extLst>
              <a:ext uri="{FF2B5EF4-FFF2-40B4-BE49-F238E27FC236}">
                <a16:creationId xmlns:a16="http://schemas.microsoft.com/office/drawing/2014/main" id="{D43EA7C1-D318-C382-AB61-EAC81F2F1080}"/>
              </a:ext>
            </a:extLst>
          </p:cNvPr>
          <p:cNvSpPr>
            <a:spLocks noGrp="1"/>
          </p:cNvSpPr>
          <p:nvPr>
            <p:ph idx="1"/>
          </p:nvPr>
        </p:nvSpPr>
        <p:spPr/>
        <p:txBody>
          <a:bodyPr/>
          <a:lstStyle/>
          <a:p>
            <a:pPr marL="0" indent="0">
              <a:buNone/>
            </a:pPr>
            <a:endParaRPr lang="en-US" dirty="0"/>
          </a:p>
          <a:p>
            <a:r>
              <a:rPr lang="en-US" b="1" dirty="0"/>
              <a:t>FARES REACH HIGHEST LEVELS IN 1996-2000 AS PROSPERITY CREATES FAVORABLE SUPPLY-DEMAND BALANCE</a:t>
            </a:r>
          </a:p>
          <a:p>
            <a:r>
              <a:rPr lang="en-US" b="1" dirty="0"/>
              <a:t>INCREASES NEW ENTRY FITNESS REGULATION POST-VALUJET CRASH</a:t>
            </a:r>
          </a:p>
          <a:p>
            <a:r>
              <a:rPr lang="en-US" b="1" dirty="0"/>
              <a:t>RESPONDS TO NEW ENTRANT (LLC) PREDATORY PRICING COMPLAINTS VIA PROPOSED COMPETITION GUIDELINES, NEVER FINALIZES</a:t>
            </a:r>
          </a:p>
          <a:p>
            <a:r>
              <a:rPr lang="en-US" b="1" dirty="0"/>
              <a:t>WORKS WITH </a:t>
            </a:r>
            <a:r>
              <a:rPr lang="en-US" b="1" dirty="0" err="1"/>
              <a:t>McCAIN</a:t>
            </a:r>
            <a:r>
              <a:rPr lang="en-US" b="1" dirty="0"/>
              <a:t> TO RELAX HIGH DENSITY RULE, FLEES FROM CHAOS</a:t>
            </a:r>
          </a:p>
          <a:p>
            <a:r>
              <a:rPr lang="en-US" b="1" dirty="0"/>
              <a:t>WATCHES FARES COLLAPSE IN 2000</a:t>
            </a:r>
          </a:p>
          <a:p>
            <a:endParaRPr lang="en-US" b="1" dirty="0"/>
          </a:p>
          <a:p>
            <a:endParaRPr lang="en-US" dirty="0"/>
          </a:p>
        </p:txBody>
      </p:sp>
    </p:spTree>
    <p:extLst>
      <p:ext uri="{BB962C8B-B14F-4D97-AF65-F5344CB8AC3E}">
        <p14:creationId xmlns:p14="http://schemas.microsoft.com/office/powerpoint/2010/main" val="1437047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F45D-9557-493B-AD3A-B95A0AD43BB6}"/>
              </a:ext>
            </a:extLst>
          </p:cNvPr>
          <p:cNvSpPr>
            <a:spLocks noGrp="1"/>
          </p:cNvSpPr>
          <p:nvPr>
            <p:ph type="title"/>
          </p:nvPr>
        </p:nvSpPr>
        <p:spPr>
          <a:xfrm>
            <a:off x="677334" y="609600"/>
            <a:ext cx="8868318" cy="1320800"/>
          </a:xfrm>
        </p:spPr>
        <p:txBody>
          <a:bodyPr/>
          <a:lstStyle/>
          <a:p>
            <a:r>
              <a:rPr lang="en-US" dirty="0">
                <a:latin typeface="Calibri" panose="020F0502020204030204" pitchFamily="34" charset="0"/>
                <a:cs typeface="Calibri" panose="020F0502020204030204" pitchFamily="34" charset="0"/>
              </a:rPr>
              <a:t>WHY REGULATE FINANCIAL INSTITUTIONS?</a:t>
            </a:r>
          </a:p>
        </p:txBody>
      </p:sp>
      <p:sp>
        <p:nvSpPr>
          <p:cNvPr id="3" name="Content Placeholder 2">
            <a:extLst>
              <a:ext uri="{FF2B5EF4-FFF2-40B4-BE49-F238E27FC236}">
                <a16:creationId xmlns:a16="http://schemas.microsoft.com/office/drawing/2014/main" id="{B8EA45CC-C9F0-721B-F018-318919072081}"/>
              </a:ext>
            </a:extLst>
          </p:cNvPr>
          <p:cNvSpPr>
            <a:spLocks noGrp="1"/>
          </p:cNvSpPr>
          <p:nvPr>
            <p:ph idx="1"/>
          </p:nvPr>
        </p:nvSpPr>
        <p:spPr>
          <a:xfrm>
            <a:off x="677334" y="1699116"/>
            <a:ext cx="8596668" cy="4549284"/>
          </a:xfrm>
        </p:spPr>
        <p:txBody>
          <a:bodyPr>
            <a:normAutofit fontScale="92500" lnSpcReduction="10000"/>
          </a:bodyPr>
          <a:lstStyle/>
          <a:p>
            <a:pPr>
              <a:spcAft>
                <a:spcPts val="600"/>
              </a:spcAft>
            </a:pPr>
            <a:r>
              <a:rPr lang="en-US" sz="2400" b="1" dirty="0">
                <a:latin typeface="Calibri" panose="020F0502020204030204" pitchFamily="34" charset="0"/>
                <a:cs typeface="Calibri" panose="020F0502020204030204" pitchFamily="34" charset="0"/>
              </a:rPr>
              <a:t>EXTERNALITIES: SYSTEMIC RISK/DEPOSIT INSURANCE/CREDIT RATING AGENCIES</a:t>
            </a:r>
          </a:p>
          <a:p>
            <a:pPr>
              <a:spcAft>
                <a:spcPts val="600"/>
              </a:spcAft>
            </a:pPr>
            <a:r>
              <a:rPr lang="en-US" sz="2400" b="1" dirty="0">
                <a:latin typeface="Calibri" panose="020F0502020204030204" pitchFamily="34" charset="0"/>
                <a:cs typeface="Calibri" panose="020F0502020204030204" pitchFamily="34" charset="0"/>
              </a:rPr>
              <a:t>PUBLIC GOODS AND  COMMON RESOURCES: FEDERAL RESERVE SYSTEM AS LENDER OF LAST RESORT/DEPOSIT INSURANCE/ FANNIE &amp; FREDDIE</a:t>
            </a:r>
          </a:p>
          <a:p>
            <a:pPr>
              <a:spcAft>
                <a:spcPts val="600"/>
              </a:spcAft>
            </a:pPr>
            <a:r>
              <a:rPr lang="en-US" sz="2400" b="1" dirty="0">
                <a:latin typeface="Calibri" panose="020F0502020204030204" pitchFamily="34" charset="0"/>
                <a:cs typeface="Calibri" panose="020F0502020204030204" pitchFamily="34" charset="0"/>
              </a:rPr>
              <a:t>MARKET POWER: INTERSTATE BANKING, S&amp;L DEVOLUTION, AND BANK CONSOLIDATION</a:t>
            </a:r>
          </a:p>
          <a:p>
            <a:pPr>
              <a:spcAft>
                <a:spcPts val="600"/>
              </a:spcAft>
            </a:pPr>
            <a:r>
              <a:rPr lang="en-US" sz="2400" b="1" dirty="0">
                <a:latin typeface="Calibri" panose="020F0502020204030204" pitchFamily="34" charset="0"/>
                <a:cs typeface="Calibri" panose="020F0502020204030204" pitchFamily="34" charset="0"/>
              </a:rPr>
              <a:t>ASSYMETRIC INFORMATION: COLLATERALIZED DEBT OBLIGATIONS, CREDIT DEFAULT SWAPS, CONSUMER “DISCLOSURE,” PREDATORY LENDING</a:t>
            </a:r>
          </a:p>
          <a:p>
            <a:pPr marL="0" indent="0">
              <a:spcAft>
                <a:spcPts val="600"/>
              </a:spcAft>
              <a:buNone/>
            </a:pPr>
            <a:endParaRPr lang="en-US" sz="1200" b="1" dirty="0">
              <a:latin typeface="Calibri" panose="020F0502020204030204" pitchFamily="34" charset="0"/>
              <a:cs typeface="Calibri" panose="020F0502020204030204" pitchFamily="34" charset="0"/>
            </a:endParaRPr>
          </a:p>
          <a:p>
            <a:pPr marL="457200" lvl="1" indent="0">
              <a:spcAft>
                <a:spcPts val="600"/>
              </a:spcAft>
              <a:buNone/>
            </a:pPr>
            <a:r>
              <a:rPr lang="en-US" sz="2000" b="1" i="1" dirty="0">
                <a:solidFill>
                  <a:srgbClr val="FF0000"/>
                </a:solidFill>
                <a:latin typeface="Calibri" panose="020F0502020204030204" pitchFamily="34" charset="0"/>
                <a:cs typeface="Calibri" panose="020F0502020204030204" pitchFamily="34" charset="0"/>
              </a:rPr>
              <a:t>NEOLIBERALISM OR LAX/INEPT REGULATION ?</a:t>
            </a:r>
          </a:p>
        </p:txBody>
      </p:sp>
    </p:spTree>
    <p:extLst>
      <p:ext uri="{BB962C8B-B14F-4D97-AF65-F5344CB8AC3E}">
        <p14:creationId xmlns:p14="http://schemas.microsoft.com/office/powerpoint/2010/main" val="132515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C791-4989-0DE2-283F-979650B8935E}"/>
              </a:ext>
            </a:extLst>
          </p:cNvPr>
          <p:cNvSpPr>
            <a:spLocks noGrp="1"/>
          </p:cNvSpPr>
          <p:nvPr>
            <p:ph type="title"/>
          </p:nvPr>
        </p:nvSpPr>
        <p:spPr/>
        <p:txBody>
          <a:bodyPr/>
          <a:lstStyle/>
          <a:p>
            <a:r>
              <a:rPr lang="en-US" dirty="0"/>
              <a:t>CLINTON RECORD ON FINANCIAL REGULATION</a:t>
            </a:r>
          </a:p>
        </p:txBody>
      </p:sp>
      <p:sp>
        <p:nvSpPr>
          <p:cNvPr id="3" name="Content Placeholder 2">
            <a:extLst>
              <a:ext uri="{FF2B5EF4-FFF2-40B4-BE49-F238E27FC236}">
                <a16:creationId xmlns:a16="http://schemas.microsoft.com/office/drawing/2014/main" id="{852D1E24-BAB1-2881-8D58-D438C8BF086F}"/>
              </a:ext>
            </a:extLst>
          </p:cNvPr>
          <p:cNvSpPr>
            <a:spLocks noGrp="1"/>
          </p:cNvSpPr>
          <p:nvPr>
            <p:ph idx="1"/>
          </p:nvPr>
        </p:nvSpPr>
        <p:spPr/>
        <p:txBody>
          <a:bodyPr>
            <a:normAutofit fontScale="92500"/>
          </a:bodyPr>
          <a:lstStyle/>
          <a:p>
            <a:r>
              <a:rPr lang="en-US" dirty="0"/>
              <a:t>1994 RIEGLE-NEAL ELIMINATES RESTRICTIONS ON INTERSTATE BANKING</a:t>
            </a:r>
          </a:p>
          <a:p>
            <a:r>
              <a:rPr lang="en-US" dirty="0"/>
              <a:t>1994 HOME OWNERSHIP AND EQUITY PROTECTION ACT (HOEPA)-</a:t>
            </a:r>
          </a:p>
          <a:p>
            <a:pPr lvl="1"/>
            <a:r>
              <a:rPr lang="en-US" dirty="0"/>
              <a:t>STRENGTHENS PROTECTIONS AGAINST PREDATORY LENDING</a:t>
            </a:r>
          </a:p>
          <a:p>
            <a:pPr lvl="1"/>
            <a:r>
              <a:rPr lang="en-US" dirty="0"/>
              <a:t>ENFORCEMENT UNDERMINED BY GREENSPAN INTERPRETATION  </a:t>
            </a:r>
          </a:p>
          <a:p>
            <a:r>
              <a:rPr lang="en-US" dirty="0"/>
              <a:t>1999 GRAMM-LEACH-BLILEY</a:t>
            </a:r>
          </a:p>
          <a:p>
            <a:pPr lvl="1"/>
            <a:r>
              <a:rPr lang="en-US" dirty="0"/>
              <a:t>PERMITS BANKS TO OWN “INCIDENTAL” OR “COMPLEMENTARY” NON-FINACIAL ASSETS</a:t>
            </a:r>
          </a:p>
          <a:p>
            <a:pPr lvl="1"/>
            <a:r>
              <a:rPr lang="en-US" dirty="0"/>
              <a:t>ELIMINATES GLASS-STEAGALL REMOVING WALL BETWEEEN COMMERCIAL AND INVESTMENT BANKING</a:t>
            </a:r>
          </a:p>
          <a:p>
            <a:r>
              <a:rPr lang="en-US" dirty="0"/>
              <a:t>2000 COMMODITY FUTURES MODERNIZATION ACT PERMITS UNREGULATED OVER-THE-COUNTER DERIVATIVES CONTRACTS</a:t>
            </a:r>
          </a:p>
          <a:p>
            <a:r>
              <a:rPr lang="en-US" dirty="0"/>
              <a:t>2000 - REAPPOINTMENT OF GREENSPAN</a:t>
            </a:r>
          </a:p>
        </p:txBody>
      </p:sp>
    </p:spTree>
    <p:extLst>
      <p:ext uri="{BB962C8B-B14F-4D97-AF65-F5344CB8AC3E}">
        <p14:creationId xmlns:p14="http://schemas.microsoft.com/office/powerpoint/2010/main" val="2760412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98BD-A42E-69D1-EB0C-3C23B1BE137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ENERGY AND CLIMATE CHANGE</a:t>
            </a:r>
          </a:p>
        </p:txBody>
      </p:sp>
      <p:sp>
        <p:nvSpPr>
          <p:cNvPr id="3" name="Content Placeholder 2">
            <a:extLst>
              <a:ext uri="{FF2B5EF4-FFF2-40B4-BE49-F238E27FC236}">
                <a16:creationId xmlns:a16="http://schemas.microsoft.com/office/drawing/2014/main" id="{345321A6-246E-18CF-5881-19B0B71B2CB4}"/>
              </a:ext>
            </a:extLst>
          </p:cNvPr>
          <p:cNvSpPr>
            <a:spLocks noGrp="1"/>
          </p:cNvSpPr>
          <p:nvPr>
            <p:ph idx="1"/>
          </p:nvPr>
        </p:nvSpPr>
        <p:spPr>
          <a:xfrm>
            <a:off x="677334" y="1565427"/>
            <a:ext cx="8596668" cy="4682973"/>
          </a:xfrm>
        </p:spPr>
        <p:txBody>
          <a:bodyPr>
            <a:normAutofit lnSpcReduction="10000"/>
          </a:bodyPr>
          <a:lstStyle/>
          <a:p>
            <a:pPr>
              <a:spcAft>
                <a:spcPts val="600"/>
              </a:spcAft>
            </a:pPr>
            <a:r>
              <a:rPr lang="en-US" sz="2400" b="1" dirty="0">
                <a:latin typeface="Calibri" panose="020F0502020204030204" pitchFamily="34" charset="0"/>
                <a:cs typeface="Calibri" panose="020F0502020204030204" pitchFamily="34" charset="0"/>
              </a:rPr>
              <a:t>EXTERNALITIES: ENVIRONMENTAL POLLUTION AND GLOBAL WARMING</a:t>
            </a:r>
          </a:p>
          <a:p>
            <a:pPr>
              <a:spcAft>
                <a:spcPts val="600"/>
              </a:spcAft>
            </a:pPr>
            <a:r>
              <a:rPr lang="en-US" sz="2400" b="1" dirty="0">
                <a:latin typeface="Calibri" panose="020F0502020204030204" pitchFamily="34" charset="0"/>
                <a:cs typeface="Calibri" panose="020F0502020204030204" pitchFamily="34" charset="0"/>
              </a:rPr>
              <a:t>PUBLIC GOODS AND COMMON RESOURCES: ENVIRONMENTAL POLLUTION AND INFRASTRUCTURE</a:t>
            </a:r>
          </a:p>
          <a:p>
            <a:pPr>
              <a:spcAft>
                <a:spcPts val="600"/>
              </a:spcAft>
            </a:pPr>
            <a:r>
              <a:rPr lang="en-US" sz="2400" b="1" dirty="0">
                <a:latin typeface="Calibri" panose="020F0502020204030204" pitchFamily="34" charset="0"/>
                <a:cs typeface="Calibri" panose="020F0502020204030204" pitchFamily="34" charset="0"/>
              </a:rPr>
              <a:t>MARKET POWER: GLOBAL CARTEL/CONSOLIDATION IN FOSSIL FUEL INDUSTRY</a:t>
            </a:r>
          </a:p>
          <a:p>
            <a:pPr>
              <a:spcAft>
                <a:spcPts val="600"/>
              </a:spcAft>
            </a:pPr>
            <a:r>
              <a:rPr lang="en-US" sz="2400" b="1" dirty="0">
                <a:latin typeface="Calibri" panose="020F0502020204030204" pitchFamily="34" charset="0"/>
                <a:cs typeface="Calibri" panose="020F0502020204030204" pitchFamily="34" charset="0"/>
              </a:rPr>
              <a:t>ASSYMETRIC INFORMATION: FAILURE OF NUCLEAR LICENSING (REACTORS AND WASTE)/FRACKING TECHNOLOGY/</a:t>
            </a:r>
          </a:p>
          <a:p>
            <a:pPr>
              <a:spcAft>
                <a:spcPts val="600"/>
              </a:spcAft>
            </a:pPr>
            <a:r>
              <a:rPr lang="en-US" sz="2400" b="1" dirty="0">
                <a:latin typeface="Calibri" panose="020F0502020204030204" pitchFamily="34" charset="0"/>
                <a:cs typeface="Calibri" panose="020F0502020204030204" pitchFamily="34" charset="0"/>
              </a:rPr>
              <a:t>OTHER SOCIAL PURPOSES: NEPA AND ITS REFORM</a:t>
            </a:r>
          </a:p>
          <a:p>
            <a:pPr lvl="1">
              <a:spcAft>
                <a:spcPts val="600"/>
              </a:spcAft>
            </a:pPr>
            <a:r>
              <a:rPr lang="en-US" sz="2000" b="1" dirty="0">
                <a:latin typeface="Calibri" panose="020F0502020204030204" pitchFamily="34" charset="0"/>
                <a:cs typeface="Calibri" panose="020F0502020204030204" pitchFamily="34" charset="0"/>
              </a:rPr>
              <a:t>CAN CIRCULAR A-4 ANALYSIS EXPLAIN WHY WE FLAIL? ARE PUTIN AND MBS NEOLIBERALS?</a:t>
            </a:r>
          </a:p>
        </p:txBody>
      </p:sp>
    </p:spTree>
    <p:extLst>
      <p:ext uri="{BB962C8B-B14F-4D97-AF65-F5344CB8AC3E}">
        <p14:creationId xmlns:p14="http://schemas.microsoft.com/office/powerpoint/2010/main" val="1322063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4D6F-251C-CDBE-95EA-6798055CF518}"/>
              </a:ext>
            </a:extLst>
          </p:cNvPr>
          <p:cNvSpPr>
            <a:spLocks noGrp="1"/>
          </p:cNvSpPr>
          <p:nvPr>
            <p:ph type="title"/>
          </p:nvPr>
        </p:nvSpPr>
        <p:spPr/>
        <p:txBody>
          <a:bodyPr/>
          <a:lstStyle/>
          <a:p>
            <a:r>
              <a:rPr lang="en-US" dirty="0"/>
              <a:t>CLINTON RECORD ON CLIMATE CHANGE</a:t>
            </a:r>
          </a:p>
        </p:txBody>
      </p:sp>
      <p:sp>
        <p:nvSpPr>
          <p:cNvPr id="3" name="Content Placeholder 2">
            <a:extLst>
              <a:ext uri="{FF2B5EF4-FFF2-40B4-BE49-F238E27FC236}">
                <a16:creationId xmlns:a16="http://schemas.microsoft.com/office/drawing/2014/main" id="{DC7C4A4D-4F8A-9EA6-86F6-8B27C0606EC0}"/>
              </a:ext>
            </a:extLst>
          </p:cNvPr>
          <p:cNvSpPr>
            <a:spLocks noGrp="1"/>
          </p:cNvSpPr>
          <p:nvPr>
            <p:ph idx="1"/>
          </p:nvPr>
        </p:nvSpPr>
        <p:spPr/>
        <p:txBody>
          <a:bodyPr>
            <a:normAutofit fontScale="92500" lnSpcReduction="20000"/>
          </a:bodyPr>
          <a:lstStyle/>
          <a:p>
            <a:r>
              <a:rPr lang="en-US" b="1" dirty="0"/>
              <a:t>BTU TAX GOES DOWN IN FLAMES-1993</a:t>
            </a:r>
          </a:p>
          <a:p>
            <a:r>
              <a:rPr lang="en-US" b="1" dirty="0"/>
              <a:t>1993 CLIMATE CHANGE TECHNOLOGY INITIATIVE</a:t>
            </a:r>
          </a:p>
          <a:p>
            <a:r>
              <a:rPr lang="en-US" b="1" dirty="0"/>
              <a:t>1994 ELECTIONS AND CONTRACT WITH AMERICA</a:t>
            </a:r>
          </a:p>
          <a:p>
            <a:r>
              <a:rPr lang="en-US" b="1" dirty="0"/>
              <a:t>REGIONAL TRANSMISSION ORGANIZATIONS (RTOs) FACILITATE INTERSTATE WHOLESALE ELECTRICITY TRANSACTIONS – 1996-2000 </a:t>
            </a:r>
          </a:p>
          <a:p>
            <a:r>
              <a:rPr lang="en-US" b="1" dirty="0"/>
              <a:t>2000 VETO TO OPEN YUCCA MOUNTAIN</a:t>
            </a:r>
          </a:p>
          <a:p>
            <a:r>
              <a:rPr lang="en-US" b="1" dirty="0"/>
              <a:t>METHANE – 1996 LANDFILL REGULATIONS, NO OTHER PROGRESS</a:t>
            </a:r>
          </a:p>
          <a:p>
            <a:r>
              <a:rPr lang="en-US" b="1" dirty="0"/>
              <a:t>1998 KYOTO PROTOCOL</a:t>
            </a:r>
          </a:p>
          <a:p>
            <a:pPr lvl="1"/>
            <a:r>
              <a:rPr lang="en-US" b="1" dirty="0"/>
              <a:t>DOMESTIC AND INTERNATIONAL STAKEHOLDER COLLISION</a:t>
            </a:r>
          </a:p>
          <a:p>
            <a:pPr lvl="1"/>
            <a:r>
              <a:rPr lang="en-US" b="1" dirty="0"/>
              <a:t>QUESTIONABLE ENFORCEMENT MECHANISMS</a:t>
            </a:r>
          </a:p>
          <a:p>
            <a:pPr lvl="1"/>
            <a:r>
              <a:rPr lang="en-US" b="1" dirty="0"/>
              <a:t>NOT RATIFIED BY SENATE</a:t>
            </a:r>
          </a:p>
          <a:p>
            <a:r>
              <a:rPr lang="en-US" b="1" dirty="0"/>
              <a:t>GREENHOUSE GAS EMISSIONS KEEP RISING </a:t>
            </a:r>
          </a:p>
          <a:p>
            <a:endParaRPr lang="en-US" dirty="0"/>
          </a:p>
        </p:txBody>
      </p:sp>
    </p:spTree>
    <p:extLst>
      <p:ext uri="{BB962C8B-B14F-4D97-AF65-F5344CB8AC3E}">
        <p14:creationId xmlns:p14="http://schemas.microsoft.com/office/powerpoint/2010/main" val="399029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34ECF-14E7-E275-5035-FAABA829821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KUTTNER ON NEOLIBERALISM</a:t>
            </a:r>
          </a:p>
        </p:txBody>
      </p:sp>
      <p:sp>
        <p:nvSpPr>
          <p:cNvPr id="3" name="Content Placeholder 2">
            <a:extLst>
              <a:ext uri="{FF2B5EF4-FFF2-40B4-BE49-F238E27FC236}">
                <a16:creationId xmlns:a16="http://schemas.microsoft.com/office/drawing/2014/main" id="{03F332B7-E382-F3B8-37D2-5DF57A80097B}"/>
              </a:ext>
            </a:extLst>
          </p:cNvPr>
          <p:cNvSpPr>
            <a:spLocks noGrp="1"/>
          </p:cNvSpPr>
          <p:nvPr>
            <p:ph idx="1"/>
          </p:nvPr>
        </p:nvSpPr>
        <p:spPr>
          <a:xfrm>
            <a:off x="532055" y="1588020"/>
            <a:ext cx="9363974" cy="4932421"/>
          </a:xfrm>
        </p:spPr>
        <p:txBody>
          <a:bodyPr>
            <a:noAutofit/>
          </a:bodyPr>
          <a:lstStyle/>
          <a:p>
            <a:r>
              <a:rPr lang="en-US" sz="2200" b="1" i="0" dirty="0">
                <a:solidFill>
                  <a:srgbClr val="000000"/>
                </a:solidFill>
                <a:effectLst/>
                <a:latin typeface="Calibri" panose="020F0502020204030204" pitchFamily="34" charset="0"/>
                <a:cs typeface="Calibri" panose="020F0502020204030204" pitchFamily="34" charset="0"/>
              </a:rPr>
              <a:t>Beginning with the presidency of Jimmy Carter, a succession of Democratic presidents joined Republicans in turning away from the New Deal model of regulated capitalism toward what has come to be known as neoliberalism. The neoliberal credo claims that markets work efficiently and that government attempts to constrain them via regulation and public spending invariably fail, backfire, or are corrupted by politics. </a:t>
            </a:r>
            <a:r>
              <a:rPr lang="en-US" sz="2200" b="1" i="0" dirty="0">
                <a:solidFill>
                  <a:srgbClr val="FF0000"/>
                </a:solidFill>
                <a:effectLst/>
                <a:latin typeface="Calibri" panose="020F0502020204030204" pitchFamily="34" charset="0"/>
                <a:cs typeface="Calibri" panose="020F0502020204030204" pitchFamily="34" charset="0"/>
              </a:rPr>
              <a:t>As public policy, neoliberalism has relied on </a:t>
            </a:r>
            <a:r>
              <a:rPr lang="en-US" sz="2200" b="1" i="1" dirty="0">
                <a:solidFill>
                  <a:srgbClr val="FF0000"/>
                </a:solidFill>
                <a:effectLst/>
                <a:latin typeface="Calibri" panose="020F0502020204030204" pitchFamily="34" charset="0"/>
                <a:cs typeface="Calibri" panose="020F0502020204030204" pitchFamily="34" charset="0"/>
              </a:rPr>
              <a:t>deregulation</a:t>
            </a:r>
            <a:r>
              <a:rPr lang="en-US" sz="2200" b="1" i="0" dirty="0">
                <a:solidFill>
                  <a:srgbClr val="FF0000"/>
                </a:solidFill>
                <a:effectLst/>
                <a:latin typeface="Calibri" panose="020F0502020204030204" pitchFamily="34" charset="0"/>
                <a:cs typeface="Calibri" panose="020F0502020204030204" pitchFamily="34" charset="0"/>
              </a:rPr>
              <a:t>, privatization, weakened trade unions, less progressive taxation, and new trade rules to reduce the capacity of national governments to manage capitalism. </a:t>
            </a:r>
            <a:r>
              <a:rPr lang="en-US" sz="2200" b="1" i="0" dirty="0">
                <a:solidFill>
                  <a:srgbClr val="000000"/>
                </a:solidFill>
                <a:effectLst/>
                <a:latin typeface="Calibri" panose="020F0502020204030204" pitchFamily="34" charset="0"/>
                <a:cs typeface="Calibri" panose="020F0502020204030204" pitchFamily="34" charset="0"/>
              </a:rPr>
              <a:t>These shifts have resulted in widening inequality, diminished economic security, and reduced confidence in the ability of government to aid its citizens.</a:t>
            </a:r>
          </a:p>
          <a:p>
            <a:pPr marL="0" indent="0">
              <a:buNone/>
            </a:pPr>
            <a:endParaRPr lang="en-US" sz="2200" b="1" i="0" dirty="0">
              <a:solidFill>
                <a:srgbClr val="000000"/>
              </a:solidFill>
              <a:effectLst/>
              <a:latin typeface="Calibri" panose="020F0502020204030204" pitchFamily="34" charset="0"/>
              <a:cs typeface="Calibri" panose="020F0502020204030204" pitchFamily="34" charset="0"/>
            </a:endParaRPr>
          </a:p>
          <a:p>
            <a:pPr marL="0" indent="0">
              <a:buNone/>
            </a:pPr>
            <a:r>
              <a:rPr lang="en-US" sz="2200" b="1" i="1" dirty="0">
                <a:solidFill>
                  <a:srgbClr val="000000"/>
                </a:solidFill>
                <a:latin typeface="Calibri" panose="020F0502020204030204" pitchFamily="34" charset="0"/>
                <a:cs typeface="Calibri" panose="020F0502020204030204" pitchFamily="34" charset="0"/>
              </a:rPr>
              <a:t>					</a:t>
            </a:r>
            <a:r>
              <a:rPr lang="en-US" b="1" i="1" dirty="0">
                <a:solidFill>
                  <a:srgbClr val="000000"/>
                </a:solidFill>
                <a:latin typeface="Calibri" panose="020F0502020204030204" pitchFamily="34" charset="0"/>
                <a:cs typeface="Calibri" panose="020F0502020204030204" pitchFamily="34" charset="0"/>
              </a:rPr>
              <a:t>Robert </a:t>
            </a:r>
            <a:r>
              <a:rPr lang="en-US" b="1" i="1" dirty="0" err="1">
                <a:solidFill>
                  <a:srgbClr val="000000"/>
                </a:solidFill>
                <a:latin typeface="Calibri" panose="020F0502020204030204" pitchFamily="34" charset="0"/>
                <a:cs typeface="Calibri" panose="020F0502020204030204" pitchFamily="34" charset="0"/>
              </a:rPr>
              <a:t>Kuttner</a:t>
            </a:r>
            <a:r>
              <a:rPr lang="en-US" b="1" i="1" dirty="0">
                <a:solidFill>
                  <a:srgbClr val="000000"/>
                </a:solidFill>
                <a:latin typeface="Calibri" panose="020F0502020204030204" pitchFamily="34" charset="0"/>
                <a:cs typeface="Calibri" panose="020F0502020204030204" pitchFamily="34" charset="0"/>
              </a:rPr>
              <a:t> (NYR of Books, 7/21/22)</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486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BE46-1656-8EF6-EFD1-F9F5CF634AAA}"/>
              </a:ext>
            </a:extLst>
          </p:cNvPr>
          <p:cNvSpPr>
            <a:spLocks noGrp="1"/>
          </p:cNvSpPr>
          <p:nvPr>
            <p:ph type="title"/>
          </p:nvPr>
        </p:nvSpPr>
        <p:spPr/>
        <p:txBody>
          <a:bodyPr/>
          <a:lstStyle/>
          <a:p>
            <a:r>
              <a:rPr lang="en-US" dirty="0"/>
              <a:t>CLINTON RECORD AT FDA</a:t>
            </a:r>
          </a:p>
        </p:txBody>
      </p:sp>
      <p:sp>
        <p:nvSpPr>
          <p:cNvPr id="3" name="Content Placeholder 2">
            <a:extLst>
              <a:ext uri="{FF2B5EF4-FFF2-40B4-BE49-F238E27FC236}">
                <a16:creationId xmlns:a16="http://schemas.microsoft.com/office/drawing/2014/main" id="{18716795-A41C-DA54-B577-102AB6406E1B}"/>
              </a:ext>
            </a:extLst>
          </p:cNvPr>
          <p:cNvSpPr>
            <a:spLocks noGrp="1"/>
          </p:cNvSpPr>
          <p:nvPr>
            <p:ph idx="1"/>
          </p:nvPr>
        </p:nvSpPr>
        <p:spPr/>
        <p:txBody>
          <a:bodyPr/>
          <a:lstStyle/>
          <a:p>
            <a:r>
              <a:rPr lang="en-US" b="1" dirty="0"/>
              <a:t>KEEPS DAVID KESSLER AS COMMISSIONER, ENDS LIGHTER TOUCH REAGAN/BUSH APPROACHES</a:t>
            </a:r>
          </a:p>
          <a:p>
            <a:r>
              <a:rPr lang="en-US" b="1" dirty="0"/>
              <a:t>BACKS FDA ASSAULT ON TOBACCO</a:t>
            </a:r>
          </a:p>
          <a:p>
            <a:r>
              <a:rPr lang="en-US" b="1" dirty="0"/>
              <a:t>FIGHTS OFF GOP ABORTION POLITICS</a:t>
            </a:r>
          </a:p>
          <a:p>
            <a:pPr lvl="1"/>
            <a:r>
              <a:rPr lang="en-US" b="1" dirty="0"/>
              <a:t>APPROVES MORNING AFTER PILL IN 1998</a:t>
            </a:r>
          </a:p>
          <a:p>
            <a:pPr lvl="1"/>
            <a:r>
              <a:rPr lang="en-US" b="1" dirty="0"/>
              <a:t>APPROVES RU-486 BEFORE 2000 ELECTION</a:t>
            </a:r>
          </a:p>
          <a:p>
            <a:r>
              <a:rPr lang="en-US" b="1" dirty="0"/>
              <a:t>IMPLEMENTS 1992 PRESCRIPTION FEE USER DRUG ACT</a:t>
            </a:r>
          </a:p>
        </p:txBody>
      </p:sp>
    </p:spTree>
    <p:extLst>
      <p:ext uri="{BB962C8B-B14F-4D97-AF65-F5344CB8AC3E}">
        <p14:creationId xmlns:p14="http://schemas.microsoft.com/office/powerpoint/2010/main" val="453677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9857-525F-CA7B-C162-CDD98A0BE364}"/>
              </a:ext>
            </a:extLst>
          </p:cNvPr>
          <p:cNvSpPr>
            <a:spLocks noGrp="1"/>
          </p:cNvSpPr>
          <p:nvPr>
            <p:ph type="title"/>
          </p:nvPr>
        </p:nvSpPr>
        <p:spPr/>
        <p:txBody>
          <a:bodyPr vert="horz" lIns="91440" tIns="45720" rIns="91440" bIns="45720" rtlCol="0" anchor="t">
            <a:normAutofit/>
          </a:bodyPr>
          <a:lstStyle/>
          <a:p>
            <a:r>
              <a:rPr lang="en-US" dirty="0">
                <a:latin typeface="Calibri" panose="020F0502020204030204" pitchFamily="34" charset="0"/>
                <a:cs typeface="Calibri" panose="020F0502020204030204" pitchFamily="34" charset="0"/>
              </a:rPr>
              <a:t>Modernizing Regulatory Review</a:t>
            </a:r>
          </a:p>
        </p:txBody>
      </p:sp>
      <p:sp>
        <p:nvSpPr>
          <p:cNvPr id="3" name="Content Placeholder 2">
            <a:extLst>
              <a:ext uri="{FF2B5EF4-FFF2-40B4-BE49-F238E27FC236}">
                <a16:creationId xmlns:a16="http://schemas.microsoft.com/office/drawing/2014/main" id="{93B79613-A0AD-4D4E-EB34-58F69F5D26E6}"/>
              </a:ext>
            </a:extLst>
          </p:cNvPr>
          <p:cNvSpPr>
            <a:spLocks noGrp="1"/>
          </p:cNvSpPr>
          <p:nvPr>
            <p:ph idx="1"/>
          </p:nvPr>
        </p:nvSpPr>
        <p:spPr>
          <a:xfrm>
            <a:off x="677334" y="1579475"/>
            <a:ext cx="8596668" cy="4385489"/>
          </a:xfrm>
        </p:spPr>
        <p:txBody>
          <a:bodyPr>
            <a:normAutofit/>
          </a:bodyPr>
          <a:lstStyle/>
          <a:p>
            <a:r>
              <a:rPr lang="en-US" sz="2000" b="1" i="0" dirty="0">
                <a:solidFill>
                  <a:srgbClr val="0A2458"/>
                </a:solidFill>
                <a:effectLst/>
                <a:latin typeface="Calibri" panose="020F0502020204030204" pitchFamily="34" charset="0"/>
                <a:cs typeface="Calibri" panose="020F0502020204030204" pitchFamily="34" charset="0"/>
              </a:rPr>
              <a:t>“identify ways to modernize and improve the regulatory review process, including through revisions to OMB’s Circular A-4, Regulatory Analysis, 68 Fed. Reg. 58,366 (Oct. 9, 2003), to ensure that the review process promotes policies that reflect new developments in scientific and economic understanding, fully accounts for regulatory benefits that are difficult or impossible to quantify, and </a:t>
            </a:r>
            <a:r>
              <a:rPr lang="en-US" sz="2000" b="1" i="0" dirty="0">
                <a:solidFill>
                  <a:srgbClr val="FF0000"/>
                </a:solidFill>
                <a:effectLst/>
                <a:latin typeface="Calibri" panose="020F0502020204030204" pitchFamily="34" charset="0"/>
                <a:cs typeface="Calibri" panose="020F0502020204030204" pitchFamily="34" charset="0"/>
              </a:rPr>
              <a:t>does not have </a:t>
            </a:r>
            <a:r>
              <a:rPr lang="en-US" sz="2000" b="1" i="1" dirty="0">
                <a:solidFill>
                  <a:srgbClr val="FF0000"/>
                </a:solidFill>
                <a:effectLst/>
                <a:latin typeface="Calibri" panose="020F0502020204030204" pitchFamily="34" charset="0"/>
                <a:cs typeface="Calibri" panose="020F0502020204030204" pitchFamily="34" charset="0"/>
              </a:rPr>
              <a:t>harmful </a:t>
            </a:r>
            <a:r>
              <a:rPr lang="en-US" sz="2000" b="1" i="0" dirty="0">
                <a:solidFill>
                  <a:srgbClr val="FF0000"/>
                </a:solidFill>
                <a:effectLst/>
                <a:latin typeface="Calibri" panose="020F0502020204030204" pitchFamily="34" charset="0"/>
                <a:cs typeface="Calibri" panose="020F0502020204030204" pitchFamily="34" charset="0"/>
              </a:rPr>
              <a:t>anti-regulatory or deregulatory effects.</a:t>
            </a:r>
            <a:r>
              <a:rPr lang="en-US" sz="2000" b="1" i="0" dirty="0">
                <a:solidFill>
                  <a:srgbClr val="0A2458"/>
                </a:solidFill>
                <a:effectLst/>
                <a:latin typeface="Calibri" panose="020F0502020204030204" pitchFamily="34" charset="0"/>
                <a:cs typeface="Calibri" panose="020F0502020204030204" pitchFamily="34" charset="0"/>
              </a:rPr>
              <a:t>”</a:t>
            </a:r>
          </a:p>
          <a:p>
            <a:r>
              <a:rPr lang="en-US" sz="2000" b="1" i="0" dirty="0">
                <a:solidFill>
                  <a:srgbClr val="0A2458"/>
                </a:solidFill>
                <a:effectLst/>
                <a:latin typeface="Calibri" panose="020F0502020204030204" pitchFamily="34" charset="0"/>
                <a:cs typeface="Calibri" panose="020F0502020204030204" pitchFamily="34" charset="0"/>
              </a:rPr>
              <a:t>“propose procedures that take into account the </a:t>
            </a:r>
            <a:r>
              <a:rPr lang="en-US" sz="2000" b="1" i="0" dirty="0">
                <a:solidFill>
                  <a:srgbClr val="FF0000"/>
                </a:solidFill>
                <a:effectLst/>
                <a:latin typeface="Calibri" panose="020F0502020204030204" pitchFamily="34" charset="0"/>
                <a:cs typeface="Calibri" panose="020F0502020204030204" pitchFamily="34" charset="0"/>
              </a:rPr>
              <a:t>distributional consequences of regulations</a:t>
            </a:r>
            <a:r>
              <a:rPr lang="en-US" sz="2000" b="1" i="0" dirty="0">
                <a:solidFill>
                  <a:srgbClr val="0A2458"/>
                </a:solidFill>
                <a:effectLst/>
                <a:latin typeface="Calibri" panose="020F0502020204030204" pitchFamily="34" charset="0"/>
                <a:cs typeface="Calibri" panose="020F0502020204030204" pitchFamily="34" charset="0"/>
              </a:rPr>
              <a:t>, including as part of any quantitative or qualitative analysis of the costs and benefits of regulations, to ensure that regulatory initiatives appropriately benefit and do not</a:t>
            </a:r>
            <a:r>
              <a:rPr lang="en-US" sz="2000" b="1" i="0" dirty="0">
                <a:solidFill>
                  <a:srgbClr val="FF0000"/>
                </a:solidFill>
                <a:effectLst/>
                <a:latin typeface="Calibri" panose="020F0502020204030204" pitchFamily="34" charset="0"/>
                <a:cs typeface="Calibri" panose="020F0502020204030204" pitchFamily="34" charset="0"/>
              </a:rPr>
              <a:t> inappropriately</a:t>
            </a:r>
            <a:r>
              <a:rPr lang="en-US" sz="2000" b="1" i="0" dirty="0">
                <a:solidFill>
                  <a:srgbClr val="0A2458"/>
                </a:solidFill>
                <a:effectLst/>
                <a:latin typeface="Calibri" panose="020F0502020204030204" pitchFamily="34" charset="0"/>
                <a:cs typeface="Calibri" panose="020F0502020204030204" pitchFamily="34" charset="0"/>
              </a:rPr>
              <a:t> burden disadvantaged, vulnerable, or marginalized communities.”</a:t>
            </a:r>
          </a:p>
          <a:p>
            <a:pPr marL="0" indent="0">
              <a:buNone/>
            </a:pPr>
            <a:r>
              <a:rPr lang="en-US" sz="2000" b="1" i="0" dirty="0">
                <a:solidFill>
                  <a:srgbClr val="0A2458"/>
                </a:solidFill>
                <a:effectLst/>
                <a:latin typeface="Calibri" panose="020F0502020204030204" pitchFamily="34" charset="0"/>
                <a:cs typeface="Calibri" panose="020F0502020204030204" pitchFamily="34" charset="0"/>
              </a:rPr>
              <a:t>         </a:t>
            </a:r>
            <a:r>
              <a:rPr lang="en-US" sz="2000" b="1" i="1" dirty="0">
                <a:solidFill>
                  <a:srgbClr val="0A2458"/>
                </a:solidFill>
                <a:effectLst/>
                <a:latin typeface="Calibri" panose="020F0502020204030204" pitchFamily="34" charset="0"/>
                <a:cs typeface="Calibri" panose="020F0502020204030204" pitchFamily="34" charset="0"/>
              </a:rPr>
              <a:t>Letter of Joseph R. Biden (January 20, 2021)</a:t>
            </a:r>
            <a:endParaRPr lang="en-US" sz="20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874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17462-233F-5A16-8D2A-473C10E7A7A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END OF IDEOLOGY (BELL, 1960) 405</a:t>
            </a:r>
          </a:p>
        </p:txBody>
      </p:sp>
      <p:sp>
        <p:nvSpPr>
          <p:cNvPr id="3" name="Content Placeholder 2">
            <a:extLst>
              <a:ext uri="{FF2B5EF4-FFF2-40B4-BE49-F238E27FC236}">
                <a16:creationId xmlns:a16="http://schemas.microsoft.com/office/drawing/2014/main" id="{453FC334-D7E5-4749-00DE-2CE5F9E35BF8}"/>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"The end of ideology is not – should not be – the end of utopia as well. If anything, one can begin the new the discussion of utopia only by being aware of the trap of ideology. The point is that ideologists are "terrible simplifiers." Ideology makes it unnecessary for people to confront individual issues on their individual merits. One simply turns to the ideological vending machine, and out comes the prepared formulae. And when these beliefs are suffused by apocalyptic fervor, ideas become weapons, and with a dreadful results."</a:t>
            </a:r>
          </a:p>
        </p:txBody>
      </p:sp>
    </p:spTree>
    <p:extLst>
      <p:ext uri="{BB962C8B-B14F-4D97-AF65-F5344CB8AC3E}">
        <p14:creationId xmlns:p14="http://schemas.microsoft.com/office/powerpoint/2010/main" val="3437987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7385-1BD1-99FC-BED3-899CFECFB635}"/>
              </a:ext>
            </a:extLst>
          </p:cNvPr>
          <p:cNvSpPr>
            <a:spLocks noGrp="1"/>
          </p:cNvSpPr>
          <p:nvPr>
            <p:ph type="title"/>
          </p:nvPr>
        </p:nvSpPr>
        <p:spPr/>
        <p:txBody>
          <a:bodyPr/>
          <a:lstStyle/>
          <a:p>
            <a:r>
              <a:rPr lang="en-US" dirty="0"/>
              <a:t>BELL, THE END OF IDEOLOGY (1960) 21-22, ON AMERICA AS A MASS SOCIETY</a:t>
            </a:r>
          </a:p>
        </p:txBody>
      </p:sp>
      <p:sp>
        <p:nvSpPr>
          <p:cNvPr id="3" name="Content Placeholder 2">
            <a:extLst>
              <a:ext uri="{FF2B5EF4-FFF2-40B4-BE49-F238E27FC236}">
                <a16:creationId xmlns:a16="http://schemas.microsoft.com/office/drawing/2014/main" id="{71C633B8-141C-8412-DB52-B186BBC62DE2}"/>
              </a:ext>
            </a:extLst>
          </p:cNvPr>
          <p:cNvSpPr>
            <a:spLocks noGrp="1"/>
          </p:cNvSpPr>
          <p:nvPr>
            <p:ph idx="1"/>
          </p:nvPr>
        </p:nvSpPr>
        <p:spPr/>
        <p:txBody>
          <a:bodyPr>
            <a:normAutofit lnSpcReduction="10000"/>
          </a:bodyPr>
          <a:lstStyle/>
          <a:p>
            <a:r>
              <a:rPr lang="en-US" dirty="0"/>
              <a:t>"The revolutions in transport and communications have brought men into closer contact with each other and bound them in new ways. Tremors in one part of society affect all others. Despite this greater interdependence, however, individuals have grown more estranged from one another. The old primary group ties of family and local community have been shattered; ancient parochial faiths are questioned; few unifying values have taken their place. Most important, the critical standards of an educated elite no longer shape opinion or taste. As a result, mores and morals are in constant flux, relations between individuals are tangential or compartmentalized, rather than organic. At the same time, greater mobility, spatial and social, intensifies concerns over status… There ensues a search for new faiths. </a:t>
            </a:r>
            <a:r>
              <a:rPr lang="en-US" dirty="0">
                <a:solidFill>
                  <a:srgbClr val="FF0000"/>
                </a:solidFill>
              </a:rPr>
              <a:t>The stage is thus set for the charismatic leader, the secular Messiah, </a:t>
            </a:r>
            <a:r>
              <a:rPr lang="en-US" dirty="0"/>
              <a:t>who, by bestowing upon each person the semblance of necessary grace and all fullness of personality, supplies a substitute for the older unifying belief that the mass society has destroyed.”</a:t>
            </a:r>
          </a:p>
        </p:txBody>
      </p:sp>
    </p:spTree>
    <p:extLst>
      <p:ext uri="{BB962C8B-B14F-4D97-AF65-F5344CB8AC3E}">
        <p14:creationId xmlns:p14="http://schemas.microsoft.com/office/powerpoint/2010/main" val="833077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D3380D0-2B73-5B05-F37E-7C5CF21E0754}"/>
              </a:ext>
            </a:extLst>
          </p:cNvPr>
          <p:cNvSpPr>
            <a:spLocks noGrp="1" noChangeArrowheads="1"/>
          </p:cNvSpPr>
          <p:nvPr>
            <p:ph type="title"/>
          </p:nvPr>
        </p:nvSpPr>
        <p:spPr/>
        <p:txBody>
          <a:bodyPr/>
          <a:lstStyle/>
          <a:p>
            <a:r>
              <a:rPr lang="en-US" altLang="en-US" dirty="0">
                <a:latin typeface="Calibri" panose="020F0502020204030204" pitchFamily="34" charset="0"/>
                <a:cs typeface="Calibri" panose="020F0502020204030204" pitchFamily="34" charset="0"/>
              </a:rPr>
              <a:t>UNLIKELY COUPLE </a:t>
            </a:r>
          </a:p>
        </p:txBody>
      </p:sp>
      <p:pic>
        <p:nvPicPr>
          <p:cNvPr id="23555" name="Picture 2" descr="Image result for picture of hayek and keynes">
            <a:extLst>
              <a:ext uri="{FF2B5EF4-FFF2-40B4-BE49-F238E27FC236}">
                <a16:creationId xmlns:a16="http://schemas.microsoft.com/office/drawing/2014/main" id="{7E9C19AD-8F46-124B-FBB2-DB1ED9AF94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273039" y="1488874"/>
            <a:ext cx="3495230" cy="536181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A94B4AE-E4BC-E397-791B-66FD09518D11}"/>
              </a:ext>
            </a:extLst>
          </p:cNvPr>
          <p:cNvSpPr>
            <a:spLocks noGrp="1" noChangeArrowheads="1"/>
          </p:cNvSpPr>
          <p:nvPr>
            <p:ph type="title"/>
          </p:nvPr>
        </p:nvSpPr>
        <p:spPr/>
        <p:txBody>
          <a:bodyPr/>
          <a:lstStyle/>
          <a:p>
            <a:r>
              <a:rPr lang="en-US" altLang="en-US" dirty="0">
                <a:latin typeface="Calibri" panose="020F0502020204030204" pitchFamily="34" charset="0"/>
                <a:cs typeface="Calibri" panose="020F0502020204030204" pitchFamily="34" charset="0"/>
              </a:rPr>
              <a:t>IDEOLOGY/PRICES/MARKETS</a:t>
            </a:r>
          </a:p>
        </p:txBody>
      </p:sp>
      <p:sp>
        <p:nvSpPr>
          <p:cNvPr id="19459" name="Content Placeholder 2">
            <a:extLst>
              <a:ext uri="{FF2B5EF4-FFF2-40B4-BE49-F238E27FC236}">
                <a16:creationId xmlns:a16="http://schemas.microsoft.com/office/drawing/2014/main" id="{44F81EF7-7009-B1FF-7D1C-D69504507B1E}"/>
              </a:ext>
            </a:extLst>
          </p:cNvPr>
          <p:cNvSpPr>
            <a:spLocks noGrp="1"/>
          </p:cNvSpPr>
          <p:nvPr>
            <p:ph idx="1"/>
          </p:nvPr>
        </p:nvSpPr>
        <p:spPr>
          <a:xfrm>
            <a:off x="677334" y="1623701"/>
            <a:ext cx="8596668" cy="4417661"/>
          </a:xfrm>
        </p:spPr>
        <p:txBody>
          <a:bodyPr>
            <a:normAutofit fontScale="77500" lnSpcReduction="20000"/>
          </a:bodyPr>
          <a:lstStyle/>
          <a:p>
            <a:pPr marL="0" marR="0">
              <a:lnSpc>
                <a:spcPct val="107000"/>
              </a:lnSpc>
              <a:spcBef>
                <a:spcPts val="0"/>
              </a:spcBef>
              <a:spcAft>
                <a:spcPts val="800"/>
              </a:spcAft>
            </a:pPr>
            <a:r>
              <a:rPr lang="en-US" altLang="en-US" sz="2400" b="1" dirty="0">
                <a:solidFill>
                  <a:schemeClr val="tx1"/>
                </a:solidFill>
                <a:latin typeface="Calibri" panose="020F0502020204030204" pitchFamily="34" charset="0"/>
                <a:cs typeface="Calibri" panose="020F0502020204030204" pitchFamily="34" charset="0"/>
              </a:rPr>
              <a:t>Von Hayek</a:t>
            </a:r>
            <a:r>
              <a:rPr lang="en-US" altLang="en-US" sz="2400" b="1" dirty="0">
                <a:solidFill>
                  <a:schemeClr val="accent3">
                    <a:lumMod val="75000"/>
                  </a:schemeClr>
                </a:solidFill>
                <a:latin typeface="Calibri" panose="020F0502020204030204" pitchFamily="34" charset="0"/>
                <a:cs typeface="Calibri" panose="020F0502020204030204" pitchFamily="34" charset="0"/>
              </a:rPr>
              <a:t>: By ignoring market prices, [government    regulation/socialism] </a:t>
            </a:r>
            <a:r>
              <a:rPr lang="en-US" altLang="en-US" sz="2400" b="1" dirty="0">
                <a:solidFill>
                  <a:srgbClr val="C00000"/>
                </a:solidFill>
                <a:latin typeface="Calibri" panose="020F0502020204030204" pitchFamily="34" charset="0"/>
                <a:cs typeface="Calibri" panose="020F0502020204030204" pitchFamily="34" charset="0"/>
              </a:rPr>
              <a:t>deprives individuals of their unique contribution to society -- to express through their willingness to pay a price, their opinion of the worth of a [good or] service…</a:t>
            </a:r>
            <a:r>
              <a:rPr lang="en-US" sz="2300" b="1"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Competition [is] superior not only because it is in most circumstances the most efficient method known but even more because it is the only method by which our activities can be adjusted to each other without coercive or arbitrary intervention of authority. (Road to Serfdom (1944, 1994 ed. 44))</a:t>
            </a:r>
          </a:p>
          <a:p>
            <a:pPr marL="0" indent="0">
              <a:buNone/>
              <a:defRPr/>
            </a:pPr>
            <a:endParaRPr lang="en-US" altLang="en-US" sz="2400" b="1" dirty="0">
              <a:solidFill>
                <a:schemeClr val="accent5">
                  <a:lumMod val="75000"/>
                </a:schemeClr>
              </a:solidFill>
              <a:latin typeface="Calibri" panose="020F0502020204030204" pitchFamily="34" charset="0"/>
              <a:cs typeface="Calibri" panose="020F0502020204030204" pitchFamily="34" charset="0"/>
            </a:endParaRPr>
          </a:p>
          <a:p>
            <a:pPr>
              <a:defRPr/>
            </a:pPr>
            <a:r>
              <a:rPr lang="en-US" altLang="en-US" sz="2400" b="1" dirty="0">
                <a:solidFill>
                  <a:schemeClr val="tx1"/>
                </a:solidFill>
                <a:latin typeface="Calibri" panose="020F0502020204030204" pitchFamily="34" charset="0"/>
                <a:cs typeface="Calibri" panose="020F0502020204030204" pitchFamily="34" charset="0"/>
              </a:rPr>
              <a:t>Keynes</a:t>
            </a:r>
            <a:r>
              <a:rPr lang="en-US" altLang="en-US" sz="2400" b="1" dirty="0">
                <a:solidFill>
                  <a:srgbClr val="7030A0"/>
                </a:solidFill>
                <a:latin typeface="Calibri" panose="020F0502020204030204" pitchFamily="34" charset="0"/>
                <a:cs typeface="Calibri" panose="020F0502020204030204" pitchFamily="34" charset="0"/>
              </a:rPr>
              <a:t>: It is obvious that an [individualist society/market economy] left to itself does not work well or even tolerably...Capitalism, </a:t>
            </a:r>
            <a:r>
              <a:rPr lang="en-US" altLang="en-US" sz="2400" b="1" dirty="0">
                <a:solidFill>
                  <a:srgbClr val="C00000"/>
                </a:solidFill>
                <a:latin typeface="Calibri" panose="020F0502020204030204" pitchFamily="34" charset="0"/>
                <a:cs typeface="Calibri" panose="020F0502020204030204" pitchFamily="34" charset="0"/>
              </a:rPr>
              <a:t>wisely managed,</a:t>
            </a:r>
            <a:r>
              <a:rPr lang="en-US" altLang="en-US" sz="2400" b="1" dirty="0">
                <a:solidFill>
                  <a:srgbClr val="7030A0"/>
                </a:solidFill>
                <a:latin typeface="Calibri" panose="020F0502020204030204" pitchFamily="34" charset="0"/>
                <a:cs typeface="Calibri" panose="020F0502020204030204" pitchFamily="34" charset="0"/>
              </a:rPr>
              <a:t> can probably be made more efficient for attaining economic ends than any system in sight but itself in many ways extremely  objectionable. Our problem is to work out a social </a:t>
            </a:r>
            <a:r>
              <a:rPr lang="en-US" altLang="en-US" sz="2400" b="1" dirty="0" err="1">
                <a:solidFill>
                  <a:srgbClr val="7030A0"/>
                </a:solidFill>
                <a:latin typeface="Calibri" panose="020F0502020204030204" pitchFamily="34" charset="0"/>
                <a:cs typeface="Calibri" panose="020F0502020204030204" pitchFamily="34" charset="0"/>
              </a:rPr>
              <a:t>organisation</a:t>
            </a:r>
            <a:r>
              <a:rPr lang="en-US" altLang="en-US" sz="2400" b="1" dirty="0">
                <a:solidFill>
                  <a:srgbClr val="7030A0"/>
                </a:solidFill>
                <a:latin typeface="Calibri" panose="020F0502020204030204" pitchFamily="34" charset="0"/>
                <a:cs typeface="Calibri" panose="020F0502020204030204" pitchFamily="34" charset="0"/>
              </a:rPr>
              <a:t> which shall be </a:t>
            </a:r>
            <a:r>
              <a:rPr lang="en-US" altLang="en-US" sz="2400" b="1" dirty="0">
                <a:solidFill>
                  <a:srgbClr val="C00000"/>
                </a:solidFill>
                <a:latin typeface="Calibri" panose="020F0502020204030204" pitchFamily="34" charset="0"/>
                <a:cs typeface="Calibri" panose="020F0502020204030204" pitchFamily="34" charset="0"/>
              </a:rPr>
              <a:t>as efficient as possible without offending our notions of a satisfactory way of life. (</a:t>
            </a:r>
            <a:r>
              <a:rPr lang="en-US" altLang="en-US" sz="2400" b="1" dirty="0">
                <a:solidFill>
                  <a:srgbClr val="7030A0"/>
                </a:solidFill>
                <a:latin typeface="Calibri" panose="020F0502020204030204" pitchFamily="34" charset="0"/>
                <a:cs typeface="Calibri" panose="020F0502020204030204" pitchFamily="34" charset="0"/>
              </a:rPr>
              <a:t>End of Laissez Faire (1926), pen. p.)</a:t>
            </a:r>
          </a:p>
          <a:p>
            <a:pPr marL="0" indent="0">
              <a:buNone/>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a:p>
            <a:pPr>
              <a:defRPr/>
            </a:pPr>
            <a:endParaRPr lang="en-US" altLang="en-US" sz="2400" b="1" dirty="0">
              <a:solidFill>
                <a:srgbClr val="7030A0"/>
              </a:solidFill>
              <a:latin typeface="Calibri" panose="020F0502020204030204" pitchFamily="34" charset="0"/>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98E1-28D2-9C01-67DD-85248DDEB443}"/>
              </a:ext>
            </a:extLst>
          </p:cNvPr>
          <p:cNvSpPr>
            <a:spLocks noGrp="1"/>
          </p:cNvSpPr>
          <p:nvPr>
            <p:ph type="title"/>
          </p:nvPr>
        </p:nvSpPr>
        <p:spPr/>
        <p:txBody>
          <a:bodyPr/>
          <a:lstStyle/>
          <a:p>
            <a:r>
              <a:rPr lang="en-US" dirty="0"/>
              <a:t>WOULD EITHER KEYNES OR HAYEK REJECT E.O 12866/OMB CIRCULAR A-4?</a:t>
            </a:r>
          </a:p>
        </p:txBody>
      </p:sp>
      <p:sp>
        <p:nvSpPr>
          <p:cNvPr id="3" name="Content Placeholder 2">
            <a:extLst>
              <a:ext uri="{FF2B5EF4-FFF2-40B4-BE49-F238E27FC236}">
                <a16:creationId xmlns:a16="http://schemas.microsoft.com/office/drawing/2014/main" id="{E135D975-F8BC-29EC-80E4-866C469255FE}"/>
              </a:ext>
            </a:extLst>
          </p:cNvPr>
          <p:cNvSpPr>
            <a:spLocks noGrp="1"/>
          </p:cNvSpPr>
          <p:nvPr>
            <p:ph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HAYEK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It is important not to confuse opposition against [socialism/collectivism] with a dogmatic laissez-faire attitude. The liberal argument is in favor of making the best possible use of the forces of competition as a means of coordinating human efforts, not an argument for leaving things just as they are… It does not deny, but even emphasizes, that, </a:t>
            </a:r>
            <a:r>
              <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in order that competition should work beneficially, a carefully thought-out legal framework is required and that neither the existing nor the past legal rules are free from grave defects.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Nor does it deny that, where it is impossible to create the conditions necessary to make competition effective, we must resort to other methods of guiding economic activity.… An effective competitive system needs and intelligently designed and continuously adjusted legal framework as much as any other. Even the most essential prerequisite of its proper functioning, the prevention of fraud and deception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(including exploitation of ignorance),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provides a great and by no means yet fully accomplished object of legislative activity</a:t>
            </a:r>
          </a:p>
          <a:p>
            <a:endParaRPr lang="en-US" dirty="0"/>
          </a:p>
        </p:txBody>
      </p:sp>
    </p:spTree>
    <p:extLst>
      <p:ext uri="{BB962C8B-B14F-4D97-AF65-F5344CB8AC3E}">
        <p14:creationId xmlns:p14="http://schemas.microsoft.com/office/powerpoint/2010/main" val="1690912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FE5A-7BB9-D1B5-7349-F0C1B36C64AE}"/>
              </a:ext>
            </a:extLst>
          </p:cNvPr>
          <p:cNvSpPr>
            <a:spLocks noGrp="1"/>
          </p:cNvSpPr>
          <p:nvPr>
            <p:ph type="title"/>
          </p:nvPr>
        </p:nvSpPr>
        <p:spPr/>
        <p:txBody>
          <a:bodyPr/>
          <a:lstStyle/>
          <a:p>
            <a:r>
              <a:rPr lang="en-US" dirty="0"/>
              <a:t>KEYNES TO FDR, LETTER FEB. 1. 1938</a:t>
            </a:r>
            <a:br>
              <a:rPr lang="en-US" dirty="0"/>
            </a:br>
            <a:r>
              <a:rPr lang="en-US" dirty="0"/>
              <a:t>DURING THE 2</a:t>
            </a:r>
            <a:r>
              <a:rPr lang="en-US" baseline="30000" dirty="0"/>
              <a:t>ND</a:t>
            </a:r>
            <a:r>
              <a:rPr lang="en-US" dirty="0"/>
              <a:t> DEPRESSION </a:t>
            </a:r>
          </a:p>
        </p:txBody>
      </p:sp>
      <p:sp>
        <p:nvSpPr>
          <p:cNvPr id="3" name="Content Placeholder 2">
            <a:extLst>
              <a:ext uri="{FF2B5EF4-FFF2-40B4-BE49-F238E27FC236}">
                <a16:creationId xmlns:a16="http://schemas.microsoft.com/office/drawing/2014/main" id="{5226F037-A8CF-1F89-13D3-499D4F58F7D5}"/>
              </a:ext>
            </a:extLst>
          </p:cNvPr>
          <p:cNvSpPr>
            <a:spLocks noGrp="1"/>
          </p:cNvSpPr>
          <p:nvPr>
            <p:ph idx="1"/>
          </p:nvPr>
        </p:nvSpPr>
        <p:spPr/>
        <p:txBody>
          <a:bodyPr/>
          <a:lstStyle/>
          <a:p>
            <a:r>
              <a:rPr lang="en-US" dirty="0"/>
              <a:t>CURB YOUR RHETORIC AGAINST BUSINESSPEOPLE.</a:t>
            </a:r>
          </a:p>
          <a:p>
            <a:r>
              <a:rPr lang="en-US" dirty="0"/>
              <a:t>THEY “ARE PERPLEXED, BEMUSED, INDEED TERRIFIED…IF YOU WORK THEM INTO THE SURLY,OBSTINATE, TERRIFIED MOOD…THE NATIONS BURDENS WILL NOT GET CARRIED TO MARKET”</a:t>
            </a:r>
          </a:p>
        </p:txBody>
      </p:sp>
    </p:spTree>
    <p:extLst>
      <p:ext uri="{BB962C8B-B14F-4D97-AF65-F5344CB8AC3E}">
        <p14:creationId xmlns:p14="http://schemas.microsoft.com/office/powerpoint/2010/main" val="2708594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53B6-B785-471A-2C61-9AC96AD484C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TODAY’S AGENDA</a:t>
            </a:r>
          </a:p>
        </p:txBody>
      </p:sp>
      <p:sp>
        <p:nvSpPr>
          <p:cNvPr id="3" name="Content Placeholder 2">
            <a:extLst>
              <a:ext uri="{FF2B5EF4-FFF2-40B4-BE49-F238E27FC236}">
                <a16:creationId xmlns:a16="http://schemas.microsoft.com/office/drawing/2014/main" id="{D8129A81-1A16-9763-E721-8309AF394CAF}"/>
              </a:ext>
            </a:extLst>
          </p:cNvPr>
          <p:cNvSpPr>
            <a:spLocks noGrp="1"/>
          </p:cNvSpPr>
          <p:nvPr>
            <p:ph idx="1"/>
          </p:nvPr>
        </p:nvSpPr>
        <p:spPr>
          <a:xfrm>
            <a:off x="677334" y="1589517"/>
            <a:ext cx="8596668" cy="4930923"/>
          </a:xfrm>
        </p:spPr>
        <p:txBody>
          <a:bodyPr>
            <a:normAutofit/>
          </a:bodyPr>
          <a:lstStyle/>
          <a:p>
            <a:r>
              <a:rPr lang="en-US" b="1" dirty="0">
                <a:latin typeface="Calibri" panose="020F0502020204030204" pitchFamily="34" charset="0"/>
                <a:cs typeface="Calibri" panose="020F0502020204030204" pitchFamily="34" charset="0"/>
              </a:rPr>
              <a:t>DEFINE REGULATION AND DEREGULATION AND EXPLORE NEO-LIBERALISM</a:t>
            </a:r>
          </a:p>
          <a:p>
            <a:pPr lvl="1"/>
            <a:r>
              <a:rPr lang="en-US" b="1" dirty="0">
                <a:latin typeface="Calibri" panose="020F0502020204030204" pitchFamily="34" charset="0"/>
                <a:cs typeface="Calibri" panose="020F0502020204030204" pitchFamily="34" charset="0"/>
              </a:rPr>
              <a:t>DIFFERENT VARIETIES OF REGULATION</a:t>
            </a:r>
          </a:p>
          <a:p>
            <a:pPr lvl="1"/>
            <a:r>
              <a:rPr lang="en-US" b="1" dirty="0">
                <a:latin typeface="Calibri" panose="020F0502020204030204" pitchFamily="34" charset="0"/>
                <a:cs typeface="Calibri" panose="020F0502020204030204" pitchFamily="34" charset="0"/>
              </a:rPr>
              <a:t>DOES NEOLIBERALISM EXIST?</a:t>
            </a:r>
          </a:p>
          <a:p>
            <a:pPr lvl="1"/>
            <a:r>
              <a:rPr lang="en-US" b="1" dirty="0">
                <a:latin typeface="Calibri" panose="020F0502020204030204" pitchFamily="34" charset="0"/>
                <a:cs typeface="Calibri" panose="020F0502020204030204" pitchFamily="34" charset="0"/>
              </a:rPr>
              <a:t>IF SO, WHAT IS IT?</a:t>
            </a:r>
          </a:p>
          <a:p>
            <a:r>
              <a:rPr lang="en-US" b="1" dirty="0">
                <a:latin typeface="Calibri" panose="020F0502020204030204" pitchFamily="34" charset="0"/>
                <a:cs typeface="Calibri" panose="020F0502020204030204" pitchFamily="34" charset="0"/>
              </a:rPr>
              <a:t>EXPLORE AIRLINE DEREGULATION</a:t>
            </a:r>
          </a:p>
          <a:p>
            <a:pPr lvl="1"/>
            <a:r>
              <a:rPr lang="en-US" b="1" dirty="0">
                <a:latin typeface="Calibri" panose="020F0502020204030204" pitchFamily="34" charset="0"/>
                <a:cs typeface="Calibri" panose="020F0502020204030204" pitchFamily="34" charset="0"/>
              </a:rPr>
              <a:t>WHAT FORCES ANIMATED IT?</a:t>
            </a:r>
          </a:p>
          <a:p>
            <a:pPr lvl="1"/>
            <a:r>
              <a:rPr lang="en-US" b="1" dirty="0">
                <a:latin typeface="Calibri" panose="020F0502020204030204" pitchFamily="34" charset="0"/>
                <a:cs typeface="Calibri" panose="020F0502020204030204" pitchFamily="34" charset="0"/>
              </a:rPr>
              <a:t>WHAT KIND OF PEOPLE BACKED IT?</a:t>
            </a:r>
          </a:p>
          <a:p>
            <a:pPr lvl="1"/>
            <a:r>
              <a:rPr lang="en-US" b="1" dirty="0">
                <a:latin typeface="Calibri" panose="020F0502020204030204" pitchFamily="34" charset="0"/>
                <a:cs typeface="Calibri" panose="020F0502020204030204" pitchFamily="34" charset="0"/>
              </a:rPr>
              <a:t>HAS SOCIETY BENEFITED?</a:t>
            </a:r>
          </a:p>
          <a:p>
            <a:pPr lvl="1"/>
            <a:r>
              <a:rPr lang="en-US" b="1" dirty="0">
                <a:latin typeface="Calibri" panose="020F0502020204030204" pitchFamily="34" charset="0"/>
                <a:cs typeface="Calibri" panose="020F0502020204030204" pitchFamily="34" charset="0"/>
              </a:rPr>
              <a:t>IS THE JETBLUE-SPIRIT MERGER A GOOD THING?</a:t>
            </a:r>
          </a:p>
          <a:p>
            <a:pPr lvl="1"/>
            <a:r>
              <a:rPr lang="en-US" b="1" dirty="0">
                <a:latin typeface="Calibri" panose="020F0502020204030204" pitchFamily="34" charset="0"/>
                <a:cs typeface="Calibri" panose="020F0502020204030204" pitchFamily="34" charset="0"/>
              </a:rPr>
              <a:t>IS AIRLINE DEREGULATION PART OF THE NEO-LIBERAL “Project?</a:t>
            </a:r>
          </a:p>
          <a:p>
            <a:r>
              <a:rPr lang="en-US" b="1" dirty="0">
                <a:latin typeface="Calibri" panose="020F0502020204030204" pitchFamily="34" charset="0"/>
                <a:cs typeface="Calibri" panose="020F0502020204030204" pitchFamily="34" charset="0"/>
              </a:rPr>
              <a:t>CLIMATE CHANGE, FINANCIAL CRISIS, SMOKING, ETC.</a:t>
            </a:r>
          </a:p>
          <a:p>
            <a:r>
              <a:rPr lang="en-US" b="1" dirty="0">
                <a:latin typeface="Calibri" panose="020F0502020204030204" pitchFamily="34" charset="0"/>
                <a:cs typeface="Calibri" panose="020F0502020204030204" pitchFamily="34" charset="0"/>
              </a:rPr>
              <a:t>DOES THE IDEA OF NEO-LIBERALISM ADD TO PUBLIC POLICY ANALYSIS?</a:t>
            </a:r>
          </a:p>
        </p:txBody>
      </p:sp>
    </p:spTree>
    <p:extLst>
      <p:ext uri="{BB962C8B-B14F-4D97-AF65-F5344CB8AC3E}">
        <p14:creationId xmlns:p14="http://schemas.microsoft.com/office/powerpoint/2010/main" val="2337069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65ED1-0B71-CFCD-9223-FD6004340FA9}"/>
              </a:ext>
            </a:extLst>
          </p:cNvPr>
          <p:cNvPicPr>
            <a:picLocks noChangeAspect="1"/>
          </p:cNvPicPr>
          <p:nvPr/>
        </p:nvPicPr>
        <p:blipFill>
          <a:blip r:embed="rId3"/>
          <a:stretch>
            <a:fillRect/>
          </a:stretch>
        </p:blipFill>
        <p:spPr>
          <a:xfrm>
            <a:off x="5178509" y="1469693"/>
            <a:ext cx="3539518" cy="4247422"/>
          </a:xfrm>
          <a:prstGeom prst="rect">
            <a:avLst/>
          </a:prstGeom>
        </p:spPr>
      </p:pic>
      <p:sp>
        <p:nvSpPr>
          <p:cNvPr id="14338" name="Title 1">
            <a:extLst>
              <a:ext uri="{FF2B5EF4-FFF2-40B4-BE49-F238E27FC236}">
                <a16:creationId xmlns:a16="http://schemas.microsoft.com/office/drawing/2014/main" id="{F91FD568-2930-5011-C8AD-7062207C54A9}"/>
              </a:ext>
            </a:extLst>
          </p:cNvPr>
          <p:cNvSpPr>
            <a:spLocks noGrp="1" noChangeArrowheads="1"/>
          </p:cNvSpPr>
          <p:nvPr>
            <p:ph type="title"/>
          </p:nvPr>
        </p:nvSpPr>
        <p:spPr/>
        <p:txBody>
          <a:bodyPr/>
          <a:lstStyle/>
          <a:p>
            <a:r>
              <a:rPr lang="en-US" altLang="en-US" dirty="0">
                <a:latin typeface="Calibri" panose="020F0502020204030204" pitchFamily="34" charset="0"/>
                <a:cs typeface="Calibri" panose="020F0502020204030204" pitchFamily="34" charset="0"/>
              </a:rPr>
              <a:t>Less Unlikely Couple</a:t>
            </a:r>
          </a:p>
        </p:txBody>
      </p:sp>
      <p:pic>
        <p:nvPicPr>
          <p:cNvPr id="14339" name="Picture 4">
            <a:extLst>
              <a:ext uri="{FF2B5EF4-FFF2-40B4-BE49-F238E27FC236}">
                <a16:creationId xmlns:a16="http://schemas.microsoft.com/office/drawing/2014/main" id="{1CCC7C53-FB82-EC61-6408-7C259EF518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791" r="12449" b="34569"/>
          <a:stretch/>
        </p:blipFill>
        <p:spPr bwMode="auto">
          <a:xfrm>
            <a:off x="1241659" y="1469692"/>
            <a:ext cx="3609474" cy="424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a:extLst>
              <a:ext uri="{FF2B5EF4-FFF2-40B4-BE49-F238E27FC236}">
                <a16:creationId xmlns:a16="http://schemas.microsoft.com/office/drawing/2014/main" id="{B71231F3-BBE8-ABBC-5B7C-C8CF46C86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40" y="4927601"/>
            <a:ext cx="1781086" cy="178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26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BF9D-9C6A-DBC5-5EC0-C7E483C19B0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CLINTON WAS A BAD GUY? ME TOO?</a:t>
            </a:r>
          </a:p>
        </p:txBody>
      </p:sp>
      <p:sp>
        <p:nvSpPr>
          <p:cNvPr id="3" name="Content Placeholder 2">
            <a:extLst>
              <a:ext uri="{FF2B5EF4-FFF2-40B4-BE49-F238E27FC236}">
                <a16:creationId xmlns:a16="http://schemas.microsoft.com/office/drawing/2014/main" id="{7F95F47A-3EEA-6CB6-9665-354790216537}"/>
              </a:ext>
            </a:extLst>
          </p:cNvPr>
          <p:cNvSpPr>
            <a:spLocks noGrp="1"/>
          </p:cNvSpPr>
          <p:nvPr>
            <p:ph idx="1"/>
          </p:nvPr>
        </p:nvSpPr>
        <p:spPr>
          <a:xfrm>
            <a:off x="677334" y="1930400"/>
            <a:ext cx="8596668" cy="3880773"/>
          </a:xfrm>
        </p:spPr>
        <p:txBody>
          <a:bodyPr>
            <a:normAutofit fontScale="92500" lnSpcReduction="10000"/>
          </a:bodyPr>
          <a:lstStyle/>
          <a:p>
            <a:r>
              <a:rPr lang="en-US" sz="2400" b="1" dirty="0">
                <a:solidFill>
                  <a:srgbClr val="000000"/>
                </a:solidFill>
                <a:latin typeface="Calibri" panose="020F0502020204030204" pitchFamily="34" charset="0"/>
                <a:cs typeface="Calibri" panose="020F0502020204030204" pitchFamily="34" charset="0"/>
              </a:rPr>
              <a:t>“[N]</a:t>
            </a:r>
            <a:r>
              <a:rPr lang="en-US" sz="2400" b="1" i="0" dirty="0" err="1">
                <a:solidFill>
                  <a:srgbClr val="000000"/>
                </a:solidFill>
                <a:effectLst/>
                <a:latin typeface="Calibri" panose="020F0502020204030204" pitchFamily="34" charset="0"/>
                <a:cs typeface="Calibri" panose="020F0502020204030204" pitchFamily="34" charset="0"/>
              </a:rPr>
              <a:t>eoliberalism</a:t>
            </a:r>
            <a:r>
              <a:rPr lang="en-US" sz="2400" b="1" i="0" dirty="0">
                <a:solidFill>
                  <a:srgbClr val="000000"/>
                </a:solidFill>
                <a:effectLst/>
                <a:latin typeface="Calibri" panose="020F0502020204030204" pitchFamily="34" charset="0"/>
                <a:cs typeface="Calibri" panose="020F0502020204030204" pitchFamily="34" charset="0"/>
              </a:rPr>
              <a:t> is a </a:t>
            </a:r>
            <a:r>
              <a:rPr lang="en-US" sz="2400" b="1" i="0" dirty="0">
                <a:solidFill>
                  <a:srgbClr val="FF0000"/>
                </a:solidFill>
                <a:effectLst/>
                <a:latin typeface="Calibri" panose="020F0502020204030204" pitchFamily="34" charset="0"/>
                <a:cs typeface="Calibri" panose="020F0502020204030204" pitchFamily="34" charset="0"/>
              </a:rPr>
              <a:t>coherent ideology </a:t>
            </a:r>
            <a:r>
              <a:rPr lang="en-US" sz="2400" b="1" i="0" dirty="0">
                <a:solidFill>
                  <a:srgbClr val="000000"/>
                </a:solidFill>
                <a:effectLst/>
                <a:latin typeface="Calibri" panose="020F0502020204030204" pitchFamily="34" charset="0"/>
                <a:cs typeface="Calibri" panose="020F0502020204030204" pitchFamily="34" charset="0"/>
              </a:rPr>
              <a:t>and set of deliberate policies intended to destroy the New Deal legacy of managed capitalism. Nor can this critique be dismissed as just “a meme on the left.” This history and Clinton’s </a:t>
            </a:r>
            <a:r>
              <a:rPr lang="en-US" sz="2400" b="1" i="0" dirty="0">
                <a:solidFill>
                  <a:srgbClr val="FF0000"/>
                </a:solidFill>
                <a:effectLst/>
                <a:latin typeface="Calibri" panose="020F0502020204030204" pitchFamily="34" charset="0"/>
                <a:cs typeface="Calibri" panose="020F0502020204030204" pitchFamily="34" charset="0"/>
              </a:rPr>
              <a:t>central </a:t>
            </a:r>
            <a:r>
              <a:rPr lang="en-US" sz="2400" b="1" i="0" dirty="0">
                <a:solidFill>
                  <a:srgbClr val="000000"/>
                </a:solidFill>
                <a:effectLst/>
                <a:latin typeface="Calibri" panose="020F0502020204030204" pitchFamily="34" charset="0"/>
                <a:cs typeface="Calibri" panose="020F0502020204030204" pitchFamily="34" charset="0"/>
              </a:rPr>
              <a:t>part in it have been well documented by scholars and journalists with no ideological agenda… Bill Clinton had an uncanny ability to survive personally, despite policies that were disastrous for his party and the country. I once described Clinton as the Typhoid Mary of American politics. He stayed healthy; those around him got sick. </a:t>
            </a:r>
          </a:p>
          <a:p>
            <a:pPr marL="457200" lvl="1" indent="0">
              <a:buNone/>
            </a:pPr>
            <a:endParaRPr lang="en-US" sz="2000" b="1" dirty="0">
              <a:solidFill>
                <a:srgbClr val="000000"/>
              </a:solidFill>
              <a:latin typeface="Calibri" panose="020F0502020204030204" pitchFamily="34" charset="0"/>
              <a:cs typeface="Calibri" panose="020F0502020204030204" pitchFamily="34" charset="0"/>
            </a:endParaRPr>
          </a:p>
          <a:p>
            <a:pPr marL="457200" lvl="1" indent="0">
              <a:buNone/>
            </a:pPr>
            <a:r>
              <a:rPr lang="en-US" sz="2000" b="1" dirty="0">
                <a:solidFill>
                  <a:srgbClr val="000000"/>
                </a:solidFill>
                <a:latin typeface="Calibri" panose="020F0502020204030204" pitchFamily="34" charset="0"/>
                <a:cs typeface="Calibri" panose="020F0502020204030204" pitchFamily="34" charset="0"/>
              </a:rPr>
              <a:t>			</a:t>
            </a:r>
            <a:r>
              <a:rPr lang="en-US" sz="2000" b="1" i="1" dirty="0">
                <a:solidFill>
                  <a:srgbClr val="000000"/>
                </a:solidFill>
                <a:latin typeface="Calibri" panose="020F0502020204030204" pitchFamily="34" charset="0"/>
                <a:cs typeface="Calibri" panose="020F0502020204030204" pitchFamily="34" charset="0"/>
              </a:rPr>
              <a:t>Robert </a:t>
            </a:r>
            <a:r>
              <a:rPr lang="en-US" sz="2000" b="1" i="1" dirty="0" err="1">
                <a:solidFill>
                  <a:srgbClr val="000000"/>
                </a:solidFill>
                <a:latin typeface="Calibri" panose="020F0502020204030204" pitchFamily="34" charset="0"/>
                <a:cs typeface="Calibri" panose="020F0502020204030204" pitchFamily="34" charset="0"/>
              </a:rPr>
              <a:t>Kuttner</a:t>
            </a:r>
            <a:r>
              <a:rPr lang="en-US" sz="2000" b="1" i="1" dirty="0">
                <a:solidFill>
                  <a:srgbClr val="000000"/>
                </a:solidFill>
                <a:latin typeface="Calibri" panose="020F0502020204030204" pitchFamily="34" charset="0"/>
                <a:cs typeface="Calibri" panose="020F0502020204030204" pitchFamily="34" charset="0"/>
              </a:rPr>
              <a:t> (NYR of Books, 9/22/22)</a:t>
            </a:r>
            <a:endParaRPr lang="en-US" sz="20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9746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Image result for picture of donald trump and neomi rao together">
            <a:extLst>
              <a:ext uri="{FF2B5EF4-FFF2-40B4-BE49-F238E27FC236}">
                <a16:creationId xmlns:a16="http://schemas.microsoft.com/office/drawing/2014/main" id="{20185B02-4516-26DE-A2DE-0D6FEE3BA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769" y="1654479"/>
            <a:ext cx="3022452" cy="39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a:extLst>
              <a:ext uri="{FF2B5EF4-FFF2-40B4-BE49-F238E27FC236}">
                <a16:creationId xmlns:a16="http://schemas.microsoft.com/office/drawing/2014/main" id="{86F0360A-E74A-0904-A70A-C3A21F4E5A5F}"/>
              </a:ext>
            </a:extLst>
          </p:cNvPr>
          <p:cNvSpPr>
            <a:spLocks noGrp="1" noChangeArrowheads="1"/>
          </p:cNvSpPr>
          <p:nvPr>
            <p:ph type="title"/>
          </p:nvPr>
        </p:nvSpPr>
        <p:spPr/>
        <p:txBody>
          <a:bodyPr/>
          <a:lstStyle/>
          <a:p>
            <a:r>
              <a:rPr lang="en-US" altLang="en-US" dirty="0">
                <a:latin typeface="Calibri" panose="020F0502020204030204" pitchFamily="34" charset="0"/>
                <a:cs typeface="Calibri" panose="020F0502020204030204" pitchFamily="34" charset="0"/>
              </a:rPr>
              <a:t>Unlikely Couple 2</a:t>
            </a:r>
          </a:p>
        </p:txBody>
      </p:sp>
      <p:pic>
        <p:nvPicPr>
          <p:cNvPr id="12291" name="Picture 6" descr="Image result for picture of donald trump and neomi rao together">
            <a:extLst>
              <a:ext uri="{FF2B5EF4-FFF2-40B4-BE49-F238E27FC236}">
                <a16:creationId xmlns:a16="http://schemas.microsoft.com/office/drawing/2014/main" id="{20AC4ED6-EDC8-C566-BC46-8E8C5090AF7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1908" r="13000"/>
          <a:stretch/>
        </p:blipFill>
        <p:spPr>
          <a:xfrm>
            <a:off x="828943" y="1930400"/>
            <a:ext cx="5110386" cy="341127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CA815DA2-BDA9-2BB6-5360-DE0A41BF9E71}"/>
              </a:ext>
            </a:extLst>
          </p:cNvPr>
          <p:cNvSpPr>
            <a:spLocks noGrp="1" noChangeArrowheads="1"/>
          </p:cNvSpPr>
          <p:nvPr>
            <p:ph type="title"/>
          </p:nvPr>
        </p:nvSpPr>
        <p:spPr/>
        <p:txBody>
          <a:bodyPr/>
          <a:lstStyle/>
          <a:p>
            <a:r>
              <a:rPr lang="en-US" altLang="en-US" dirty="0">
                <a:latin typeface="Calibri" panose="020F0502020204030204" pitchFamily="34" charset="0"/>
                <a:cs typeface="Calibri" panose="020F0502020204030204" pitchFamily="34" charset="0"/>
              </a:rPr>
              <a:t>Khan and Kahn</a:t>
            </a:r>
          </a:p>
        </p:txBody>
      </p:sp>
      <p:sp>
        <p:nvSpPr>
          <p:cNvPr id="11267" name="Text Placeholder 6">
            <a:extLst>
              <a:ext uri="{FF2B5EF4-FFF2-40B4-BE49-F238E27FC236}">
                <a16:creationId xmlns:a16="http://schemas.microsoft.com/office/drawing/2014/main" id="{B70714BD-41AF-3A3A-C782-55EC110DED81}"/>
              </a:ext>
            </a:extLst>
          </p:cNvPr>
          <p:cNvSpPr>
            <a:spLocks noGrp="1" noChangeArrowheads="1"/>
          </p:cNvSpPr>
          <p:nvPr>
            <p:ph type="body" idx="1"/>
          </p:nvPr>
        </p:nvSpPr>
        <p:spPr>
          <a:xfrm>
            <a:off x="829569" y="1642269"/>
            <a:ext cx="4185623" cy="1049656"/>
          </a:xfrm>
        </p:spPr>
        <p:txBody>
          <a:bodyPr/>
          <a:lstStyle/>
          <a:p>
            <a:pPr algn="ctr">
              <a:spcBef>
                <a:spcPts val="0"/>
              </a:spcBef>
            </a:pPr>
            <a:r>
              <a:rPr lang="en-US" altLang="en-US" dirty="0">
                <a:latin typeface="Calibri" panose="020F0502020204030204" pitchFamily="34" charset="0"/>
                <a:cs typeface="Calibri" panose="020F0502020204030204" pitchFamily="34" charset="0"/>
              </a:rPr>
              <a:t>New Chairman</a:t>
            </a:r>
          </a:p>
          <a:p>
            <a:pPr algn="ctr">
              <a:spcBef>
                <a:spcPts val="0"/>
              </a:spcBef>
            </a:pPr>
            <a:r>
              <a:rPr lang="en-US" altLang="en-US" dirty="0">
                <a:latin typeface="Calibri" panose="020F0502020204030204" pitchFamily="34" charset="0"/>
                <a:cs typeface="Calibri" panose="020F0502020204030204" pitchFamily="34" charset="0"/>
              </a:rPr>
              <a:t>Lina Khan</a:t>
            </a:r>
          </a:p>
        </p:txBody>
      </p:sp>
      <p:pic>
        <p:nvPicPr>
          <p:cNvPr id="11269" name="Picture 2" descr="Lina Khan, Critic of Large Tech Firms, to Lead Federal Trade Commission -  WSJ">
            <a:extLst>
              <a:ext uri="{FF2B5EF4-FFF2-40B4-BE49-F238E27FC236}">
                <a16:creationId xmlns:a16="http://schemas.microsoft.com/office/drawing/2014/main" id="{F742CBA6-34A2-6E28-3FB3-691676BB6D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18602" y="2902586"/>
            <a:ext cx="3345814" cy="3345814"/>
          </a:xfrm>
          <a:noFill/>
          <a:extLst>
            <a:ext uri="{909E8E84-426E-40DD-AFC4-6F175D3DCCD1}">
              <a14:hiddenFill xmlns:a14="http://schemas.microsoft.com/office/drawing/2010/main">
                <a:solidFill>
                  <a:srgbClr val="FFFFFF"/>
                </a:solidFill>
              </a14:hiddenFill>
            </a:ext>
          </a:extLst>
        </p:spPr>
      </p:pic>
      <p:sp>
        <p:nvSpPr>
          <p:cNvPr id="11268" name="Text Placeholder 8">
            <a:extLst>
              <a:ext uri="{FF2B5EF4-FFF2-40B4-BE49-F238E27FC236}">
                <a16:creationId xmlns:a16="http://schemas.microsoft.com/office/drawing/2014/main" id="{5654F21B-32B7-5144-3F48-FF4B02B6C8B0}"/>
              </a:ext>
            </a:extLst>
          </p:cNvPr>
          <p:cNvSpPr>
            <a:spLocks noGrp="1" noChangeArrowheads="1"/>
          </p:cNvSpPr>
          <p:nvPr>
            <p:ph type="body" sz="quarter" idx="3"/>
          </p:nvPr>
        </p:nvSpPr>
        <p:spPr>
          <a:xfrm>
            <a:off x="5242207" y="1642269"/>
            <a:ext cx="4185618" cy="1049656"/>
          </a:xfrm>
        </p:spPr>
        <p:txBody>
          <a:bodyPr/>
          <a:lstStyle/>
          <a:p>
            <a:pPr algn="ctr">
              <a:spcBef>
                <a:spcPts val="0"/>
              </a:spcBef>
            </a:pPr>
            <a:r>
              <a:rPr lang="en-US" altLang="en-US" dirty="0">
                <a:latin typeface="Calibri" panose="020F0502020204030204" pitchFamily="34" charset="0"/>
                <a:cs typeface="Calibri" panose="020F0502020204030204" pitchFamily="34" charset="0"/>
              </a:rPr>
              <a:t>Old Chairman</a:t>
            </a:r>
          </a:p>
          <a:p>
            <a:pPr algn="ctr">
              <a:spcBef>
                <a:spcPts val="0"/>
              </a:spcBef>
            </a:pPr>
            <a:r>
              <a:rPr lang="en-US" altLang="en-US" dirty="0">
                <a:latin typeface="Calibri" panose="020F0502020204030204" pitchFamily="34" charset="0"/>
                <a:cs typeface="Calibri" panose="020F0502020204030204" pitchFamily="34" charset="0"/>
              </a:rPr>
              <a:t>Alfred Kahn</a:t>
            </a:r>
          </a:p>
        </p:txBody>
      </p:sp>
      <p:pic>
        <p:nvPicPr>
          <p:cNvPr id="11270" name="Picture 4" descr="Alfred Kahn, Chief Architect of Airline Deregulation, Dies at 93 - The New  York Times">
            <a:extLst>
              <a:ext uri="{FF2B5EF4-FFF2-40B4-BE49-F238E27FC236}">
                <a16:creationId xmlns:a16="http://schemas.microsoft.com/office/drawing/2014/main" id="{DD65A63A-685F-86C3-3CDB-DBD6A951DE46}"/>
              </a:ext>
            </a:extLst>
          </p:cNvPr>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b="22744"/>
          <a:stretch/>
        </p:blipFill>
        <p:spPr>
          <a:xfrm>
            <a:off x="5754874" y="2879657"/>
            <a:ext cx="3259963" cy="35126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7175-99E1-C15A-4C64-BCDD382AB17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In Our Discussion ,Let’s Distinguish</a:t>
            </a:r>
          </a:p>
        </p:txBody>
      </p:sp>
      <p:sp>
        <p:nvSpPr>
          <p:cNvPr id="3" name="Content Placeholder 2">
            <a:extLst>
              <a:ext uri="{FF2B5EF4-FFF2-40B4-BE49-F238E27FC236}">
                <a16:creationId xmlns:a16="http://schemas.microsoft.com/office/drawing/2014/main" id="{C5BDE8CA-FA6D-C9B8-8645-A0B10680197F}"/>
              </a:ext>
            </a:extLst>
          </p:cNvPr>
          <p:cNvSpPr>
            <a:spLocks noGrp="1"/>
          </p:cNvSpPr>
          <p:nvPr>
            <p:ph idx="1"/>
          </p:nvPr>
        </p:nvSpPr>
        <p:spPr>
          <a:xfrm>
            <a:off x="677334" y="1699117"/>
            <a:ext cx="8596668" cy="3880773"/>
          </a:xfrm>
        </p:spPr>
        <p:txBody>
          <a:bodyPr>
            <a:normAutofit/>
          </a:bodyPr>
          <a:lstStyle/>
          <a:p>
            <a:r>
              <a:rPr lang="en-US" sz="2400" b="1" dirty="0">
                <a:latin typeface="Calibri" panose="020F0502020204030204" pitchFamily="34" charset="0"/>
                <a:cs typeface="Calibri" panose="020F0502020204030204" pitchFamily="34" charset="0"/>
              </a:rPr>
              <a:t>DEREGULATION</a:t>
            </a:r>
          </a:p>
          <a:p>
            <a:r>
              <a:rPr lang="en-US" sz="2400" b="1" dirty="0">
                <a:latin typeface="Calibri" panose="020F0502020204030204" pitchFamily="34" charset="0"/>
                <a:cs typeface="Calibri" panose="020F0502020204030204" pitchFamily="34" charset="0"/>
              </a:rPr>
              <a:t>WEAK/UNDERFUNDED REGULATION</a:t>
            </a:r>
          </a:p>
          <a:p>
            <a:r>
              <a:rPr lang="en-US" sz="2400" b="1" dirty="0">
                <a:latin typeface="Calibri" panose="020F0502020204030204" pitchFamily="34" charset="0"/>
                <a:cs typeface="Calibri" panose="020F0502020204030204" pitchFamily="34" charset="0"/>
              </a:rPr>
              <a:t>INEPT REGULATION</a:t>
            </a:r>
          </a:p>
          <a:p>
            <a:r>
              <a:rPr lang="en-US" sz="2400" b="1" dirty="0">
                <a:latin typeface="Calibri" panose="020F0502020204030204" pitchFamily="34" charset="0"/>
                <a:cs typeface="Calibri" panose="020F0502020204030204" pitchFamily="34" charset="0"/>
              </a:rPr>
              <a:t>THE ABSENCE OF REGULATION</a:t>
            </a:r>
          </a:p>
          <a:p>
            <a:r>
              <a:rPr lang="en-US" sz="2400" b="1" dirty="0">
                <a:latin typeface="Calibri" panose="020F0502020204030204" pitchFamily="34" charset="0"/>
                <a:cs typeface="Calibri" panose="020F0502020204030204" pitchFamily="34" charset="0"/>
              </a:rPr>
              <a:t>LAISSEZ-FAIRE</a:t>
            </a:r>
          </a:p>
          <a:p>
            <a:r>
              <a:rPr lang="en-US" sz="2400" b="1" dirty="0">
                <a:latin typeface="Calibri" panose="020F0502020204030204" pitchFamily="34" charset="0"/>
                <a:cs typeface="Calibri" panose="020F0502020204030204" pitchFamily="34" charset="0"/>
              </a:rPr>
              <a:t>SKEPTICISM OF REGULATION</a:t>
            </a:r>
          </a:p>
          <a:p>
            <a:r>
              <a:rPr lang="en-US" sz="2400" b="1" dirty="0">
                <a:latin typeface="Calibri" panose="020F0502020204030204" pitchFamily="34" charset="0"/>
                <a:cs typeface="Calibri" panose="020F0502020204030204" pitchFamily="34" charset="0"/>
              </a:rPr>
              <a:t>“GOVERNMENT IS THE ENEMY OF FREEDOM”</a:t>
            </a:r>
          </a:p>
        </p:txBody>
      </p:sp>
    </p:spTree>
    <p:extLst>
      <p:ext uri="{BB962C8B-B14F-4D97-AF65-F5344CB8AC3E}">
        <p14:creationId xmlns:p14="http://schemas.microsoft.com/office/powerpoint/2010/main" val="27601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7D78-B65D-CA32-2EA0-916368CF46CC}"/>
              </a:ext>
            </a:extLst>
          </p:cNvPr>
          <p:cNvSpPr>
            <a:spLocks noGrp="1"/>
          </p:cNvSpPr>
          <p:nvPr>
            <p:ph type="title"/>
          </p:nvPr>
        </p:nvSpPr>
        <p:spPr>
          <a:xfrm>
            <a:off x="677333" y="609600"/>
            <a:ext cx="8919593" cy="1320800"/>
          </a:xfrm>
        </p:spPr>
        <p:txBody>
          <a:bodyPr/>
          <a:lstStyle/>
          <a:p>
            <a:r>
              <a:rPr lang="en-US" dirty="0">
                <a:latin typeface="Calibri" panose="020F0502020204030204" pitchFamily="34" charset="0"/>
                <a:cs typeface="Calibri" panose="020F0502020204030204" pitchFamily="34" charset="0"/>
              </a:rPr>
              <a:t>SOME RECENT WORKS ON NEO-LIBERALISM</a:t>
            </a:r>
          </a:p>
        </p:txBody>
      </p:sp>
      <p:sp>
        <p:nvSpPr>
          <p:cNvPr id="3" name="Content Placeholder 2">
            <a:extLst>
              <a:ext uri="{FF2B5EF4-FFF2-40B4-BE49-F238E27FC236}">
                <a16:creationId xmlns:a16="http://schemas.microsoft.com/office/drawing/2014/main" id="{D5056061-EB15-9CDF-0A28-BC67918BB449}"/>
              </a:ext>
            </a:extLst>
          </p:cNvPr>
          <p:cNvSpPr>
            <a:spLocks noGrp="1"/>
          </p:cNvSpPr>
          <p:nvPr>
            <p:ph idx="1"/>
          </p:nvPr>
        </p:nvSpPr>
        <p:spPr>
          <a:xfrm>
            <a:off x="677333" y="1724754"/>
            <a:ext cx="8596668" cy="4257303"/>
          </a:xfrm>
        </p:spPr>
        <p:txBody>
          <a:bodyPr>
            <a:normAutofit/>
          </a:bodyPr>
          <a:lstStyle/>
          <a:p>
            <a:pPr>
              <a:spcBef>
                <a:spcPts val="1200"/>
              </a:spcBef>
              <a:spcAft>
                <a:spcPts val="600"/>
              </a:spcAft>
            </a:pPr>
            <a:r>
              <a:rPr lang="en-US" sz="2000" b="1" dirty="0">
                <a:latin typeface="Calibri" panose="020F0502020204030204" pitchFamily="34" charset="0"/>
                <a:cs typeface="Calibri" panose="020F0502020204030204" pitchFamily="34" charset="0"/>
              </a:rPr>
              <a:t>WENDY BROWN, UNDOING THE DEMOS: Neoliberalism’s Stealth Revolution (2015)</a:t>
            </a:r>
          </a:p>
          <a:p>
            <a:pPr>
              <a:spcBef>
                <a:spcPts val="1200"/>
              </a:spcBef>
              <a:spcAft>
                <a:spcPts val="600"/>
              </a:spcAft>
            </a:pPr>
            <a:r>
              <a:rPr lang="en-US" sz="2000" b="1" dirty="0">
                <a:latin typeface="Calibri" panose="020F0502020204030204" pitchFamily="34" charset="0"/>
                <a:cs typeface="Calibri" panose="020F0502020204030204" pitchFamily="34" charset="0"/>
              </a:rPr>
              <a:t>QUINN SLOBODIAN, GLOBALISTS: The End of Empire and the Birth of Neoliberalism (2018)</a:t>
            </a:r>
          </a:p>
          <a:p>
            <a:pPr>
              <a:spcBef>
                <a:spcPts val="1200"/>
              </a:spcBef>
              <a:spcAft>
                <a:spcPts val="600"/>
              </a:spcAft>
            </a:pPr>
            <a:r>
              <a:rPr lang="en-US" sz="2000" b="1" dirty="0">
                <a:latin typeface="Calibri" panose="020F0502020204030204" pitchFamily="34" charset="0"/>
                <a:cs typeface="Calibri" panose="020F0502020204030204" pitchFamily="34" charset="0"/>
              </a:rPr>
              <a:t>BINYAMIN APPLEBAUM, THE ECONOMISTS’ HOUR: False Prophets, Free markets, and the Fracture of Society (2019)</a:t>
            </a:r>
          </a:p>
          <a:p>
            <a:pPr>
              <a:spcBef>
                <a:spcPts val="1200"/>
              </a:spcBef>
              <a:spcAft>
                <a:spcPts val="600"/>
              </a:spcAft>
            </a:pPr>
            <a:r>
              <a:rPr lang="en-US" sz="2000" b="1" dirty="0">
                <a:latin typeface="Calibri" panose="020F0502020204030204" pitchFamily="34" charset="0"/>
                <a:cs typeface="Calibri" panose="020F0502020204030204" pitchFamily="34" charset="0"/>
              </a:rPr>
              <a:t>SHOSHANA ZUBOFF, THE AGE OF SURVEILLANCE CAPITALISM: The Fight for a Human Future At the New Frontier of Power (2019)</a:t>
            </a:r>
          </a:p>
          <a:p>
            <a:pPr>
              <a:spcBef>
                <a:spcPts val="1200"/>
              </a:spcBef>
              <a:spcAft>
                <a:spcPts val="600"/>
              </a:spcAft>
            </a:pPr>
            <a:r>
              <a:rPr lang="en-US" sz="2000" b="1" dirty="0">
                <a:latin typeface="Calibri" panose="020F0502020204030204" pitchFamily="34" charset="0"/>
                <a:cs typeface="Calibri" panose="020F0502020204030204" pitchFamily="34" charset="0"/>
              </a:rPr>
              <a:t>GARY GERSTLE, THE RISE AND FALL OF THE NEOLIBERAL ORDER: America and the World in the Free Market Era (2022)</a:t>
            </a:r>
          </a:p>
          <a:p>
            <a:pPr marL="0" indent="0">
              <a:buNone/>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932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D428-6E05-9423-5602-098FE5E06B02}"/>
              </a:ext>
            </a:extLst>
          </p:cNvPr>
          <p:cNvSpPr>
            <a:spLocks noGrp="1"/>
          </p:cNvSpPr>
          <p:nvPr>
            <p:ph type="title"/>
          </p:nvPr>
        </p:nvSpPr>
        <p:spPr/>
        <p:txBody>
          <a:bodyPr/>
          <a:lstStyle/>
          <a:p>
            <a:r>
              <a:rPr lang="en-US" dirty="0"/>
              <a:t>COHERENT IDEOLOGY? PART ONE</a:t>
            </a:r>
          </a:p>
        </p:txBody>
      </p:sp>
      <p:sp>
        <p:nvSpPr>
          <p:cNvPr id="3" name="Content Placeholder 2">
            <a:extLst>
              <a:ext uri="{FF2B5EF4-FFF2-40B4-BE49-F238E27FC236}">
                <a16:creationId xmlns:a16="http://schemas.microsoft.com/office/drawing/2014/main" id="{5B8D60A0-3736-7C4E-F20D-6492D12665AE}"/>
              </a:ext>
            </a:extLst>
          </p:cNvPr>
          <p:cNvSpPr>
            <a:spLocks noGrp="1"/>
          </p:cNvSpPr>
          <p:nvPr>
            <p:ph idx="1"/>
          </p:nvPr>
        </p:nvSpPr>
        <p:spPr/>
        <p:txBody>
          <a:bodyPr/>
          <a:lstStyle/>
          <a:p>
            <a:r>
              <a:rPr lang="en-US" b="1" dirty="0"/>
              <a:t>"A fascinating study by University of California law professor Jodi Short empirically illustrates </a:t>
            </a:r>
            <a:r>
              <a:rPr lang="en-US" b="1" dirty="0">
                <a:solidFill>
                  <a:srgbClr val="FF0000"/>
                </a:solidFill>
              </a:rPr>
              <a:t>the role of neoliberal ideology as one important explanation of Google’s ambitions</a:t>
            </a:r>
            <a:r>
              <a:rPr lang="en-US" b="1" dirty="0"/>
              <a:t>… Short analyzed 1400 law review articles on the subject of regulation, all published between 1980 and 2005. As the influence of Hayek and Friedman predicts, the dominant theme of this literature was "the coercive nature of administrative government" and the systematic conflation of industry regulation with "tyranny" and "authoritarianism." </a:t>
            </a:r>
            <a:r>
              <a:rPr lang="en-US" b="1" dirty="0">
                <a:solidFill>
                  <a:srgbClr val="FF0000"/>
                </a:solidFill>
              </a:rPr>
              <a:t>According to this world view, all regulation is burdensome, and bureaucracy must be repudiated as a form of human domination.“</a:t>
            </a:r>
          </a:p>
          <a:p>
            <a:endParaRPr lang="en-US" b="1" dirty="0">
              <a:solidFill>
                <a:srgbClr val="FF0000"/>
              </a:solidFill>
            </a:endParaRPr>
          </a:p>
          <a:p>
            <a:r>
              <a:rPr lang="en-US" b="1" dirty="0"/>
              <a:t>Shoshana </a:t>
            </a:r>
            <a:r>
              <a:rPr lang="en-US" b="1" dirty="0" err="1"/>
              <a:t>Zuboff</a:t>
            </a:r>
            <a:r>
              <a:rPr lang="en-US" b="1" dirty="0"/>
              <a:t>, The Age of Surveillance Capitalism 107</a:t>
            </a:r>
          </a:p>
        </p:txBody>
      </p:sp>
    </p:spTree>
    <p:extLst>
      <p:ext uri="{BB962C8B-B14F-4D97-AF65-F5344CB8AC3E}">
        <p14:creationId xmlns:p14="http://schemas.microsoft.com/office/powerpoint/2010/main" val="337417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044F-FD1A-7D36-CB81-4889B7FE4E85}"/>
              </a:ext>
            </a:extLst>
          </p:cNvPr>
          <p:cNvSpPr>
            <a:spLocks noGrp="1"/>
          </p:cNvSpPr>
          <p:nvPr>
            <p:ph type="title"/>
          </p:nvPr>
        </p:nvSpPr>
        <p:spPr/>
        <p:txBody>
          <a:bodyPr/>
          <a:lstStyle/>
          <a:p>
            <a:r>
              <a:rPr lang="en-US" dirty="0"/>
              <a:t>COHERENT IDEOLOGY? PART 2</a:t>
            </a:r>
          </a:p>
        </p:txBody>
      </p:sp>
      <p:sp>
        <p:nvSpPr>
          <p:cNvPr id="3" name="Content Placeholder 2">
            <a:extLst>
              <a:ext uri="{FF2B5EF4-FFF2-40B4-BE49-F238E27FC236}">
                <a16:creationId xmlns:a16="http://schemas.microsoft.com/office/drawing/2014/main" id="{59181638-2B70-2279-C964-8FC1ED4205FB}"/>
              </a:ext>
            </a:extLst>
          </p:cNvPr>
          <p:cNvSpPr>
            <a:spLocks noGrp="1"/>
          </p:cNvSpPr>
          <p:nvPr>
            <p:ph idx="1"/>
          </p:nvPr>
        </p:nvSpPr>
        <p:spPr/>
        <p:txBody>
          <a:bodyPr>
            <a:normAutofit lnSpcReduction="10000"/>
          </a:bodyPr>
          <a:lstStyle/>
          <a:p>
            <a:r>
              <a:rPr lang="en-US" dirty="0"/>
              <a:t>"</a:t>
            </a:r>
            <a:r>
              <a:rPr lang="en-US" b="1" dirty="0"/>
              <a:t>Neoliberalism … is a loose and shifting signifier. </a:t>
            </a:r>
            <a:r>
              <a:rPr lang="en-US" b="1" dirty="0">
                <a:solidFill>
                  <a:srgbClr val="FF0000"/>
                </a:solidFill>
              </a:rPr>
              <a:t>It is a scholarly commonplace that neoliberalism has no fixed or settled coordinates, </a:t>
            </a:r>
            <a:r>
              <a:rPr lang="en-US" b="1" dirty="0"/>
              <a:t>that there is temporal and geographical variety in its discursive formulations, policy entanglements, and material practices… Neoliberalism as economic policy, a modality of governance, and an order of reason is at once a global phenomenon, yet </a:t>
            </a:r>
            <a:r>
              <a:rPr lang="en-US" b="1" dirty="0">
                <a:solidFill>
                  <a:srgbClr val="FF0000"/>
                </a:solidFill>
              </a:rPr>
              <a:t>inconstant, differentiated, unsystematic, impure… It names a historically specific economic and political reaction against Keynesianism and democratic socialism…</a:t>
            </a:r>
            <a:endParaRPr lang="en-US" b="1" dirty="0"/>
          </a:p>
          <a:p>
            <a:r>
              <a:rPr lang="en-US" b="1" dirty="0"/>
              <a:t>"It is a commonplace today that market values are crowding out all others and that vulnerable, precious, or sacred things, including democracy itself, are being increasingly and inappropriately subject to markets.”</a:t>
            </a:r>
          </a:p>
          <a:p>
            <a:pPr marL="0" indent="0">
              <a:buNone/>
            </a:pPr>
            <a:r>
              <a:rPr lang="en-US" b="1" dirty="0"/>
              <a:t>     Wendy Brown, Undoing the Demos: Neoliberalism's Stealth Revolution 20-21,79</a:t>
            </a:r>
          </a:p>
        </p:txBody>
      </p:sp>
    </p:spTree>
    <p:extLst>
      <p:ext uri="{BB962C8B-B14F-4D97-AF65-F5344CB8AC3E}">
        <p14:creationId xmlns:p14="http://schemas.microsoft.com/office/powerpoint/2010/main" val="344724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84BA9-F9DF-7E6B-0DD1-FA920C6AE3C0}"/>
              </a:ext>
            </a:extLst>
          </p:cNvPr>
          <p:cNvSpPr>
            <a:spLocks noGrp="1"/>
          </p:cNvSpPr>
          <p:nvPr>
            <p:ph type="title"/>
          </p:nvPr>
        </p:nvSpPr>
        <p:spPr/>
        <p:txBody>
          <a:bodyPr/>
          <a:lstStyle/>
          <a:p>
            <a:r>
              <a:rPr lang="en-US" dirty="0"/>
              <a:t>BROWN’S SPECIFICS 28-29</a:t>
            </a:r>
          </a:p>
        </p:txBody>
      </p:sp>
      <p:sp>
        <p:nvSpPr>
          <p:cNvPr id="5" name="Content Placeholder 4">
            <a:extLst>
              <a:ext uri="{FF2B5EF4-FFF2-40B4-BE49-F238E27FC236}">
                <a16:creationId xmlns:a16="http://schemas.microsoft.com/office/drawing/2014/main" id="{C7C2ECD0-2E7C-985A-13D3-456AB2E6ACF6}"/>
              </a:ext>
            </a:extLst>
          </p:cNvPr>
          <p:cNvSpPr>
            <a:spLocks noGrp="1"/>
          </p:cNvSpPr>
          <p:nvPr>
            <p:ph sz="half" idx="1"/>
          </p:nvPr>
        </p:nvSpPr>
        <p:spPr/>
        <p:txBody>
          <a:bodyPr/>
          <a:lstStyle/>
          <a:p>
            <a:r>
              <a:rPr lang="en-US" dirty="0"/>
              <a:t>SUSPECT POLICIES</a:t>
            </a:r>
          </a:p>
          <a:p>
            <a:pPr lvl="1"/>
            <a:r>
              <a:rPr lang="en-US" dirty="0"/>
              <a:t>DEREGULATION OF INDUSTRIES</a:t>
            </a:r>
          </a:p>
          <a:p>
            <a:pPr lvl="1"/>
            <a:r>
              <a:rPr lang="en-US" dirty="0"/>
              <a:t>PRIVITIZATION OF PUBLIC GOODS</a:t>
            </a:r>
          </a:p>
          <a:p>
            <a:pPr lvl="1"/>
            <a:r>
              <a:rPr lang="en-US" dirty="0"/>
              <a:t>INCREASED REGRESSIVE TAXATION</a:t>
            </a:r>
          </a:p>
          <a:p>
            <a:pPr lvl="1"/>
            <a:r>
              <a:rPr lang="en-US" dirty="0"/>
              <a:t>END OF WEALTH DISTRIBUTION</a:t>
            </a:r>
          </a:p>
          <a:p>
            <a:pPr lvl="1"/>
            <a:r>
              <a:rPr lang="en-US" dirty="0"/>
              <a:t>MONITIZING EVERY HUMAN NEED</a:t>
            </a:r>
          </a:p>
          <a:p>
            <a:pPr lvl="1"/>
            <a:r>
              <a:rPr lang="en-US" dirty="0"/>
              <a:t>FINANCIALIZATRION OF EVERYTHING</a:t>
            </a:r>
          </a:p>
        </p:txBody>
      </p:sp>
      <p:sp>
        <p:nvSpPr>
          <p:cNvPr id="6" name="Content Placeholder 5">
            <a:extLst>
              <a:ext uri="{FF2B5EF4-FFF2-40B4-BE49-F238E27FC236}">
                <a16:creationId xmlns:a16="http://schemas.microsoft.com/office/drawing/2014/main" id="{5387CEEE-C73C-0464-37D8-8CD7CA5C27A2}"/>
              </a:ext>
            </a:extLst>
          </p:cNvPr>
          <p:cNvSpPr>
            <a:spLocks noGrp="1"/>
          </p:cNvSpPr>
          <p:nvPr>
            <p:ph sz="half" idx="2"/>
          </p:nvPr>
        </p:nvSpPr>
        <p:spPr/>
        <p:txBody>
          <a:bodyPr/>
          <a:lstStyle/>
          <a:p>
            <a:r>
              <a:rPr lang="en-US" dirty="0"/>
              <a:t>SUSPECT EFFECTS</a:t>
            </a:r>
          </a:p>
          <a:p>
            <a:pPr lvl="1"/>
            <a:r>
              <a:rPr lang="en-US" dirty="0"/>
              <a:t>INTENSIFIED INEQUALITY</a:t>
            </a:r>
          </a:p>
          <a:p>
            <a:pPr lvl="1"/>
            <a:r>
              <a:rPr lang="en-US" dirty="0"/>
              <a:t>CRASS/UNETHICAL COMMERCIALIZATION</a:t>
            </a:r>
          </a:p>
          <a:p>
            <a:pPr lvl="1"/>
            <a:r>
              <a:rPr lang="en-US" dirty="0"/>
              <a:t>EVER-GROWING INTAMCY BETWEEN CORPORATE/FINANCE CAPITAL AND STATE</a:t>
            </a:r>
          </a:p>
          <a:p>
            <a:pPr lvl="1"/>
            <a:r>
              <a:rPr lang="en-US" dirty="0"/>
              <a:t>ECONOMIC HAVOC FROM FINANCIAL BUBBLES AND FLUCTUATIONS</a:t>
            </a:r>
          </a:p>
          <a:p>
            <a:pPr lvl="1"/>
            <a:r>
              <a:rPr lang="en-US" dirty="0"/>
              <a:t>EXTENDING ECONOMIC VALUES, PRACTICES, METRICS TO EVERY DIMENSION OF HUMAN LIFE</a:t>
            </a:r>
          </a:p>
        </p:txBody>
      </p:sp>
    </p:spTree>
    <p:extLst>
      <p:ext uri="{BB962C8B-B14F-4D97-AF65-F5344CB8AC3E}">
        <p14:creationId xmlns:p14="http://schemas.microsoft.com/office/powerpoint/2010/main" val="183988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9F71-D60A-1CD4-3D05-5761D02E0C49}"/>
              </a:ext>
            </a:extLst>
          </p:cNvPr>
          <p:cNvSpPr>
            <a:spLocks noGrp="1"/>
          </p:cNvSpPr>
          <p:nvPr>
            <p:ph type="title"/>
          </p:nvPr>
        </p:nvSpPr>
        <p:spPr/>
        <p:txBody>
          <a:bodyPr>
            <a:normAutofit fontScale="90000"/>
          </a:bodyPr>
          <a:lstStyle/>
          <a:p>
            <a:r>
              <a:rPr lang="en-US" dirty="0"/>
              <a:t>THE CRITICS’ STORY ABOUT NEOLIBERALISM AND REGULATION FROM ROOSEVELT TO BIDEN</a:t>
            </a:r>
          </a:p>
        </p:txBody>
      </p:sp>
      <p:sp>
        <p:nvSpPr>
          <p:cNvPr id="3" name="Content Placeholder 2">
            <a:extLst>
              <a:ext uri="{FF2B5EF4-FFF2-40B4-BE49-F238E27FC236}">
                <a16:creationId xmlns:a16="http://schemas.microsoft.com/office/drawing/2014/main" id="{394AFA2F-72E2-81EE-D895-123A0EC9D9F3}"/>
              </a:ext>
            </a:extLst>
          </p:cNvPr>
          <p:cNvSpPr>
            <a:spLocks noGrp="1"/>
          </p:cNvSpPr>
          <p:nvPr>
            <p:ph idx="1"/>
          </p:nvPr>
        </p:nvSpPr>
        <p:spPr/>
        <p:txBody>
          <a:bodyPr>
            <a:normAutofit lnSpcReduction="10000"/>
          </a:bodyPr>
          <a:lstStyle/>
          <a:p>
            <a:r>
              <a:rPr lang="en-US" b="1" dirty="0"/>
              <a:t>FDR  JETTISONS LAISSEZ-FAIRE APPROACH AND ADOPTS KEYNESIAN MANAGEMENT OF THE ECONOMY TO MANAGE CAPITALISM</a:t>
            </a:r>
          </a:p>
          <a:p>
            <a:r>
              <a:rPr lang="en-US" b="1" dirty="0"/>
              <a:t>EISENHOWER ACCEPTS THE BASIC FRAMEWORK</a:t>
            </a:r>
          </a:p>
          <a:p>
            <a:r>
              <a:rPr lang="en-US" b="1" dirty="0"/>
              <a:t>JOHNSON GREAT SOCIETY DOUBLES DOWN</a:t>
            </a:r>
          </a:p>
          <a:p>
            <a:r>
              <a:rPr lang="en-US" b="1" dirty="0"/>
              <a:t>NIXON PRESSED BY REFORMERS IS EVEN MORE REGULATORY</a:t>
            </a:r>
          </a:p>
          <a:p>
            <a:r>
              <a:rPr lang="en-US" b="1" dirty="0"/>
              <a:t>CARTER BEGINS DEREGULATION AND AUSTERITY UNDER INFLATION PRESSURES</a:t>
            </a:r>
          </a:p>
          <a:p>
            <a:r>
              <a:rPr lang="en-US" b="1" dirty="0"/>
              <a:t>REAGAN GOES BEYOND DEREGULATION, DESCRIBING GOVERNMENT AS ENEMY</a:t>
            </a:r>
          </a:p>
          <a:p>
            <a:r>
              <a:rPr lang="en-US" b="1" dirty="0"/>
              <a:t>CLINTON ADOPTS REAGAN’S APPROACH, DEIFYING MARKETS</a:t>
            </a:r>
          </a:p>
          <a:p>
            <a:r>
              <a:rPr lang="en-US" b="1" dirty="0"/>
              <a:t>IT JUST KEEPS ON GETTING WORSE FOR PROGRESSIVES </a:t>
            </a:r>
          </a:p>
          <a:p>
            <a:endParaRPr lang="en-US" dirty="0"/>
          </a:p>
        </p:txBody>
      </p:sp>
    </p:spTree>
    <p:extLst>
      <p:ext uri="{BB962C8B-B14F-4D97-AF65-F5344CB8AC3E}">
        <p14:creationId xmlns:p14="http://schemas.microsoft.com/office/powerpoint/2010/main" val="4112702948"/>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4A9D3B381A1B419937A8A6C8B05B41" ma:contentTypeVersion="17" ma:contentTypeDescription="Create a new document." ma:contentTypeScope="" ma:versionID="bd3f4bc018f9038a4e505a24ad1f759f">
  <xsd:schema xmlns:xsd="http://www.w3.org/2001/XMLSchema" xmlns:xs="http://www.w3.org/2001/XMLSchema" xmlns:p="http://schemas.microsoft.com/office/2006/metadata/properties" xmlns:ns2="45e28c1b-5048-4edb-8217-4c76ef553acc" xmlns:ns3="c480b0f6-eb90-43f6-afa1-8798c608bd0e" targetNamespace="http://schemas.microsoft.com/office/2006/metadata/properties" ma:root="true" ma:fieldsID="f4600cd7012ad7279774429182301422" ns2:_="" ns3:_="">
    <xsd:import namespace="45e28c1b-5048-4edb-8217-4c76ef553acc"/>
    <xsd:import namespace="c480b0f6-eb90-43f6-afa1-8798c608bd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Client"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28c1b-5048-4edb-8217-4c76ef553ac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90042031-4e80-427b-a43b-c150906d8ecc}" ma:internalName="TaxCatchAll" ma:showField="CatchAllData" ma:web="45e28c1b-5048-4edb-8217-4c76ef553ac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80b0f6-eb90-43f6-afa1-8798c608bd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_Flow_SignoffStatus" ma:index="18" nillable="true" ma:displayName="Sign-off status" ma:internalName="_x0024_Resources_x003a_core_x002c_Signoff_Status_x003b_">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Client" ma:index="21" nillable="true" ma:displayName="Client" ma:internalName="Client">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ad207cf-3ff3-4894-a451-4171db3ffd7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80b0f6-eb90-43f6-afa1-8798c608bd0e">
      <Terms xmlns="http://schemas.microsoft.com/office/infopath/2007/PartnerControls"/>
    </lcf76f155ced4ddcb4097134ff3c332f>
    <_Flow_SignoffStatus xmlns="c480b0f6-eb90-43f6-afa1-8798c608bd0e" xsi:nil="true"/>
    <TaxCatchAll xmlns="45e28c1b-5048-4edb-8217-4c76ef553acc" xsi:nil="true"/>
    <Client xmlns="c480b0f6-eb90-43f6-afa1-8798c608bd0e" xsi:nil="true"/>
  </documentManagement>
</p:properties>
</file>

<file path=customXml/itemProps1.xml><?xml version="1.0" encoding="utf-8"?>
<ds:datastoreItem xmlns:ds="http://schemas.openxmlformats.org/officeDocument/2006/customXml" ds:itemID="{1223F28A-F960-4BF8-BE10-68CEEDAD9E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e28c1b-5048-4edb-8217-4c76ef553acc"/>
    <ds:schemaRef ds:uri="c480b0f6-eb90-43f6-afa1-8798c608b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194887-A02F-4B5B-BD5A-0898111E05AF}">
  <ds:schemaRefs>
    <ds:schemaRef ds:uri="http://schemas.microsoft.com/sharepoint/v3/contenttype/forms"/>
  </ds:schemaRefs>
</ds:datastoreItem>
</file>

<file path=customXml/itemProps3.xml><?xml version="1.0" encoding="utf-8"?>
<ds:datastoreItem xmlns:ds="http://schemas.openxmlformats.org/officeDocument/2006/customXml" ds:itemID="{C23A4F16-24A0-4482-A7DB-7D37B464CC7E}">
  <ds:schemaRefs>
    <ds:schemaRef ds:uri="http://schemas.microsoft.com/office/2006/metadata/properties"/>
    <ds:schemaRef ds:uri="http://schemas.microsoft.com/office/infopath/2007/PartnerControls"/>
    <ds:schemaRef ds:uri="c480b0f6-eb90-43f6-afa1-8798c608bd0e"/>
    <ds:schemaRef ds:uri="45e28c1b-5048-4edb-8217-4c76ef553acc"/>
  </ds:schemaRefs>
</ds:datastoreItem>
</file>

<file path=docProps/app.xml><?xml version="1.0" encoding="utf-8"?>
<Properties xmlns="http://schemas.openxmlformats.org/officeDocument/2006/extended-properties" xmlns:vt="http://schemas.openxmlformats.org/officeDocument/2006/docPropsVTypes">
  <Template/>
  <TotalTime>3709</TotalTime>
  <Words>4054</Words>
  <Application>Microsoft Office PowerPoint</Application>
  <PresentationFormat>Widescreen</PresentationFormat>
  <Paragraphs>484</Paragraphs>
  <Slides>42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Inter Variable</vt:lpstr>
      <vt:lpstr>Roboto</vt:lpstr>
      <vt:lpstr>Trebuchet MS</vt:lpstr>
      <vt:lpstr>Wingdings 3</vt:lpstr>
      <vt:lpstr>Facet</vt:lpstr>
      <vt:lpstr>HAS AIRLINE DEREGULATION BEEN A NEOLIBERAL SUCCESS?</vt:lpstr>
      <vt:lpstr>WHY DO PROGRESSIVES HATE  BILL  CLINTON?</vt:lpstr>
      <vt:lpstr>KUTTNER ON NEOLIBERALISM</vt:lpstr>
      <vt:lpstr>CLINTON WAS A BAD GUY? ME TOO?</vt:lpstr>
      <vt:lpstr>SOME RECENT WORKS ON NEO-LIBERALISM</vt:lpstr>
      <vt:lpstr>COHERENT IDEOLOGY? PART ONE</vt:lpstr>
      <vt:lpstr>COHERENT IDEOLOGY? PART 2</vt:lpstr>
      <vt:lpstr>BROWN’S SPECIFICS 28-29</vt:lpstr>
      <vt:lpstr>THE CRITICS’ STORY ABOUT NEOLIBERALISM AND REGULATION FROM ROOSEVELT TO BIDEN</vt:lpstr>
      <vt:lpstr>CLINTON E.O. 12866 (October 4, 1993)</vt:lpstr>
      <vt:lpstr>HOW DO MARKETS FAIL/WHY REGULATE?</vt:lpstr>
      <vt:lpstr>WHY REGULATE AIRLINES?</vt:lpstr>
      <vt:lpstr>Why Deregulate Airlines?</vt:lpstr>
      <vt:lpstr>KAHN ON HOW AIRLINE DEREGULATION EMERGED AGAINST INDUSTRY OPPOSITION</vt:lpstr>
      <vt:lpstr>Was Airline Deregulation a Success?</vt:lpstr>
      <vt:lpstr>DEREGULATED VS. REGULATED AIR FARES</vt:lpstr>
      <vt:lpstr>AIRLINE LEISURE DEAL RANKINGS</vt:lpstr>
      <vt:lpstr>AIRLINE BUSINESS DEAL RANKINGS</vt:lpstr>
      <vt:lpstr>ROUND TRIP TICKET PRICE</vt:lpstr>
      <vt:lpstr>U.S. DOMESTIC O&amp;D MARKET SHARE</vt:lpstr>
      <vt:lpstr>MEASURING INDUSTRY CONCENTRATION</vt:lpstr>
      <vt:lpstr>CARRIERS PER O&amp;D MARKET</vt:lpstr>
      <vt:lpstr>MARKET SHARE BY BUSINESS MODEL</vt:lpstr>
      <vt:lpstr>CARRIERS PER O&amp;D MARKET</vt:lpstr>
      <vt:lpstr>CLINTON REGULATORY RECORD ON AIRLINE DEREGULATION </vt:lpstr>
      <vt:lpstr>WHY REGULATE FINANCIAL INSTITUTIONS?</vt:lpstr>
      <vt:lpstr>CLINTON RECORD ON FINANCIAL REGULATION</vt:lpstr>
      <vt:lpstr>ENERGY AND CLIMATE CHANGE</vt:lpstr>
      <vt:lpstr>CLINTON RECORD ON CLIMATE CHANGE</vt:lpstr>
      <vt:lpstr>CLINTON RECORD AT FDA</vt:lpstr>
      <vt:lpstr>Modernizing Regulatory Review</vt:lpstr>
      <vt:lpstr>THE END OF IDEOLOGY (BELL, 1960) 405</vt:lpstr>
      <vt:lpstr>BELL, THE END OF IDEOLOGY (1960) 21-22, ON AMERICA AS A MASS SOCIETY</vt:lpstr>
      <vt:lpstr>UNLIKELY COUPLE </vt:lpstr>
      <vt:lpstr>IDEOLOGY/PRICES/MARKETS</vt:lpstr>
      <vt:lpstr>WOULD EITHER KEYNES OR HAYEK REJECT E.O 12866/OMB CIRCULAR A-4?</vt:lpstr>
      <vt:lpstr>KEYNES TO FDR, LETTER FEB. 1. 1938 DURING THE 2ND DEPRESSION </vt:lpstr>
      <vt:lpstr>TODAY’S AGENDA</vt:lpstr>
      <vt:lpstr>Less Unlikely Couple</vt:lpstr>
      <vt:lpstr>Unlikely Couple 2</vt:lpstr>
      <vt:lpstr>Khan and Kahn</vt:lpstr>
      <vt:lpstr>In Our Discussion ,Let’s Distinguish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 AIRLINE DEREGULATION BEEN A NEOLIBERAL SUCCESS?</dc:title>
  <dc:creator>mark kahan</dc:creator>
  <cp:lastModifiedBy>Lesley Diaz</cp:lastModifiedBy>
  <cp:revision>5</cp:revision>
  <dcterms:created xsi:type="dcterms:W3CDTF">2022-10-03T18:44:07Z</dcterms:created>
  <dcterms:modified xsi:type="dcterms:W3CDTF">2022-10-19T19:22:37Z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0x010100774A9D3B381A1B419937A8A6C8B05B41</vt:lpwstr>
  </property>
</Properties>
</file>