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3" r:id="rId3"/>
    <p:sldMasterId id="2147483721" r:id="rId4"/>
    <p:sldMasterId id="2147483751" r:id="rId5"/>
    <p:sldMasterId id="2147483781" r:id="rId6"/>
    <p:sldMasterId id="2147483798" r:id="rId7"/>
    <p:sldMasterId id="2147483815" r:id="rId8"/>
    <p:sldMasterId id="2147483833" r:id="rId9"/>
  </p:sldMasterIdLst>
  <p:notesMasterIdLst>
    <p:notesMasterId r:id="rId54"/>
  </p:notesMasterIdLst>
  <p:sldIdLst>
    <p:sldId id="2879" r:id="rId10"/>
    <p:sldId id="256" r:id="rId11"/>
    <p:sldId id="2847" r:id="rId12"/>
    <p:sldId id="2848" r:id="rId13"/>
    <p:sldId id="2849" r:id="rId14"/>
    <p:sldId id="2850" r:id="rId15"/>
    <p:sldId id="2851" r:id="rId16"/>
    <p:sldId id="2739" r:id="rId17"/>
    <p:sldId id="2885" r:id="rId18"/>
    <p:sldId id="1518" r:id="rId19"/>
    <p:sldId id="1506" r:id="rId20"/>
    <p:sldId id="2899" r:id="rId21"/>
    <p:sldId id="2852" r:id="rId22"/>
    <p:sldId id="724" r:id="rId23"/>
    <p:sldId id="260" r:id="rId24"/>
    <p:sldId id="263" r:id="rId25"/>
    <p:sldId id="2866" r:id="rId26"/>
    <p:sldId id="2758" r:id="rId27"/>
    <p:sldId id="2893" r:id="rId28"/>
    <p:sldId id="2788" r:id="rId29"/>
    <p:sldId id="2867" r:id="rId30"/>
    <p:sldId id="2895" r:id="rId31"/>
    <p:sldId id="2888" r:id="rId32"/>
    <p:sldId id="259" r:id="rId33"/>
    <p:sldId id="2735" r:id="rId34"/>
    <p:sldId id="2732" r:id="rId35"/>
    <p:sldId id="2894" r:id="rId36"/>
    <p:sldId id="2890" r:id="rId37"/>
    <p:sldId id="1395" r:id="rId38"/>
    <p:sldId id="1286" r:id="rId39"/>
    <p:sldId id="2898" r:id="rId40"/>
    <p:sldId id="1346" r:id="rId41"/>
    <p:sldId id="1347" r:id="rId42"/>
    <p:sldId id="1351" r:id="rId43"/>
    <p:sldId id="1364" r:id="rId44"/>
    <p:sldId id="2886" r:id="rId45"/>
    <p:sldId id="2892" r:id="rId46"/>
    <p:sldId id="2900" r:id="rId47"/>
    <p:sldId id="2896" r:id="rId48"/>
    <p:sldId id="2746" r:id="rId49"/>
    <p:sldId id="2882" r:id="rId50"/>
    <p:sldId id="2883" r:id="rId51"/>
    <p:sldId id="2897" r:id="rId52"/>
    <p:sldId id="274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6E7C0-62D7-4C54-92E2-97DCF9986BB8}" v="52" dt="2022-03-30T22:06:53.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80" y="44"/>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E2F4-1C47-4019-B50C-2F199860EA0A}"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379DD-2766-432B-BC4D-4FDEFB567B8B}" type="slidenum">
              <a:rPr lang="en-US" smtClean="0"/>
              <a:t>‹#›</a:t>
            </a:fld>
            <a:endParaRPr lang="en-US"/>
          </a:p>
        </p:txBody>
      </p:sp>
    </p:spTree>
    <p:extLst>
      <p:ext uri="{BB962C8B-B14F-4D97-AF65-F5344CB8AC3E}">
        <p14:creationId xmlns:p14="http://schemas.microsoft.com/office/powerpoint/2010/main" val="75730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EBC39EB-CDD9-47FA-BCDF-AED44A300FB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58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sz="1000" b="0" kern="1200" dirty="0">
                <a:solidFill>
                  <a:schemeClr val="bg2">
                    <a:lumMod val="25000"/>
                  </a:schemeClr>
                </a:solidFill>
                <a:effectLst/>
                <a:latin typeface="Tahoma" pitchFamily="34" charset="0"/>
                <a:ea typeface="+mn-ea"/>
                <a:cs typeface="+mn-cs"/>
              </a:rPr>
              <a:t>Min of Agriculture, Livestock, Fisheries</a:t>
            </a:r>
          </a:p>
          <a:p>
            <a:pPr>
              <a:spcAft>
                <a:spcPts val="400"/>
              </a:spcAft>
            </a:pPr>
            <a:r>
              <a:rPr lang="en-US" sz="1000" b="0" kern="1200" dirty="0">
                <a:solidFill>
                  <a:schemeClr val="bg2">
                    <a:lumMod val="25000"/>
                  </a:schemeClr>
                </a:solidFill>
                <a:effectLst/>
                <a:latin typeface="Tahoma" pitchFamily="34" charset="0"/>
                <a:ea typeface="+mn-ea"/>
                <a:cs typeface="+mn-cs"/>
              </a:rPr>
              <a:t>Min of Energy</a:t>
            </a:r>
          </a:p>
          <a:p>
            <a:pPr>
              <a:spcAft>
                <a:spcPts val="400"/>
              </a:spcAft>
            </a:pPr>
            <a:r>
              <a:rPr lang="en-US" sz="1000" b="0" kern="1200" dirty="0">
                <a:solidFill>
                  <a:schemeClr val="bg2">
                    <a:lumMod val="25000"/>
                  </a:schemeClr>
                </a:solidFill>
                <a:effectLst/>
                <a:latin typeface="Tahoma" pitchFamily="34" charset="0"/>
                <a:ea typeface="+mn-ea"/>
                <a:cs typeface="+mn-cs"/>
              </a:rPr>
              <a:t>Min of Transport</a:t>
            </a:r>
          </a:p>
          <a:p>
            <a:pPr>
              <a:spcAft>
                <a:spcPts val="400"/>
              </a:spcAft>
            </a:pPr>
            <a:r>
              <a:rPr lang="en-US" sz="1000" b="0" kern="1200" dirty="0">
                <a:solidFill>
                  <a:schemeClr val="bg2">
                    <a:lumMod val="25000"/>
                  </a:schemeClr>
                </a:solidFill>
                <a:effectLst/>
                <a:latin typeface="Tahoma" pitchFamily="34" charset="0"/>
                <a:ea typeface="+mn-ea"/>
                <a:cs typeface="+mn-cs"/>
              </a:rPr>
              <a:t>Min of Water Resources, Water Supply, Sanitation </a:t>
            </a:r>
          </a:p>
          <a:p>
            <a:pPr>
              <a:spcAft>
                <a:spcPts val="400"/>
              </a:spcAft>
            </a:pPr>
            <a:r>
              <a:rPr lang="en-US" sz="1000" b="0" kern="1200" dirty="0">
                <a:solidFill>
                  <a:schemeClr val="bg2">
                    <a:lumMod val="25000"/>
                  </a:schemeClr>
                </a:solidFill>
                <a:effectLst/>
                <a:latin typeface="Tahoma" pitchFamily="34" charset="0"/>
                <a:ea typeface="+mn-ea"/>
                <a:cs typeface="+mn-cs"/>
              </a:rPr>
              <a:t>Min of Environment and Forests</a:t>
            </a:r>
          </a:p>
          <a:p>
            <a:pPr>
              <a:spcAft>
                <a:spcPts val="400"/>
              </a:spcAft>
            </a:pPr>
            <a:r>
              <a:rPr lang="en-US" sz="1000" b="0" kern="1200" dirty="0">
                <a:solidFill>
                  <a:schemeClr val="bg2">
                    <a:lumMod val="25000"/>
                  </a:schemeClr>
                </a:solidFill>
                <a:effectLst/>
                <a:latin typeface="Tahoma" pitchFamily="34" charset="0"/>
                <a:ea typeface="+mn-ea"/>
                <a:cs typeface="+mn-cs"/>
              </a:rPr>
              <a:t>Min of Health</a:t>
            </a:r>
          </a:p>
          <a:p>
            <a:pPr>
              <a:spcAft>
                <a:spcPts val="400"/>
              </a:spcAft>
            </a:pPr>
            <a:r>
              <a:rPr lang="en-US" sz="1000" b="0" kern="1200" dirty="0">
                <a:solidFill>
                  <a:schemeClr val="bg2">
                    <a:lumMod val="25000"/>
                  </a:schemeClr>
                </a:solidFill>
                <a:effectLst/>
                <a:latin typeface="Tahoma" pitchFamily="34" charset="0"/>
                <a:ea typeface="+mn-ea"/>
                <a:cs typeface="+mn-cs"/>
              </a:rPr>
              <a:t>Min of Education</a:t>
            </a:r>
          </a:p>
          <a:p>
            <a:pPr>
              <a:spcAft>
                <a:spcPts val="400"/>
              </a:spcAft>
            </a:pPr>
            <a:r>
              <a:rPr lang="en-US" sz="1000" b="0" kern="1200" dirty="0">
                <a:solidFill>
                  <a:schemeClr val="bg2">
                    <a:lumMod val="25000"/>
                  </a:schemeClr>
                </a:solidFill>
                <a:effectLst/>
                <a:latin typeface="Tahoma" pitchFamily="34" charset="0"/>
                <a:ea typeface="+mn-ea"/>
                <a:cs typeface="+mn-cs"/>
              </a:rPr>
              <a:t>Min of Finance</a:t>
            </a:r>
          </a:p>
          <a:p>
            <a:pPr>
              <a:spcAft>
                <a:spcPts val="400"/>
              </a:spcAft>
            </a:pPr>
            <a:r>
              <a:rPr lang="en-US" sz="1000" b="0" kern="1200" dirty="0">
                <a:solidFill>
                  <a:schemeClr val="bg2">
                    <a:lumMod val="25000"/>
                  </a:schemeClr>
                </a:solidFill>
                <a:effectLst/>
                <a:latin typeface="Tahoma" pitchFamily="34" charset="0"/>
                <a:ea typeface="+mn-ea"/>
                <a:cs typeface="+mn-cs"/>
              </a:rPr>
              <a:t>Min of Planning</a:t>
            </a:r>
          </a:p>
          <a:p>
            <a:pPr>
              <a:spcAft>
                <a:spcPts val="400"/>
              </a:spcAft>
            </a:pPr>
            <a:r>
              <a:rPr lang="en-US" sz="1000" b="0" kern="1200" dirty="0">
                <a:solidFill>
                  <a:schemeClr val="bg2">
                    <a:lumMod val="25000"/>
                  </a:schemeClr>
                </a:solidFill>
                <a:effectLst/>
                <a:latin typeface="Tahoma" pitchFamily="34" charset="0"/>
                <a:ea typeface="+mn-ea"/>
                <a:cs typeface="+mn-cs"/>
              </a:rPr>
              <a:t>Min of Urban Development</a:t>
            </a:r>
          </a:p>
          <a:p>
            <a:pPr>
              <a:spcAft>
                <a:spcPts val="400"/>
              </a:spcAft>
            </a:pPr>
            <a:r>
              <a:rPr lang="en-US" sz="1000" b="0" kern="1200" dirty="0">
                <a:solidFill>
                  <a:schemeClr val="bg2">
                    <a:lumMod val="25000"/>
                  </a:schemeClr>
                </a:solidFill>
                <a:effectLst/>
                <a:latin typeface="Tahoma" pitchFamily="34" charset="0"/>
                <a:ea typeface="+mn-ea"/>
                <a:cs typeface="+mn-cs"/>
              </a:rPr>
              <a:t>Municipalities and local authorities</a:t>
            </a:r>
          </a:p>
          <a:p>
            <a:pPr>
              <a:spcAft>
                <a:spcPts val="400"/>
              </a:spcAft>
            </a:pPr>
            <a:r>
              <a:rPr lang="en-US" sz="1000" b="0" kern="1200" dirty="0">
                <a:solidFill>
                  <a:schemeClr val="bg2">
                    <a:lumMod val="25000"/>
                  </a:schemeClr>
                </a:solidFill>
                <a:effectLst/>
                <a:latin typeface="Tahoma" pitchFamily="34" charset="0"/>
                <a:ea typeface="+mn-ea"/>
                <a:cs typeface="+mn-cs"/>
              </a:rPr>
              <a:t>Min of Tourism</a:t>
            </a:r>
          </a:p>
          <a:p>
            <a:pPr>
              <a:spcAft>
                <a:spcPts val="400"/>
              </a:spcAft>
            </a:pPr>
            <a:r>
              <a:rPr lang="en-US" sz="1000" b="0" kern="1200" dirty="0">
                <a:solidFill>
                  <a:schemeClr val="bg2">
                    <a:lumMod val="25000"/>
                  </a:schemeClr>
                </a:solidFill>
                <a:effectLst/>
                <a:latin typeface="Tahoma" pitchFamily="34" charset="0"/>
                <a:ea typeface="+mn-ea"/>
                <a:cs typeface="+mn-cs"/>
              </a:rPr>
              <a:t>National Meteorological Agency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982877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C39EB-CDD9-47FA-BCDF-AED44A300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5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12670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37304" rtl="0" eaLnBrk="1" fontAlgn="auto" latinLnBrk="0" hangingPunct="1">
              <a:lnSpc>
                <a:spcPct val="100000"/>
              </a:lnSpc>
              <a:spcBef>
                <a:spcPts val="0"/>
              </a:spcBef>
              <a:spcAft>
                <a:spcPts val="0"/>
              </a:spcAft>
              <a:buClrTx/>
              <a:buSzTx/>
              <a:buFontTx/>
              <a:buNone/>
              <a:tabLst/>
              <a:defRPr/>
            </a:pPr>
            <a:fld id="{3EBC39EB-CDD9-47FA-BCDF-AED44A300FBB}"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37304"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1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 damaging scenarios are plausible, putting the Sustainable Development Goals (SDGs) out of reach, eroding hard-won gains from the past, and threatening the existence and livelihoods of many communities and societies</a:t>
            </a:r>
          </a:p>
          <a:p>
            <a:endParaRPr lang="en-US" dirty="0"/>
          </a:p>
          <a:p>
            <a:r>
              <a:rPr lang="en-US" dirty="0"/>
              <a:t>At higher temperature increases such as 3–4o C, it becomes almost certain that we will cross tipping points, or irreversible changes in ecosystems or climate patterns, which will limit our ability to adapt</a:t>
            </a:r>
          </a:p>
          <a:p>
            <a:endParaRPr lang="en-US" dirty="0"/>
          </a:p>
          <a:p>
            <a:r>
              <a:rPr lang="en-US" dirty="0"/>
              <a:t>This figure describes the magnitude and severity of consequences in key systems that are at risk</a:t>
            </a:r>
          </a:p>
          <a:p>
            <a:endParaRPr lang="en-US" dirty="0"/>
          </a:p>
          <a:p>
            <a:r>
              <a:rPr lang="en-US" i="1" dirty="0"/>
              <a:t>Figure source: World Resources Institute, adapted from the IPCC and others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C39EB-CDD9-47FA-BCDF-AED44A300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2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91237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5861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665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sz="1000" b="0" kern="1200" dirty="0">
                <a:solidFill>
                  <a:schemeClr val="bg2">
                    <a:lumMod val="25000"/>
                  </a:schemeClr>
                </a:solidFill>
                <a:effectLst/>
                <a:latin typeface="Tahoma" pitchFamily="34" charset="0"/>
                <a:ea typeface="+mn-ea"/>
                <a:cs typeface="+mn-cs"/>
              </a:rPr>
              <a:t>Min of Agriculture, Livestock, Fisheries</a:t>
            </a:r>
          </a:p>
          <a:p>
            <a:pPr>
              <a:spcAft>
                <a:spcPts val="400"/>
              </a:spcAft>
            </a:pPr>
            <a:r>
              <a:rPr lang="en-US" sz="1000" b="0" kern="1200" dirty="0">
                <a:solidFill>
                  <a:schemeClr val="bg2">
                    <a:lumMod val="25000"/>
                  </a:schemeClr>
                </a:solidFill>
                <a:effectLst/>
                <a:latin typeface="Tahoma" pitchFamily="34" charset="0"/>
                <a:ea typeface="+mn-ea"/>
                <a:cs typeface="+mn-cs"/>
              </a:rPr>
              <a:t>Min of Energy</a:t>
            </a:r>
          </a:p>
          <a:p>
            <a:pPr>
              <a:spcAft>
                <a:spcPts val="400"/>
              </a:spcAft>
            </a:pPr>
            <a:r>
              <a:rPr lang="en-US" sz="1000" b="0" kern="1200" dirty="0">
                <a:solidFill>
                  <a:schemeClr val="bg2">
                    <a:lumMod val="25000"/>
                  </a:schemeClr>
                </a:solidFill>
                <a:effectLst/>
                <a:latin typeface="Tahoma" pitchFamily="34" charset="0"/>
                <a:ea typeface="+mn-ea"/>
                <a:cs typeface="+mn-cs"/>
              </a:rPr>
              <a:t>Min of Transport</a:t>
            </a:r>
          </a:p>
          <a:p>
            <a:pPr>
              <a:spcAft>
                <a:spcPts val="400"/>
              </a:spcAft>
            </a:pPr>
            <a:r>
              <a:rPr lang="en-US" sz="1000" b="0" kern="1200" dirty="0">
                <a:solidFill>
                  <a:schemeClr val="bg2">
                    <a:lumMod val="25000"/>
                  </a:schemeClr>
                </a:solidFill>
                <a:effectLst/>
                <a:latin typeface="Tahoma" pitchFamily="34" charset="0"/>
                <a:ea typeface="+mn-ea"/>
                <a:cs typeface="+mn-cs"/>
              </a:rPr>
              <a:t>Min of Water Resources, Water Supply, Sanitation </a:t>
            </a:r>
          </a:p>
          <a:p>
            <a:pPr>
              <a:spcAft>
                <a:spcPts val="400"/>
              </a:spcAft>
            </a:pPr>
            <a:r>
              <a:rPr lang="en-US" sz="1000" b="0" kern="1200" dirty="0">
                <a:solidFill>
                  <a:schemeClr val="bg2">
                    <a:lumMod val="25000"/>
                  </a:schemeClr>
                </a:solidFill>
                <a:effectLst/>
                <a:latin typeface="Tahoma" pitchFamily="34" charset="0"/>
                <a:ea typeface="+mn-ea"/>
                <a:cs typeface="+mn-cs"/>
              </a:rPr>
              <a:t>Min of Environment and Forests</a:t>
            </a:r>
          </a:p>
          <a:p>
            <a:pPr>
              <a:spcAft>
                <a:spcPts val="400"/>
              </a:spcAft>
            </a:pPr>
            <a:r>
              <a:rPr lang="en-US" sz="1000" b="0" kern="1200" dirty="0">
                <a:solidFill>
                  <a:schemeClr val="bg2">
                    <a:lumMod val="25000"/>
                  </a:schemeClr>
                </a:solidFill>
                <a:effectLst/>
                <a:latin typeface="Tahoma" pitchFamily="34" charset="0"/>
                <a:ea typeface="+mn-ea"/>
                <a:cs typeface="+mn-cs"/>
              </a:rPr>
              <a:t>Min of Health</a:t>
            </a:r>
          </a:p>
          <a:p>
            <a:pPr>
              <a:spcAft>
                <a:spcPts val="400"/>
              </a:spcAft>
            </a:pPr>
            <a:r>
              <a:rPr lang="en-US" sz="1000" b="0" kern="1200" dirty="0">
                <a:solidFill>
                  <a:schemeClr val="bg2">
                    <a:lumMod val="25000"/>
                  </a:schemeClr>
                </a:solidFill>
                <a:effectLst/>
                <a:latin typeface="Tahoma" pitchFamily="34" charset="0"/>
                <a:ea typeface="+mn-ea"/>
                <a:cs typeface="+mn-cs"/>
              </a:rPr>
              <a:t>Min of Education</a:t>
            </a:r>
          </a:p>
          <a:p>
            <a:pPr>
              <a:spcAft>
                <a:spcPts val="400"/>
              </a:spcAft>
            </a:pPr>
            <a:r>
              <a:rPr lang="en-US" sz="1000" b="0" kern="1200" dirty="0">
                <a:solidFill>
                  <a:schemeClr val="bg2">
                    <a:lumMod val="25000"/>
                  </a:schemeClr>
                </a:solidFill>
                <a:effectLst/>
                <a:latin typeface="Tahoma" pitchFamily="34" charset="0"/>
                <a:ea typeface="+mn-ea"/>
                <a:cs typeface="+mn-cs"/>
              </a:rPr>
              <a:t>Min of Finance</a:t>
            </a:r>
          </a:p>
          <a:p>
            <a:pPr>
              <a:spcAft>
                <a:spcPts val="400"/>
              </a:spcAft>
            </a:pPr>
            <a:r>
              <a:rPr lang="en-US" sz="1000" b="0" kern="1200" dirty="0">
                <a:solidFill>
                  <a:schemeClr val="bg2">
                    <a:lumMod val="25000"/>
                  </a:schemeClr>
                </a:solidFill>
                <a:effectLst/>
                <a:latin typeface="Tahoma" pitchFamily="34" charset="0"/>
                <a:ea typeface="+mn-ea"/>
                <a:cs typeface="+mn-cs"/>
              </a:rPr>
              <a:t>Min of Planning</a:t>
            </a:r>
          </a:p>
          <a:p>
            <a:pPr>
              <a:spcAft>
                <a:spcPts val="400"/>
              </a:spcAft>
            </a:pPr>
            <a:r>
              <a:rPr lang="en-US" sz="1000" b="0" kern="1200" dirty="0">
                <a:solidFill>
                  <a:schemeClr val="bg2">
                    <a:lumMod val="25000"/>
                  </a:schemeClr>
                </a:solidFill>
                <a:effectLst/>
                <a:latin typeface="Tahoma" pitchFamily="34" charset="0"/>
                <a:ea typeface="+mn-ea"/>
                <a:cs typeface="+mn-cs"/>
              </a:rPr>
              <a:t>Min of Urban Development</a:t>
            </a:r>
          </a:p>
          <a:p>
            <a:pPr>
              <a:spcAft>
                <a:spcPts val="400"/>
              </a:spcAft>
            </a:pPr>
            <a:r>
              <a:rPr lang="en-US" sz="1000" b="0" kern="1200" dirty="0">
                <a:solidFill>
                  <a:schemeClr val="bg2">
                    <a:lumMod val="25000"/>
                  </a:schemeClr>
                </a:solidFill>
                <a:effectLst/>
                <a:latin typeface="Tahoma" pitchFamily="34" charset="0"/>
                <a:ea typeface="+mn-ea"/>
                <a:cs typeface="+mn-cs"/>
              </a:rPr>
              <a:t>Municipalities and local authorities</a:t>
            </a:r>
          </a:p>
          <a:p>
            <a:pPr>
              <a:spcAft>
                <a:spcPts val="400"/>
              </a:spcAft>
            </a:pPr>
            <a:r>
              <a:rPr lang="en-US" sz="1000" b="0" kern="1200" dirty="0">
                <a:solidFill>
                  <a:schemeClr val="bg2">
                    <a:lumMod val="25000"/>
                  </a:schemeClr>
                </a:solidFill>
                <a:effectLst/>
                <a:latin typeface="Tahoma" pitchFamily="34" charset="0"/>
                <a:ea typeface="+mn-ea"/>
                <a:cs typeface="+mn-cs"/>
              </a:rPr>
              <a:t>Min of Tourism</a:t>
            </a:r>
          </a:p>
          <a:p>
            <a:pPr>
              <a:spcAft>
                <a:spcPts val="400"/>
              </a:spcAft>
            </a:pPr>
            <a:r>
              <a:rPr lang="en-US" sz="1000" b="0" kern="1200" dirty="0">
                <a:solidFill>
                  <a:schemeClr val="bg2">
                    <a:lumMod val="25000"/>
                  </a:schemeClr>
                </a:solidFill>
                <a:effectLst/>
                <a:latin typeface="Tahoma" pitchFamily="34" charset="0"/>
                <a:ea typeface="+mn-ea"/>
                <a:cs typeface="+mn-cs"/>
              </a:rPr>
              <a:t>National Meteorological Agency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800" b="0" i="0" u="none" strike="noStrike" kern="0" cap="none" spc="0" normalizeH="0" baseline="0" noProof="0" smtClean="0">
                <a:ln>
                  <a:noFill/>
                </a:ln>
                <a:solidFill>
                  <a:sysClr val="windowText" lastClr="000000"/>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418000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2471-8DD0-475C-89D2-BBA63E98E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7E5358-D306-47B7-A847-81604AC0C6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AF282-4EBF-4557-9BA2-804623C3455A}"/>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178060E4-7BEB-4F95-A65B-019F39B24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56E6E-6D7D-477F-9866-10569C1E2973}"/>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80389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34B8-CB41-4394-AABD-C40D9C11B6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454119-2BD0-4D58-B5E2-6AAC297470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54710-622D-486D-9B57-645780A206A1}"/>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90845C87-40F7-4AD8-9B48-8550C2E95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CFDCF-FF3E-4925-82D8-944205E9D231}"/>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113987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3410314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3554201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27224449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Tree>
    <p:extLst>
      <p:ext uri="{BB962C8B-B14F-4D97-AF65-F5344CB8AC3E}">
        <p14:creationId xmlns:p14="http://schemas.microsoft.com/office/powerpoint/2010/main" val="2608174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593559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609603" y="1658936"/>
            <a:ext cx="4459111"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609603" y="1658939"/>
            <a:ext cx="4222044" cy="304852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userDrawn="1"/>
        </p:nvPicPr>
        <p:blipFill>
          <a:blip r:embed="rId2"/>
          <a:stretch>
            <a:fillRect/>
          </a:stretch>
        </p:blipFill>
        <p:spPr>
          <a:xfrm>
            <a:off x="8938284" y="6458923"/>
            <a:ext cx="2741845" cy="222165"/>
          </a:xfrm>
          <a:prstGeom prst="rect">
            <a:avLst/>
          </a:prstGeom>
        </p:spPr>
      </p:pic>
      <p:sp>
        <p:nvSpPr>
          <p:cNvPr id="11"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Tree>
    <p:extLst>
      <p:ext uri="{BB962C8B-B14F-4D97-AF65-F5344CB8AC3E}">
        <p14:creationId xmlns:p14="http://schemas.microsoft.com/office/powerpoint/2010/main" val="821757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525359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1296174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11" name="Picture 10"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6555704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69249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4F450-4C9A-4236-8C9C-5DD4F26C0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F8FC1-6BD3-4893-833E-2C54CC075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1F0F1-1F5E-4366-9EAD-8C5C29B0E21A}"/>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A3730EF1-11E1-4A04-B58C-C446B44DB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C7ACD-0FBD-4ED6-8D1C-282906F42A1B}"/>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3785197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1864966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Autofit/>
          </a:bodyPr>
          <a:lstStyle>
            <a:lvl1pPr>
              <a:defRPr sz="4800">
                <a:latin typeface="Arial"/>
                <a:cs typeface="Arial"/>
              </a:defRPr>
            </a:lvl1pPr>
          </a:lstStyle>
          <a:p>
            <a:r>
              <a:rPr lang="en-US"/>
              <a:t>Click to edit Master title style</a:t>
            </a:r>
          </a:p>
        </p:txBody>
      </p:sp>
      <p:sp>
        <p:nvSpPr>
          <p:cNvPr id="3" name="Subtitle 2"/>
          <p:cNvSpPr>
            <a:spLocks noGrp="1"/>
          </p:cNvSpPr>
          <p:nvPr>
            <p:ph type="subTitle" idx="1"/>
          </p:nvPr>
        </p:nvSpPr>
        <p:spPr>
          <a:xfrm>
            <a:off x="1828800" y="4353859"/>
            <a:ext cx="8534400" cy="1606679"/>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1789013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545C-F995-4695-919C-1769A76E6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37773-32E5-40FF-8BF9-C95E878CBA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1704E-922C-4A67-999B-0746FF1C13E1}"/>
              </a:ext>
            </a:extLst>
          </p:cNvPr>
          <p:cNvSpPr>
            <a:spLocks noGrp="1"/>
          </p:cNvSpPr>
          <p:nvPr>
            <p:ph type="dt" sz="half" idx="10"/>
          </p:nvPr>
        </p:nvSpPr>
        <p:spPr/>
        <p:txBody>
          <a:bodyPr/>
          <a:lstStyle/>
          <a:p>
            <a:fld id="{600F087E-08BD-F34F-B10E-C1373E45EF98}" type="datetime1">
              <a:rPr lang="en-US" smtClean="0"/>
              <a:t>10/18/2022</a:t>
            </a:fld>
            <a:endParaRPr lang="en-US"/>
          </a:p>
        </p:txBody>
      </p:sp>
      <p:sp>
        <p:nvSpPr>
          <p:cNvPr id="5" name="Footer Placeholder 4">
            <a:extLst>
              <a:ext uri="{FF2B5EF4-FFF2-40B4-BE49-F238E27FC236}">
                <a16:creationId xmlns:a16="http://schemas.microsoft.com/office/drawing/2014/main" id="{A5019E65-F4B7-473D-9E8B-ADB3702EF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9BF95-5602-4A31-8E69-EEE47A763840}"/>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825757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41459-0AA5-44FD-8A43-BDB2C6773A5E}"/>
              </a:ext>
            </a:extLst>
          </p:cNvPr>
          <p:cNvSpPr>
            <a:spLocks noGrp="1"/>
          </p:cNvSpPr>
          <p:nvPr>
            <p:ph type="dt" sz="half" idx="10"/>
          </p:nvPr>
        </p:nvSpPr>
        <p:spPr/>
        <p:txBody>
          <a:bodyPr/>
          <a:lstStyle/>
          <a:p>
            <a:fld id="{71FEB42B-3446-CC46-8C2D-3310B356AE92}" type="datetime1">
              <a:rPr lang="en-US" smtClean="0"/>
              <a:t>10/18/2022</a:t>
            </a:fld>
            <a:endParaRPr lang="en-US"/>
          </a:p>
        </p:txBody>
      </p:sp>
      <p:sp>
        <p:nvSpPr>
          <p:cNvPr id="3" name="Footer Placeholder 2">
            <a:extLst>
              <a:ext uri="{FF2B5EF4-FFF2-40B4-BE49-F238E27FC236}">
                <a16:creationId xmlns:a16="http://schemas.microsoft.com/office/drawing/2014/main" id="{8B189EAF-B53C-421D-9CAE-E303C2B0E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95F4C8-5726-4898-9030-0B28D5617401}"/>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2143381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700868"/>
            <a:ext cx="10738821" cy="2495551"/>
          </a:xfrm>
        </p:spPr>
        <p:txBody>
          <a:bodyPr anchor="b" anchorCtr="0">
            <a:noAutofit/>
          </a:bodyPr>
          <a:lstStyle>
            <a:lvl1pPr algn="l">
              <a:defRPr sz="50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11800"/>
            <a:ext cx="10738821" cy="6096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1532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8129492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3419515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4185123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282338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Tree>
    <p:extLst>
      <p:ext uri="{BB962C8B-B14F-4D97-AF65-F5344CB8AC3E}">
        <p14:creationId xmlns:p14="http://schemas.microsoft.com/office/powerpoint/2010/main" val="125969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2604387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33981800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609603" y="1658936"/>
            <a:ext cx="4459111"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609603" y="1658939"/>
            <a:ext cx="4222044" cy="304852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userDrawn="1"/>
        </p:nvPicPr>
        <p:blipFill>
          <a:blip r:embed="rId2"/>
          <a:stretch>
            <a:fillRect/>
          </a:stretch>
        </p:blipFill>
        <p:spPr>
          <a:xfrm>
            <a:off x="8938284" y="6458923"/>
            <a:ext cx="2741845" cy="222165"/>
          </a:xfrm>
          <a:prstGeom prst="rect">
            <a:avLst/>
          </a:prstGeom>
        </p:spPr>
      </p:pic>
      <p:sp>
        <p:nvSpPr>
          <p:cNvPr id="11"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Tree>
    <p:extLst>
      <p:ext uri="{BB962C8B-B14F-4D97-AF65-F5344CB8AC3E}">
        <p14:creationId xmlns:p14="http://schemas.microsoft.com/office/powerpoint/2010/main" val="15961497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13057359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6740479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11" name="Picture 10"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2205749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0185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3969126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Autofit/>
          </a:bodyPr>
          <a:lstStyle>
            <a:lvl1pPr>
              <a:defRPr sz="4800">
                <a:latin typeface="Arial"/>
                <a:cs typeface="Arial"/>
              </a:defRPr>
            </a:lvl1pPr>
          </a:lstStyle>
          <a:p>
            <a:r>
              <a:rPr lang="en-US"/>
              <a:t>Click to edit Master title style</a:t>
            </a:r>
          </a:p>
        </p:txBody>
      </p:sp>
      <p:sp>
        <p:nvSpPr>
          <p:cNvPr id="3" name="Subtitle 2"/>
          <p:cNvSpPr>
            <a:spLocks noGrp="1"/>
          </p:cNvSpPr>
          <p:nvPr>
            <p:ph type="subTitle" idx="1"/>
          </p:nvPr>
        </p:nvSpPr>
        <p:spPr>
          <a:xfrm>
            <a:off x="1828800" y="4353859"/>
            <a:ext cx="8534400" cy="1606679"/>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50"/>
            <a:ext cx="6105877"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8959130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6DB5F-7031-5448-9B05-4CB347C18231}"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761718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2471-8DD0-475C-89D2-BBA63E98E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7E5358-D306-47B7-A847-81604AC0C6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AF282-4EBF-4557-9BA2-804623C3455A}"/>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178060E4-7BEB-4F95-A65B-019F39B24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56E6E-6D7D-477F-9866-10569C1E2973}"/>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1205140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83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509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66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C7D3C"/>
                </a:solidFill>
                <a:latin typeface="Franklin Gothic Demi Cond" charset="0"/>
                <a:ea typeface="Franklin Gothic Demi Cond" charset="0"/>
                <a:cs typeface="Franklin Gothic Demi Cond"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rgbClr val="1B388A"/>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a:defRPr b="0" i="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2pPr>
            <a:lvl3pPr>
              <a:defRPr b="0" i="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3pPr>
            <a:lvl4pPr>
              <a:defRPr b="0" i="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4pPr>
            <a:lvl5pPr>
              <a:defRPr b="0" i="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a:cxnSpLocks/>
          </p:cNvCxnSpPr>
          <p:nvPr userDrawn="1"/>
        </p:nvCxnSpPr>
        <p:spPr>
          <a:xfrm>
            <a:off x="3031435" y="6161848"/>
            <a:ext cx="8322365" cy="0"/>
          </a:xfrm>
          <a:prstGeom prst="line">
            <a:avLst/>
          </a:prstGeom>
          <a:ln w="44450">
            <a:solidFill>
              <a:srgbClr val="9C7D3C"/>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FABA22-4989-404A-BE7E-29A9840B41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5887137"/>
            <a:ext cx="1625685" cy="549421"/>
          </a:xfrm>
          <a:prstGeom prst="rect">
            <a:avLst/>
          </a:prstGeom>
        </p:spPr>
      </p:pic>
    </p:spTree>
    <p:extLst>
      <p:ext uri="{BB962C8B-B14F-4D97-AF65-F5344CB8AC3E}">
        <p14:creationId xmlns:p14="http://schemas.microsoft.com/office/powerpoint/2010/main" val="2564262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4567989" cy="1325563"/>
          </a:xfrm>
        </p:spPr>
        <p:txBody>
          <a:bodyPr/>
          <a:lstStyle>
            <a:lvl1pPr>
              <a:defRPr>
                <a:solidFill>
                  <a:srgbClr val="9C7D3C"/>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15BC5EF-80EC-024C-9F0D-7BA82B6793CB}"/>
              </a:ext>
            </a:extLst>
          </p:cNvPr>
          <p:cNvCxnSpPr>
            <a:cxnSpLocks/>
          </p:cNvCxnSpPr>
          <p:nvPr userDrawn="1"/>
        </p:nvCxnSpPr>
        <p:spPr>
          <a:xfrm>
            <a:off x="3031435" y="6161848"/>
            <a:ext cx="8322365" cy="0"/>
          </a:xfrm>
          <a:prstGeom prst="line">
            <a:avLst/>
          </a:prstGeom>
          <a:ln w="44450">
            <a:solidFill>
              <a:srgbClr val="9C7D3C"/>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FB357-6779-EB42-947D-1811180E74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5887137"/>
            <a:ext cx="1625685" cy="549421"/>
          </a:xfrm>
          <a:prstGeom prst="rect">
            <a:avLst/>
          </a:prstGeom>
        </p:spPr>
      </p:pic>
      <p:pic>
        <p:nvPicPr>
          <p:cNvPr id="12" name="Picture 11">
            <a:extLst>
              <a:ext uri="{FF2B5EF4-FFF2-40B4-BE49-F238E27FC236}">
                <a16:creationId xmlns:a16="http://schemas.microsoft.com/office/drawing/2014/main" id="{FCCFAB51-956F-FC4E-A1D5-E98EABEFCE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24587" y="529388"/>
            <a:ext cx="4369053" cy="5298245"/>
          </a:xfrm>
          <a:prstGeom prst="rect">
            <a:avLst/>
          </a:prstGeom>
        </p:spPr>
      </p:pic>
    </p:spTree>
    <p:extLst>
      <p:ext uri="{BB962C8B-B14F-4D97-AF65-F5344CB8AC3E}">
        <p14:creationId xmlns:p14="http://schemas.microsoft.com/office/powerpoint/2010/main" val="1692141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888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22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13C2-6543-4B58-BE71-BDD584B1C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F052D-84EF-415F-AFFC-EA9C950EDE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DD84-3CC5-4995-B13C-500C969B860B}"/>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7596E353-550C-45C5-A937-11BECA68B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09D3B-3331-4191-8FAA-2A023B644BD2}"/>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103465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6DB5F-7031-5448-9B05-4CB347C18231}"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236303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6DB5F-7031-5448-9B05-4CB347C18231}"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689192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6DB5F-7031-5448-9B05-4CB347C18231}"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305870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26DB5F-7031-5448-9B05-4CB347C1823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3502799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26DB5F-7031-5448-9B05-4CB347C1823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2938381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6DB5F-7031-5448-9B05-4CB347C1823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920909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6DB5F-7031-5448-9B05-4CB347C1823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388731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545C-F995-4695-919C-1769A76E6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37773-32E5-40FF-8BF9-C95E878CBA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1704E-922C-4A67-999B-0746FF1C13E1}"/>
              </a:ext>
            </a:extLst>
          </p:cNvPr>
          <p:cNvSpPr>
            <a:spLocks noGrp="1"/>
          </p:cNvSpPr>
          <p:nvPr>
            <p:ph type="dt" sz="half" idx="10"/>
          </p:nvPr>
        </p:nvSpPr>
        <p:spPr/>
        <p:txBody>
          <a:bodyPr/>
          <a:lstStyle/>
          <a:p>
            <a:fld id="{600F087E-08BD-F34F-B10E-C1373E45EF98}" type="datetime1">
              <a:rPr lang="en-US" smtClean="0"/>
              <a:t>10/18/2022</a:t>
            </a:fld>
            <a:endParaRPr lang="en-US"/>
          </a:p>
        </p:txBody>
      </p:sp>
      <p:sp>
        <p:nvSpPr>
          <p:cNvPr id="5" name="Footer Placeholder 4">
            <a:extLst>
              <a:ext uri="{FF2B5EF4-FFF2-40B4-BE49-F238E27FC236}">
                <a16:creationId xmlns:a16="http://schemas.microsoft.com/office/drawing/2014/main" id="{A5019E65-F4B7-473D-9E8B-ADB3702EF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9BF95-5602-4A31-8E69-EEE47A763840}"/>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4284126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C80E-55C0-4592-A6CB-993EE3DF4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C3CE8-2775-45E1-ADEC-869999FEA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EAB15-F7C2-48BC-B5C8-B65D450B1532}"/>
              </a:ext>
            </a:extLst>
          </p:cNvPr>
          <p:cNvSpPr>
            <a:spLocks noGrp="1"/>
          </p:cNvSpPr>
          <p:nvPr>
            <p:ph type="dt" sz="half" idx="10"/>
          </p:nvPr>
        </p:nvSpPr>
        <p:spPr/>
        <p:txBody>
          <a:bodyPr/>
          <a:lstStyle/>
          <a:p>
            <a:fld id="{23CEA143-881B-A045-A34F-2E1EF136A90A}" type="datetime1">
              <a:rPr lang="en-US" smtClean="0"/>
              <a:t>10/18/2022</a:t>
            </a:fld>
            <a:endParaRPr lang="en-US"/>
          </a:p>
        </p:txBody>
      </p:sp>
      <p:sp>
        <p:nvSpPr>
          <p:cNvPr id="5" name="Footer Placeholder 4">
            <a:extLst>
              <a:ext uri="{FF2B5EF4-FFF2-40B4-BE49-F238E27FC236}">
                <a16:creationId xmlns:a16="http://schemas.microsoft.com/office/drawing/2014/main" id="{97397A6D-D752-4DE8-8835-A2AEB57B9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03605-99D2-469E-8715-1F331AB251F4}"/>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350093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2A19-4E94-4B50-8B5E-4A8F5FFEA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F56FF-7D76-42F5-B070-6DBE3022D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FEE59-C724-468D-BE91-C76CF49CC1DE}"/>
              </a:ext>
            </a:extLst>
          </p:cNvPr>
          <p:cNvSpPr>
            <a:spLocks noGrp="1"/>
          </p:cNvSpPr>
          <p:nvPr>
            <p:ph type="dt" sz="half" idx="10"/>
          </p:nvPr>
        </p:nvSpPr>
        <p:spPr/>
        <p:txBody>
          <a:bodyPr/>
          <a:lstStyle/>
          <a:p>
            <a:fld id="{81765B88-F10E-1740-931C-8414C876EA90}" type="datetime1">
              <a:rPr lang="en-US" smtClean="0"/>
              <a:t>10/18/2022</a:t>
            </a:fld>
            <a:endParaRPr lang="en-US"/>
          </a:p>
        </p:txBody>
      </p:sp>
      <p:sp>
        <p:nvSpPr>
          <p:cNvPr id="5" name="Footer Placeholder 4">
            <a:extLst>
              <a:ext uri="{FF2B5EF4-FFF2-40B4-BE49-F238E27FC236}">
                <a16:creationId xmlns:a16="http://schemas.microsoft.com/office/drawing/2014/main" id="{47F5FFAA-1E29-4986-9987-88AF1F80F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4547D-339A-4995-97A7-9404D9856C58}"/>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275853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19D8-ADD7-4A7C-B178-BA37CBE842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8B9B8-1C54-4C53-9437-0EEC4BC46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DF5A6-CC05-47C8-A84E-3E1322BB4B75}"/>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24998509-ED79-4C5C-B8C3-8677C195E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45B71-1C33-467A-8015-5B83C7A5D1EB}"/>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2544459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4285-628E-4E77-9BA1-059ACD566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11421-FC1C-4975-B07E-4B7B6CEAE4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868CC-EC67-468F-9965-DFF462345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250D7-B7AC-434A-B4DE-8DABACB982D7}"/>
              </a:ext>
            </a:extLst>
          </p:cNvPr>
          <p:cNvSpPr>
            <a:spLocks noGrp="1"/>
          </p:cNvSpPr>
          <p:nvPr>
            <p:ph type="dt" sz="half" idx="10"/>
          </p:nvPr>
        </p:nvSpPr>
        <p:spPr/>
        <p:txBody>
          <a:bodyPr/>
          <a:lstStyle/>
          <a:p>
            <a:fld id="{3D3DFB0A-3511-FF4B-B9A4-5EC5F82513EF}" type="datetime1">
              <a:rPr lang="en-US" smtClean="0"/>
              <a:t>10/18/2022</a:t>
            </a:fld>
            <a:endParaRPr lang="en-US"/>
          </a:p>
        </p:txBody>
      </p:sp>
      <p:sp>
        <p:nvSpPr>
          <p:cNvPr id="6" name="Footer Placeholder 5">
            <a:extLst>
              <a:ext uri="{FF2B5EF4-FFF2-40B4-BE49-F238E27FC236}">
                <a16:creationId xmlns:a16="http://schemas.microsoft.com/office/drawing/2014/main" id="{0AAD63D5-FA5A-4D1F-B23B-0CF52530B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2876F-64B9-48B4-88C4-D53A0E0D375D}"/>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325216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23A4-D513-4477-B00E-51CC375D68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3FBF20-AD8F-425E-ACCF-A3FB3D366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3E6CF-0111-4364-9AB0-21D3EE71F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D520D-8A10-42CA-92C6-1A911FBB0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E754B9-BB94-4010-B2C0-48F8DCB78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A98D8-F70B-4A64-9BE5-56CF7CEF61DD}"/>
              </a:ext>
            </a:extLst>
          </p:cNvPr>
          <p:cNvSpPr>
            <a:spLocks noGrp="1"/>
          </p:cNvSpPr>
          <p:nvPr>
            <p:ph type="dt" sz="half" idx="10"/>
          </p:nvPr>
        </p:nvSpPr>
        <p:spPr/>
        <p:txBody>
          <a:bodyPr/>
          <a:lstStyle/>
          <a:p>
            <a:fld id="{A2BA9988-896C-364F-B076-E344239E4229}" type="datetime1">
              <a:rPr lang="en-US" smtClean="0"/>
              <a:t>10/18/2022</a:t>
            </a:fld>
            <a:endParaRPr lang="en-US"/>
          </a:p>
        </p:txBody>
      </p:sp>
      <p:sp>
        <p:nvSpPr>
          <p:cNvPr id="8" name="Footer Placeholder 7">
            <a:extLst>
              <a:ext uri="{FF2B5EF4-FFF2-40B4-BE49-F238E27FC236}">
                <a16:creationId xmlns:a16="http://schemas.microsoft.com/office/drawing/2014/main" id="{C566F990-F89E-4648-A2BD-94C1C9B13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DE81E9-6F10-4B81-B754-90C9B8CD25C4}"/>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73856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41DE-9B54-4082-99CF-8F27FDBF6E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69DE7-7F8D-49F8-8B01-C448A176AE23}"/>
              </a:ext>
            </a:extLst>
          </p:cNvPr>
          <p:cNvSpPr>
            <a:spLocks noGrp="1"/>
          </p:cNvSpPr>
          <p:nvPr>
            <p:ph type="dt" sz="half" idx="10"/>
          </p:nvPr>
        </p:nvSpPr>
        <p:spPr/>
        <p:txBody>
          <a:bodyPr/>
          <a:lstStyle/>
          <a:p>
            <a:fld id="{7F5527AB-C1CA-FD4E-AF26-72A4F4C0DAFB}" type="datetime1">
              <a:rPr lang="en-US" smtClean="0"/>
              <a:t>10/18/2022</a:t>
            </a:fld>
            <a:endParaRPr lang="en-US"/>
          </a:p>
        </p:txBody>
      </p:sp>
      <p:sp>
        <p:nvSpPr>
          <p:cNvPr id="4" name="Footer Placeholder 3">
            <a:extLst>
              <a:ext uri="{FF2B5EF4-FFF2-40B4-BE49-F238E27FC236}">
                <a16:creationId xmlns:a16="http://schemas.microsoft.com/office/drawing/2014/main" id="{3331A4F1-8931-411F-9A87-564EED361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F0AD7D-D56F-4A8A-8448-256D6022B08A}"/>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227098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41459-0AA5-44FD-8A43-BDB2C6773A5E}"/>
              </a:ext>
            </a:extLst>
          </p:cNvPr>
          <p:cNvSpPr>
            <a:spLocks noGrp="1"/>
          </p:cNvSpPr>
          <p:nvPr>
            <p:ph type="dt" sz="half" idx="10"/>
          </p:nvPr>
        </p:nvSpPr>
        <p:spPr/>
        <p:txBody>
          <a:bodyPr/>
          <a:lstStyle/>
          <a:p>
            <a:fld id="{71FEB42B-3446-CC46-8C2D-3310B356AE92}" type="datetime1">
              <a:rPr lang="en-US" smtClean="0"/>
              <a:t>10/18/2022</a:t>
            </a:fld>
            <a:endParaRPr lang="en-US"/>
          </a:p>
        </p:txBody>
      </p:sp>
      <p:sp>
        <p:nvSpPr>
          <p:cNvPr id="3" name="Footer Placeholder 2">
            <a:extLst>
              <a:ext uri="{FF2B5EF4-FFF2-40B4-BE49-F238E27FC236}">
                <a16:creationId xmlns:a16="http://schemas.microsoft.com/office/drawing/2014/main" id="{8B189EAF-B53C-421D-9CAE-E303C2B0E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95F4C8-5726-4898-9030-0B28D5617401}"/>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2286734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6D5B-9731-4F06-B8C5-95D7B39DE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A7EDA-5D7D-4A0A-9EBC-0F89940C5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4D88D-2594-4951-9CE8-2E1050D11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94E89-5229-47A4-8986-F96D0C038385}"/>
              </a:ext>
            </a:extLst>
          </p:cNvPr>
          <p:cNvSpPr>
            <a:spLocks noGrp="1"/>
          </p:cNvSpPr>
          <p:nvPr>
            <p:ph type="dt" sz="half" idx="10"/>
          </p:nvPr>
        </p:nvSpPr>
        <p:spPr/>
        <p:txBody>
          <a:bodyPr/>
          <a:lstStyle/>
          <a:p>
            <a:fld id="{DAD9F821-FB90-4947-A8DA-4D93353DE38D}" type="datetime1">
              <a:rPr lang="en-US" smtClean="0"/>
              <a:t>10/18/2022</a:t>
            </a:fld>
            <a:endParaRPr lang="en-US"/>
          </a:p>
        </p:txBody>
      </p:sp>
      <p:sp>
        <p:nvSpPr>
          <p:cNvPr id="6" name="Footer Placeholder 5">
            <a:extLst>
              <a:ext uri="{FF2B5EF4-FFF2-40B4-BE49-F238E27FC236}">
                <a16:creationId xmlns:a16="http://schemas.microsoft.com/office/drawing/2014/main" id="{F10A94A7-CF95-4FF2-A0B4-11FE6DD88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F47FB-AEBE-435A-972D-2B4A8B828E76}"/>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2771661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9763D-ADCF-4455-AF0D-EBE787EF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8D8EF3-BCC6-46A2-88EA-377B68FC73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43ECF7-D5ED-4B8D-AC24-EE61778F4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0273D-4AF7-4CEB-AE09-3FB70645AE87}"/>
              </a:ext>
            </a:extLst>
          </p:cNvPr>
          <p:cNvSpPr>
            <a:spLocks noGrp="1"/>
          </p:cNvSpPr>
          <p:nvPr>
            <p:ph type="dt" sz="half" idx="10"/>
          </p:nvPr>
        </p:nvSpPr>
        <p:spPr/>
        <p:txBody>
          <a:bodyPr/>
          <a:lstStyle/>
          <a:p>
            <a:fld id="{31EA195C-32E2-0547-8EF5-AC91DBA8C337}" type="datetime1">
              <a:rPr lang="en-US" smtClean="0"/>
              <a:t>10/18/2022</a:t>
            </a:fld>
            <a:endParaRPr lang="en-US"/>
          </a:p>
        </p:txBody>
      </p:sp>
      <p:sp>
        <p:nvSpPr>
          <p:cNvPr id="6" name="Footer Placeholder 5">
            <a:extLst>
              <a:ext uri="{FF2B5EF4-FFF2-40B4-BE49-F238E27FC236}">
                <a16:creationId xmlns:a16="http://schemas.microsoft.com/office/drawing/2014/main" id="{2AF1E4CF-7367-48C5-B1E5-C2B276B40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BEFC1-6B48-4001-84E7-FFAA41C2D262}"/>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1704429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1868-AE9E-4587-B327-7AFBA310F8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2F6543-459B-400A-93A3-C5E32E460E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8AF40-13A5-4FAE-9A3F-06431AD9BA47}"/>
              </a:ext>
            </a:extLst>
          </p:cNvPr>
          <p:cNvSpPr>
            <a:spLocks noGrp="1"/>
          </p:cNvSpPr>
          <p:nvPr>
            <p:ph type="dt" sz="half" idx="10"/>
          </p:nvPr>
        </p:nvSpPr>
        <p:spPr/>
        <p:txBody>
          <a:bodyPr/>
          <a:lstStyle/>
          <a:p>
            <a:fld id="{803696BD-515E-BA4E-B95B-8784BC367072}" type="datetime1">
              <a:rPr lang="en-US" smtClean="0"/>
              <a:t>10/18/2022</a:t>
            </a:fld>
            <a:endParaRPr lang="en-US"/>
          </a:p>
        </p:txBody>
      </p:sp>
      <p:sp>
        <p:nvSpPr>
          <p:cNvPr id="5" name="Footer Placeholder 4">
            <a:extLst>
              <a:ext uri="{FF2B5EF4-FFF2-40B4-BE49-F238E27FC236}">
                <a16:creationId xmlns:a16="http://schemas.microsoft.com/office/drawing/2014/main" id="{6DA6D755-AD58-4894-8C0B-F62978975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F581D-F4F7-42D4-9C40-E72651568E90}"/>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015950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02A884-152D-437E-961B-622E8DCD8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6DC83-5C35-4298-B648-099707305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2529A-5CAF-4FD4-A13B-44B0544E05D8}"/>
              </a:ext>
            </a:extLst>
          </p:cNvPr>
          <p:cNvSpPr>
            <a:spLocks noGrp="1"/>
          </p:cNvSpPr>
          <p:nvPr>
            <p:ph type="dt" sz="half" idx="10"/>
          </p:nvPr>
        </p:nvSpPr>
        <p:spPr/>
        <p:txBody>
          <a:bodyPr/>
          <a:lstStyle/>
          <a:p>
            <a:fld id="{06FA6ED3-BA30-B245-A56F-D539F4D43086}" type="datetime1">
              <a:rPr lang="en-US" smtClean="0"/>
              <a:t>10/18/2022</a:t>
            </a:fld>
            <a:endParaRPr lang="en-US"/>
          </a:p>
        </p:txBody>
      </p:sp>
      <p:sp>
        <p:nvSpPr>
          <p:cNvPr id="5" name="Footer Placeholder 4">
            <a:extLst>
              <a:ext uri="{FF2B5EF4-FFF2-40B4-BE49-F238E27FC236}">
                <a16:creationId xmlns:a16="http://schemas.microsoft.com/office/drawing/2014/main" id="{602BEBE9-D80F-467C-A277-9A4C19811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94588-4F90-4D21-9D6B-C27D77D6BA46}"/>
              </a:ext>
            </a:extLst>
          </p:cNvPr>
          <p:cNvSpPr>
            <a:spLocks noGrp="1"/>
          </p:cNvSpPr>
          <p:nvPr>
            <p:ph type="sldNum" sz="quarter" idx="12"/>
          </p:nvPr>
        </p:nvSpPr>
        <p:spPr/>
        <p:txBody>
          <a:bodyPr/>
          <a:lstStyle/>
          <a:p>
            <a:fld id="{CC08C578-23DE-4B76-AB0F-6DB506B238D5}" type="slidenum">
              <a:rPr lang="en-US" smtClean="0"/>
              <a:t>‹#›</a:t>
            </a:fld>
            <a:endParaRPr lang="en-US"/>
          </a:p>
        </p:txBody>
      </p:sp>
    </p:spTree>
    <p:extLst>
      <p:ext uri="{BB962C8B-B14F-4D97-AF65-F5344CB8AC3E}">
        <p14:creationId xmlns:p14="http://schemas.microsoft.com/office/powerpoint/2010/main" val="383892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 y="0"/>
            <a:ext cx="12188699" cy="4799300"/>
          </a:xfrm>
          <a:prstGeom prst="rect">
            <a:avLst/>
          </a:prstGeom>
        </p:spPr>
      </p:pic>
      <p:sp>
        <p:nvSpPr>
          <p:cNvPr id="4" name="Rectangle 3"/>
          <p:cNvSpPr/>
          <p:nvPr/>
        </p:nvSpPr>
        <p:spPr bwMode="ltGray">
          <a:xfrm>
            <a:off x="-3" y="4754880"/>
            <a:ext cx="12192003"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8" y="4724400"/>
            <a:ext cx="12188827"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1523999" y="4800600"/>
            <a:ext cx="9144003" cy="1143000"/>
          </a:xfrm>
        </p:spPr>
        <p:txBody>
          <a:bodyPr anchor="b">
            <a:normAutofit/>
          </a:bodyPr>
          <a:lstStyle>
            <a:lvl1pPr algn="ctr">
              <a:defRPr sz="3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3" cy="762000"/>
          </a:xfrm>
        </p:spPr>
        <p:txBody>
          <a:bodyPr>
            <a:normAutofit/>
          </a:bodyPr>
          <a:lstStyle>
            <a:lvl1pPr marL="0" indent="0" algn="ctr">
              <a:spcBef>
                <a:spcPts val="0"/>
              </a:spcBef>
              <a:buNone/>
              <a:defRPr sz="1500" cap="none" baseline="0">
                <a:solidFill>
                  <a:schemeClr val="bg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337114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716B6C3-532F-4529-9C61-F0081C800222}"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2816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185D-9EB3-4C0A-B8A7-8A0E74BC8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813F4-E70C-43DD-B10A-5B906DE48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76CA7D-B9DC-4428-906A-FB618941C8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4299F-D11A-4D2F-81EE-61FDC10EFBDC}"/>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6" name="Footer Placeholder 5">
            <a:extLst>
              <a:ext uri="{FF2B5EF4-FFF2-40B4-BE49-F238E27FC236}">
                <a16:creationId xmlns:a16="http://schemas.microsoft.com/office/drawing/2014/main" id="{D21764A8-3CC6-472A-9398-1B9FF7967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A73C8-6362-4D36-9214-0E940A54E11B}"/>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2257939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88827"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35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2" y="4114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524000" y="1143000"/>
            <a:ext cx="9144000" cy="2667000"/>
          </a:xfrm>
        </p:spPr>
        <p:txBody>
          <a:bodyPr anchor="b">
            <a:normAutofit/>
          </a:bodyPr>
          <a:lstStyle>
            <a:lvl1pPr algn="ctr">
              <a:defRPr sz="39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1800" cap="none"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3DB254-D61D-4D86-A1CE-955B4CE410C4}"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506536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39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1800" cap="none"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BF875FA-9445-4580-8C97-59BAC0EE9393}" type="datetime1">
              <a:rPr lang="en-US" smtClean="0"/>
              <a:t>10/18/2022</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566863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F72E3A-C667-4BD0-8EA2-0ABD36373050}"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106237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1650" b="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341120" y="2740734"/>
            <a:ext cx="4572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1650" b="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78880" y="2740734"/>
            <a:ext cx="4572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2BC3076-0A8A-4338-8813-484D356DE0E4}" type="datetime1">
              <a:rPr lang="en-US" smtClean="0"/>
              <a:t>10/18/2022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6027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D091043-3446-43A2-9A48-EA83043ACA31}" type="datetime1">
              <a:rPr lang="en-US" smtClean="0"/>
              <a:t>10/18/2022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6154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931BF4C-B8D1-460C-93D3-58D36420C643}" type="datetime1">
              <a:rPr lang="en-US" smtClean="0"/>
              <a:t>10/18/2022</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52561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2"/>
            <a:ext cx="3200400" cy="1990725"/>
          </a:xfrm>
        </p:spPr>
        <p:txBody>
          <a:bodyPr anchor="b">
            <a:normAutofit/>
          </a:bodyPr>
          <a:lstStyle>
            <a:lvl1pPr>
              <a:defRPr sz="2550" b="0"/>
            </a:lvl1pPr>
          </a:lstStyle>
          <a:p>
            <a:r>
              <a:rPr lang="en-US"/>
              <a:t>Click to edit Master title style</a:t>
            </a:r>
            <a:endParaRPr/>
          </a:p>
        </p:txBody>
      </p:sp>
      <p:sp>
        <p:nvSpPr>
          <p:cNvPr id="3" name="Content Placeholder 2"/>
          <p:cNvSpPr>
            <a:spLocks noGrp="1"/>
          </p:cNvSpPr>
          <p:nvPr>
            <p:ph idx="1"/>
          </p:nvPr>
        </p:nvSpPr>
        <p:spPr>
          <a:xfrm>
            <a:off x="4494213" y="685800"/>
            <a:ext cx="7239001"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B25E29-90F3-4241-92DD-8D906970003E}"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02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2"/>
            <a:ext cx="3200400" cy="1990725"/>
          </a:xfrm>
        </p:spPr>
        <p:txBody>
          <a:bodyPr anchor="b">
            <a:normAutofit/>
          </a:bodyPr>
          <a:lstStyle>
            <a:lvl1pPr>
              <a:defRPr sz="255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A916543B-D7C4-4720-BEE4-34D31ED83DDC}"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557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5" y="2362200"/>
            <a:ext cx="3200400" cy="1993392"/>
          </a:xfrm>
        </p:spPr>
        <p:txBody>
          <a:bodyPr anchor="b">
            <a:normAutofit/>
          </a:bodyPr>
          <a:lstStyle>
            <a:lvl1pPr>
              <a:defRPr sz="2550" b="0">
                <a:solidFill>
                  <a:schemeClr val="bg1"/>
                </a:solidFill>
              </a:defRPr>
            </a:lvl1pPr>
          </a:lstStyle>
          <a:p>
            <a:r>
              <a:rPr lang="en-US"/>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240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7923215" y="4355592"/>
            <a:ext cx="3200400" cy="1644614"/>
          </a:xfrm>
        </p:spPr>
        <p:txBody>
          <a:bodyPr>
            <a:normAutofit/>
          </a:bodyPr>
          <a:lstStyle>
            <a:lvl1pPr marL="0" indent="0">
              <a:spcBef>
                <a:spcPts val="900"/>
              </a:spcBef>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73886F-553E-4D54-828F-E6CFB59ED347}"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24763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7791BE-11B0-4B8F-868E-EECF2F05C786}"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953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7B13-3048-4FBD-A84E-24346041D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E17611-D78F-4580-8E4F-056D364255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B2063F-1E29-4444-8EC6-1BEBE421B0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C35EC-C324-4BDE-A6D2-9328A73266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C8859F-EA7B-4C37-ACE8-5C986F919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C82EE1-D6C6-476E-866E-0D1955BFB807}"/>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8" name="Footer Placeholder 7">
            <a:extLst>
              <a:ext uri="{FF2B5EF4-FFF2-40B4-BE49-F238E27FC236}">
                <a16:creationId xmlns:a16="http://schemas.microsoft.com/office/drawing/2014/main" id="{125CB1EF-4958-4697-9551-BEB9D8B16E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43131C-C991-46F4-B702-5CD2AF5F62A0}"/>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271867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3B6658-44BD-4393-B220-E66725DC5227}"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90597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288507"/>
            <a:ext cx="12192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12192000" cy="136358"/>
          </a:xfrm>
          <a:prstGeom prst="rect">
            <a:avLst/>
          </a:prstGeom>
          <a:noFill/>
        </p:spPr>
      </p:pic>
      <p:sp>
        <p:nvSpPr>
          <p:cNvPr id="6" name="Rectangle 2"/>
          <p:cNvSpPr>
            <a:spLocks noGrp="1" noChangeArrowheads="1"/>
          </p:cNvSpPr>
          <p:nvPr>
            <p:ph type="ctrTitle" hasCustomPrompt="1"/>
          </p:nvPr>
        </p:nvSpPr>
        <p:spPr>
          <a:xfrm>
            <a:off x="5625432" y="3980752"/>
            <a:ext cx="5845717" cy="1011238"/>
          </a:xfrm>
        </p:spPr>
        <p:txBody>
          <a:bodyPr bIns="0"/>
          <a:lstStyle>
            <a:lvl1pPr>
              <a:defRPr sz="2625">
                <a:solidFill>
                  <a:schemeClr val="accent2"/>
                </a:solidFill>
                <a:latin typeface="Arial"/>
                <a:cs typeface="Arial"/>
              </a:defRPr>
            </a:lvl1pPr>
          </a:lstStyle>
          <a:p>
            <a:pPr lvl="0"/>
            <a:r>
              <a:rPr lang="en-US" noProof="0" dirty="0"/>
              <a:t>Master Title: </a:t>
            </a:r>
            <a:br>
              <a:rPr lang="en-US" noProof="0" dirty="0"/>
            </a:br>
            <a:r>
              <a:rPr lang="en-US" noProof="0" dirty="0"/>
              <a:t>Version 1</a:t>
            </a:r>
          </a:p>
        </p:txBody>
      </p:sp>
      <p:sp>
        <p:nvSpPr>
          <p:cNvPr id="7" name="Rectangle 3"/>
          <p:cNvSpPr>
            <a:spLocks noGrp="1" noChangeArrowheads="1"/>
          </p:cNvSpPr>
          <p:nvPr>
            <p:ph type="subTitle" idx="1" hasCustomPrompt="1"/>
          </p:nvPr>
        </p:nvSpPr>
        <p:spPr>
          <a:xfrm>
            <a:off x="6117391" y="5153081"/>
            <a:ext cx="5379453" cy="1127405"/>
          </a:xfrm>
          <a:prstGeom prst="rect">
            <a:avLst/>
          </a:prstGeom>
        </p:spPr>
        <p:txBody>
          <a:bodyPr lIns="0" tIns="0" rIns="0" bIns="0"/>
          <a:lstStyle>
            <a:lvl1pPr marL="0" indent="0">
              <a:buFontTx/>
              <a:buNone/>
              <a:defRPr sz="1500" b="0" baseline="0">
                <a:solidFill>
                  <a:schemeClr val="tx2"/>
                </a:solidFill>
                <a:latin typeface="Arial"/>
                <a:cs typeface="Arial"/>
              </a:defRPr>
            </a:lvl1pPr>
          </a:lstStyle>
          <a:p>
            <a:pPr lvl="0"/>
            <a:r>
              <a:rPr lang="en-US" noProof="0" dirty="0"/>
              <a:t>Name of the contributor</a:t>
            </a:r>
          </a:p>
          <a:p>
            <a:pPr lvl="0"/>
            <a:r>
              <a:rPr lang="en-US" noProof="0" dirty="0"/>
              <a:t>Name of the event, venue</a:t>
            </a:r>
          </a:p>
          <a:p>
            <a:pPr lvl="0"/>
            <a:r>
              <a:rPr lang="en-US" noProof="0" dirty="0"/>
              <a:t>00 Month 2012</a:t>
            </a:r>
          </a:p>
        </p:txBody>
      </p:sp>
      <p:sp>
        <p:nvSpPr>
          <p:cNvPr id="10" name="Rectangle 9"/>
          <p:cNvSpPr/>
          <p:nvPr userDrawn="1"/>
        </p:nvSpPr>
        <p:spPr>
          <a:xfrm>
            <a:off x="0" y="1283371"/>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11" name="Rectangle 10"/>
          <p:cNvSpPr/>
          <p:nvPr userDrawn="1"/>
        </p:nvSpPr>
        <p:spPr>
          <a:xfrm>
            <a:off x="0" y="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13" name="Rectangle 12"/>
          <p:cNvSpPr/>
          <p:nvPr userDrawn="1"/>
        </p:nvSpPr>
        <p:spPr>
          <a:xfrm>
            <a:off x="0" y="676656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2" name="Rectangle 1"/>
          <p:cNvSpPr/>
          <p:nvPr userDrawn="1"/>
        </p:nvSpPr>
        <p:spPr>
          <a:xfrm>
            <a:off x="0" y="3858768"/>
            <a:ext cx="5839968"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99096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980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959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Subtitle 2"/>
          <p:cNvSpPr>
            <a:spLocks noGrp="1"/>
          </p:cNvSpPr>
          <p:nvPr>
            <p:ph type="subTitle" idx="1"/>
          </p:nvPr>
        </p:nvSpPr>
        <p:spPr>
          <a:xfrm>
            <a:off x="1093304" y="5202238"/>
            <a:ext cx="9144000" cy="853247"/>
          </a:xfrm>
        </p:spPr>
        <p:txBody>
          <a:bodyPr>
            <a:normAutofit/>
          </a:bodyPr>
          <a:lstStyle>
            <a:lvl1pPr marL="0" indent="0" algn="l">
              <a:buNone/>
              <a:defRPr sz="3600">
                <a:solidFill>
                  <a:schemeClr val="bg1"/>
                </a:solidFill>
                <a:latin typeface="FranklinGothic URW Book" charset="0"/>
                <a:ea typeface="FranklinGothic URW Book" charset="0"/>
                <a:cs typeface="FranklinGothic URW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54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C7D3C"/>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1B388A"/>
                </a:solidFill>
                <a:latin typeface="FranklinGothic URW Book" charset="0"/>
                <a:ea typeface="FranklinGothic URW Book" charset="0"/>
                <a:cs typeface="FranklinGothic URW Book" charset="0"/>
              </a:defRPr>
            </a:lvl1pPr>
            <a:lvl2pPr>
              <a:defRPr>
                <a:solidFill>
                  <a:schemeClr val="tx1"/>
                </a:solidFill>
                <a:latin typeface="FranklinGothic URW Book" charset="0"/>
                <a:ea typeface="FranklinGothic URW Book" charset="0"/>
                <a:cs typeface="FranklinGothic URW Book" charset="0"/>
              </a:defRPr>
            </a:lvl2pPr>
            <a:lvl3pPr>
              <a:defRPr>
                <a:solidFill>
                  <a:schemeClr val="tx1"/>
                </a:solidFill>
                <a:latin typeface="FranklinGothic URW Book" charset="0"/>
                <a:ea typeface="FranklinGothic URW Book" charset="0"/>
                <a:cs typeface="FranklinGothic URW Book" charset="0"/>
              </a:defRPr>
            </a:lvl3pPr>
            <a:lvl4pPr>
              <a:defRPr>
                <a:solidFill>
                  <a:schemeClr val="tx1"/>
                </a:solidFill>
                <a:latin typeface="FranklinGothic URW Book" charset="0"/>
                <a:ea typeface="FranklinGothic URW Book" charset="0"/>
                <a:cs typeface="FranklinGothic URW Book" charset="0"/>
              </a:defRPr>
            </a:lvl4pPr>
            <a:lvl5pPr>
              <a:defRPr>
                <a:solidFill>
                  <a:schemeClr val="tx1"/>
                </a:solidFill>
                <a:latin typeface="FranklinGothic URW Book" charset="0"/>
                <a:ea typeface="FranklinGothic URW Book" charset="0"/>
                <a:cs typeface="FranklinGothic URW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p:cNvCxnSpPr>
          <p:nvPr userDrawn="1"/>
        </p:nvCxnSpPr>
        <p:spPr>
          <a:xfrm>
            <a:off x="3031435" y="6161848"/>
            <a:ext cx="8322365" cy="0"/>
          </a:xfrm>
          <a:prstGeom prst="line">
            <a:avLst/>
          </a:prstGeom>
          <a:ln w="44450">
            <a:solidFill>
              <a:srgbClr val="9C7D3C"/>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FABA22-4989-404A-BE7E-29A9840B4140}"/>
              </a:ext>
            </a:extLst>
          </p:cNvPr>
          <p:cNvPicPr>
            <a:picLocks noChangeAspect="1"/>
          </p:cNvPicPr>
          <p:nvPr userDrawn="1"/>
        </p:nvPicPr>
        <p:blipFill>
          <a:blip r:embed="rId2"/>
          <a:stretch>
            <a:fillRect/>
          </a:stretch>
        </p:blipFill>
        <p:spPr>
          <a:xfrm>
            <a:off x="838200" y="5887137"/>
            <a:ext cx="1625685" cy="549421"/>
          </a:xfrm>
          <a:prstGeom prst="rect">
            <a:avLst/>
          </a:prstGeom>
        </p:spPr>
      </p:pic>
    </p:spTree>
    <p:extLst>
      <p:ext uri="{BB962C8B-B14F-4D97-AF65-F5344CB8AC3E}">
        <p14:creationId xmlns:p14="http://schemas.microsoft.com/office/powerpoint/2010/main" val="2975596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4567989" cy="1325563"/>
          </a:xfrm>
        </p:spPr>
        <p:txBody>
          <a:bodyPr/>
          <a:lstStyle>
            <a:lvl1pPr>
              <a:defRPr>
                <a:solidFill>
                  <a:srgbClr val="9C7D3C"/>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15BC5EF-80EC-024C-9F0D-7BA82B6793CB}"/>
              </a:ext>
            </a:extLst>
          </p:cNvPr>
          <p:cNvCxnSpPr>
            <a:cxnSpLocks/>
          </p:cNvCxnSpPr>
          <p:nvPr userDrawn="1"/>
        </p:nvCxnSpPr>
        <p:spPr>
          <a:xfrm>
            <a:off x="3031435" y="6161848"/>
            <a:ext cx="8322365" cy="0"/>
          </a:xfrm>
          <a:prstGeom prst="line">
            <a:avLst/>
          </a:prstGeom>
          <a:ln w="44450">
            <a:solidFill>
              <a:srgbClr val="9C7D3C"/>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FB357-6779-EB42-947D-1811180E74A5}"/>
              </a:ext>
            </a:extLst>
          </p:cNvPr>
          <p:cNvPicPr>
            <a:picLocks noChangeAspect="1"/>
          </p:cNvPicPr>
          <p:nvPr userDrawn="1"/>
        </p:nvPicPr>
        <p:blipFill>
          <a:blip r:embed="rId2"/>
          <a:stretch>
            <a:fillRect/>
          </a:stretch>
        </p:blipFill>
        <p:spPr>
          <a:xfrm>
            <a:off x="838200" y="5887137"/>
            <a:ext cx="1625685" cy="549421"/>
          </a:xfrm>
          <a:prstGeom prst="rect">
            <a:avLst/>
          </a:prstGeom>
        </p:spPr>
      </p:pic>
      <p:pic>
        <p:nvPicPr>
          <p:cNvPr id="12" name="Picture 11">
            <a:extLst>
              <a:ext uri="{FF2B5EF4-FFF2-40B4-BE49-F238E27FC236}">
                <a16:creationId xmlns:a16="http://schemas.microsoft.com/office/drawing/2014/main" id="{FCCFAB51-956F-FC4E-A1D5-E98EABEFCECD}"/>
              </a:ext>
            </a:extLst>
          </p:cNvPr>
          <p:cNvPicPr>
            <a:picLocks noChangeAspect="1"/>
          </p:cNvPicPr>
          <p:nvPr userDrawn="1"/>
        </p:nvPicPr>
        <p:blipFill rotWithShape="1">
          <a:blip r:embed="rId3"/>
          <a:srcRect l="35856" r="9182"/>
          <a:stretch/>
        </p:blipFill>
        <p:spPr>
          <a:xfrm>
            <a:off x="6924587" y="529388"/>
            <a:ext cx="4369053" cy="5298245"/>
          </a:xfrm>
          <a:prstGeom prst="rect">
            <a:avLst/>
          </a:prstGeom>
        </p:spPr>
      </p:pic>
    </p:spTree>
    <p:extLst>
      <p:ext uri="{BB962C8B-B14F-4D97-AF65-F5344CB8AC3E}">
        <p14:creationId xmlns:p14="http://schemas.microsoft.com/office/powerpoint/2010/main" val="4211778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290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93304" y="2173221"/>
            <a:ext cx="9144000" cy="2387600"/>
          </a:xfrm>
        </p:spPr>
        <p:txBody>
          <a:bodyPr anchor="b"/>
          <a:lstStyle>
            <a:lvl1pPr algn="l">
              <a:defRPr sz="60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1093304" y="4861685"/>
            <a:ext cx="10098157"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824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6DB5F-7031-5448-9B05-4CB347C18231}"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281056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C0FC-C437-41AD-85A3-094B44414E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596F85-4CB7-4296-BE16-311875FB16B7}"/>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4" name="Footer Placeholder 3">
            <a:extLst>
              <a:ext uri="{FF2B5EF4-FFF2-40B4-BE49-F238E27FC236}">
                <a16:creationId xmlns:a16="http://schemas.microsoft.com/office/drawing/2014/main" id="{EE29B003-280A-43E4-987C-F667176E7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B357A-E6F3-4BD3-A13A-9657E18DFEED}"/>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6388064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6DB5F-7031-5448-9B05-4CB347C18231}"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4039015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6DB5F-7031-5448-9B05-4CB347C18231}"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3277990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26DB5F-7031-5448-9B05-4CB347C1823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3674894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26DB5F-7031-5448-9B05-4CB347C1823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3269863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6DB5F-7031-5448-9B05-4CB347C1823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900422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6DB5F-7031-5448-9B05-4CB347C1823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059764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3" y="6407150"/>
            <a:ext cx="10737851" cy="323851"/>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587464" y="2700868"/>
            <a:ext cx="10738821" cy="2495551"/>
          </a:xfrm>
        </p:spPr>
        <p:txBody>
          <a:bodyPr anchor="b" anchorCtr="0">
            <a:noAutofit/>
          </a:bodyPr>
          <a:lstStyle>
            <a:lvl1pPr algn="l">
              <a:defRPr sz="50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11800"/>
            <a:ext cx="10738821" cy="6096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8059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50"/>
            <a:ext cx="10737851" cy="323851"/>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6"/>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8436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50"/>
            <a:ext cx="10737851" cy="323851"/>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6"/>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24389732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50"/>
            <a:ext cx="10737851" cy="323851"/>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6"/>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30419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13493-1F66-4593-87BB-8B767E9CCADD}"/>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3" name="Footer Placeholder 2">
            <a:extLst>
              <a:ext uri="{FF2B5EF4-FFF2-40B4-BE49-F238E27FC236}">
                <a16:creationId xmlns:a16="http://schemas.microsoft.com/office/drawing/2014/main" id="{CF4F11D4-9B09-4777-A9BA-F81B2751A3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21BC86-2E0E-4E05-8CB2-230A52AE3A3F}"/>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8864168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50"/>
            <a:ext cx="10737851" cy="323851"/>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6"/>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1494071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793915"/>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spTree>
    <p:extLst>
      <p:ext uri="{BB962C8B-B14F-4D97-AF65-F5344CB8AC3E}">
        <p14:creationId xmlns:p14="http://schemas.microsoft.com/office/powerpoint/2010/main" val="1278244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907579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609603" y="1658936"/>
            <a:ext cx="4459111"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609603" y="1658940"/>
            <a:ext cx="4222044" cy="3048529"/>
          </a:xfrm>
        </p:spPr>
        <p:txBody>
          <a:bodyPr/>
          <a:lstStyle>
            <a:lvl1pPr marL="0" indent="0">
              <a:buNone/>
              <a:defRPr>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userDrawn="1"/>
        </p:nvPicPr>
        <p:blipFill>
          <a:blip r:embed="rId2"/>
          <a:stretch>
            <a:fillRect/>
          </a:stretch>
        </p:blipFill>
        <p:spPr>
          <a:xfrm>
            <a:off x="8938284" y="6458924"/>
            <a:ext cx="2741845" cy="222165"/>
          </a:xfrm>
          <a:prstGeom prst="rect">
            <a:avLst/>
          </a:prstGeom>
        </p:spPr>
      </p:pic>
      <p:sp>
        <p:nvSpPr>
          <p:cNvPr id="11"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spTree>
    <p:extLst>
      <p:ext uri="{BB962C8B-B14F-4D97-AF65-F5344CB8AC3E}">
        <p14:creationId xmlns:p14="http://schemas.microsoft.com/office/powerpoint/2010/main" val="2851355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563563"/>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830936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93763"/>
          </a:xfrm>
        </p:spPr>
        <p:txBody>
          <a:bodyPr anchor="t" anchorCtr="0">
            <a:noAutofit/>
          </a:bodyPr>
          <a:lstStyle>
            <a:lvl1pPr algn="l">
              <a:defRPr sz="2800"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835787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11" name="Picture 10"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044508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883707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36349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Autofit/>
          </a:bodyPr>
          <a:lstStyle>
            <a:lvl1pPr>
              <a:defRPr sz="4800">
                <a:latin typeface="Arial"/>
                <a:cs typeface="Arial"/>
              </a:defRPr>
            </a:lvl1pPr>
          </a:lstStyle>
          <a:p>
            <a:r>
              <a:rPr lang="en-US"/>
              <a:t>Click to edit Master title style</a:t>
            </a:r>
          </a:p>
        </p:txBody>
      </p:sp>
      <p:sp>
        <p:nvSpPr>
          <p:cNvPr id="3" name="Subtitle 2"/>
          <p:cNvSpPr>
            <a:spLocks noGrp="1"/>
          </p:cNvSpPr>
          <p:nvPr>
            <p:ph type="subTitle" idx="1"/>
          </p:nvPr>
        </p:nvSpPr>
        <p:spPr>
          <a:xfrm>
            <a:off x="1828800" y="4353860"/>
            <a:ext cx="8534400" cy="1606679"/>
          </a:xfrm>
        </p:spPr>
        <p:txBody>
          <a:bodyPr/>
          <a:lstStyle>
            <a:lvl1pPr marL="0" indent="0" algn="ctr">
              <a:buNone/>
              <a:defRPr>
                <a:solidFill>
                  <a:schemeClr val="tx1">
                    <a:tint val="75000"/>
                  </a:schemeClr>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cxnSp>
        <p:nvCxnSpPr>
          <p:cNvPr id="13" name="Straight Connector 12"/>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1982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9608-A6D9-49EC-81D4-FBEBF755C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D149C6-4DA4-41B7-83E0-F25E3C1F7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2B5E3A-8FA5-48B6-8D96-17AEA6DB7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E49B4-60A2-4BC1-A6EE-796FF7679942}"/>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6" name="Footer Placeholder 5">
            <a:extLst>
              <a:ext uri="{FF2B5EF4-FFF2-40B4-BE49-F238E27FC236}">
                <a16:creationId xmlns:a16="http://schemas.microsoft.com/office/drawing/2014/main" id="{3A544EEF-3075-4161-85DD-D5768C3E7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6C343-4F91-4554-9D72-3A4274765B99}"/>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13447202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1582400" cy="1143000"/>
          </a:xfrm>
          <a:solidFill>
            <a:schemeClr val="tx1">
              <a:alpha val="70000"/>
            </a:schemeClr>
          </a:solidFill>
        </p:spPr>
        <p:txBody>
          <a:bodyPr lIns="457200" tIns="365760" anchor="t" anchorCtr="0">
            <a:normAutofit/>
          </a:bodyPr>
          <a:lstStyle>
            <a:lvl1pPr marL="102868" algn="l">
              <a:defRPr sz="2100" b="1" cap="none" baseline="0">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3"/>
            <a:ext cx="6105877" cy="383119"/>
          </a:xfrm>
        </p:spPr>
        <p:txBody>
          <a:bodyPr lIns="0" anchor="ctr" anchorCtr="0">
            <a:noAutofit/>
          </a:bodyPr>
          <a:lstStyle>
            <a:lvl1pPr marL="0" indent="0" algn="l">
              <a:buNone/>
              <a:defRPr sz="675" b="0" cap="none" baseline="0"/>
            </a:lvl1pPr>
            <a:lvl2pPr marL="342884" indent="0">
              <a:buNone/>
              <a:defRPr/>
            </a:lvl2pPr>
            <a:lvl3pPr marL="685767" indent="0">
              <a:buNone/>
              <a:defRPr/>
            </a:lvl3pPr>
            <a:lvl4pPr marL="1028649" indent="0">
              <a:buNone/>
              <a:defRPr/>
            </a:lvl4pPr>
            <a:lvl5pPr marL="1371532"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
        <p:nvSpPr>
          <p:cNvPr id="9" name="Text Placeholder 9">
            <a:extLst>
              <a:ext uri="{FF2B5EF4-FFF2-40B4-BE49-F238E27FC236}">
                <a16:creationId xmlns:a16="http://schemas.microsoft.com/office/drawing/2014/main" id="{C0D08FF2-41F4-704A-B3FE-8C7A6BC8D9A6}"/>
              </a:ext>
            </a:extLst>
          </p:cNvPr>
          <p:cNvSpPr>
            <a:spLocks noGrp="1"/>
          </p:cNvSpPr>
          <p:nvPr>
            <p:ph type="body" sz="quarter" idx="11" hasCustomPrompt="1"/>
          </p:nvPr>
        </p:nvSpPr>
        <p:spPr>
          <a:xfrm>
            <a:off x="641649" y="320784"/>
            <a:ext cx="2895600" cy="514351"/>
          </a:xfrm>
        </p:spPr>
        <p:txBody>
          <a:bodyPr lIns="0">
            <a:normAutofit/>
          </a:bodyPr>
          <a:lstStyle>
            <a:lvl1pPr marL="0" indent="0">
              <a:buNone/>
              <a:defRPr sz="1350">
                <a:solidFill>
                  <a:schemeClr val="bg1"/>
                </a:solidFill>
              </a:defRPr>
            </a:lvl1pPr>
          </a:lstStyle>
          <a:p>
            <a:pPr lvl="0"/>
            <a:r>
              <a:rPr lang="en-US"/>
              <a:t>WHAT TO WATCH</a:t>
            </a:r>
          </a:p>
        </p:txBody>
      </p:sp>
    </p:spTree>
    <p:extLst>
      <p:ext uri="{BB962C8B-B14F-4D97-AF65-F5344CB8AC3E}">
        <p14:creationId xmlns:p14="http://schemas.microsoft.com/office/powerpoint/2010/main" val="504755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3657C-1EB4-3D40-B582-B2FC27C75EA1}" type="datetime1">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0409983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716B6C3-532F-4529-9C61-F0081C800222}"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627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6DB5F-7031-5448-9B05-4CB347C18231}"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2366-7EBA-D444-B994-E1C80D735ECA}" type="slidenum">
              <a:rPr lang="en-US" smtClean="0"/>
              <a:t>‹#›</a:t>
            </a:fld>
            <a:endParaRPr lang="en-US"/>
          </a:p>
        </p:txBody>
      </p:sp>
    </p:spTree>
    <p:extLst>
      <p:ext uri="{BB962C8B-B14F-4D97-AF65-F5344CB8AC3E}">
        <p14:creationId xmlns:p14="http://schemas.microsoft.com/office/powerpoint/2010/main" val="1946171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 y="0"/>
            <a:ext cx="12188699" cy="4799300"/>
          </a:xfrm>
          <a:prstGeom prst="rect">
            <a:avLst/>
          </a:prstGeom>
        </p:spPr>
      </p:pic>
      <p:sp>
        <p:nvSpPr>
          <p:cNvPr id="4" name="Rectangle 3"/>
          <p:cNvSpPr/>
          <p:nvPr/>
        </p:nvSpPr>
        <p:spPr bwMode="ltGray">
          <a:xfrm>
            <a:off x="-3" y="4754880"/>
            <a:ext cx="12192003"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sz="1013"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8" y="4724400"/>
            <a:ext cx="12188827"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013"/>
          </a:p>
        </p:txBody>
      </p:sp>
      <p:sp>
        <p:nvSpPr>
          <p:cNvPr id="2" name="Title 1"/>
          <p:cNvSpPr>
            <a:spLocks noGrp="1"/>
          </p:cNvSpPr>
          <p:nvPr>
            <p:ph type="ctrTitle"/>
          </p:nvPr>
        </p:nvSpPr>
        <p:spPr>
          <a:xfrm>
            <a:off x="1524000" y="4800600"/>
            <a:ext cx="9144003" cy="1143000"/>
          </a:xfrm>
        </p:spPr>
        <p:txBody>
          <a:bodyPr anchor="b">
            <a:normAutofit/>
          </a:bodyPr>
          <a:lstStyle>
            <a:lvl1pPr algn="ctr">
              <a:defRPr sz="27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3" cy="762000"/>
          </a:xfrm>
        </p:spPr>
        <p:txBody>
          <a:bodyPr>
            <a:normAutofit/>
          </a:bodyPr>
          <a:lstStyle>
            <a:lvl1pPr marL="0" indent="0" algn="ctr">
              <a:spcBef>
                <a:spcPts val="0"/>
              </a:spcBef>
              <a:buNone/>
              <a:defRPr sz="1125" cap="none" baseline="0">
                <a:solidFill>
                  <a:schemeClr val="bg1"/>
                </a:solidFill>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endParaRPr/>
          </a:p>
        </p:txBody>
      </p:sp>
    </p:spTree>
    <p:extLst>
      <p:ext uri="{BB962C8B-B14F-4D97-AF65-F5344CB8AC3E}">
        <p14:creationId xmlns:p14="http://schemas.microsoft.com/office/powerpoint/2010/main" val="32646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716B6C3-532F-4529-9C61-F0081C800222}"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3781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1" y="0"/>
            <a:ext cx="12188827"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013"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2" y="4114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013"/>
          </a:p>
        </p:txBody>
      </p:sp>
      <p:sp>
        <p:nvSpPr>
          <p:cNvPr id="2" name="Title 1"/>
          <p:cNvSpPr>
            <a:spLocks noGrp="1"/>
          </p:cNvSpPr>
          <p:nvPr>
            <p:ph type="title"/>
          </p:nvPr>
        </p:nvSpPr>
        <p:spPr>
          <a:xfrm>
            <a:off x="1524000" y="1143000"/>
            <a:ext cx="9144000" cy="2667000"/>
          </a:xfrm>
        </p:spPr>
        <p:txBody>
          <a:bodyPr anchor="b">
            <a:normAutofit/>
          </a:bodyPr>
          <a:lstStyle>
            <a:lvl1pPr algn="ctr">
              <a:defRPr sz="2925"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1350" cap="none" baseline="0">
                <a:solidFill>
                  <a:schemeClr val="tx2"/>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3DB254-D61D-4D86-A1CE-955B4CE410C4}"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74721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2925"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1350" cap="none" baseline="0">
                <a:solidFill>
                  <a:schemeClr val="tx1"/>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BF875FA-9445-4580-8C97-59BAC0EE9393}" type="datetime1">
              <a:rPr lang="en-US" smtClean="0"/>
              <a:t>10/18/2022</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684351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F72E3A-C667-4BD0-8EA2-0ABD36373050}"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42726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1238" b="0" cap="none" baseline="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1341120" y="2740736"/>
            <a:ext cx="4572000" cy="3288847"/>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1238" b="0" cap="none" baseline="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278880" y="2740736"/>
            <a:ext cx="4572000" cy="3288847"/>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2BC3076-0A8A-4338-8813-484D356DE0E4}" type="datetime1">
              <a:rPr lang="en-US" smtClean="0"/>
              <a:t>10/18/2022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87672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4A50-6F1C-4B2B-B847-5605C6B34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058F7-9D31-4181-A46E-9D9B9D039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1E5320-41ED-420B-B570-0DD17B93A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1AB79-B304-4F65-A148-ADC213CA64C1}"/>
              </a:ext>
            </a:extLst>
          </p:cNvPr>
          <p:cNvSpPr>
            <a:spLocks noGrp="1"/>
          </p:cNvSpPr>
          <p:nvPr>
            <p:ph type="dt" sz="half" idx="10"/>
          </p:nvPr>
        </p:nvSpPr>
        <p:spPr/>
        <p:txBody>
          <a:bodyPr/>
          <a:lstStyle/>
          <a:p>
            <a:fld id="{80291407-6014-4F6D-8686-9924D07B5EA3}" type="datetimeFigureOut">
              <a:rPr lang="en-US" smtClean="0"/>
              <a:t>10/18/2022</a:t>
            </a:fld>
            <a:endParaRPr lang="en-US"/>
          </a:p>
        </p:txBody>
      </p:sp>
      <p:sp>
        <p:nvSpPr>
          <p:cNvPr id="6" name="Footer Placeholder 5">
            <a:extLst>
              <a:ext uri="{FF2B5EF4-FFF2-40B4-BE49-F238E27FC236}">
                <a16:creationId xmlns:a16="http://schemas.microsoft.com/office/drawing/2014/main" id="{33680504-F789-441A-A042-FBCE32E57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D90ED-701A-49AF-B0DD-C151A67ECD44}"/>
              </a:ext>
            </a:extLst>
          </p:cNvPr>
          <p:cNvSpPr>
            <a:spLocks noGrp="1"/>
          </p:cNvSpPr>
          <p:nvPr>
            <p:ph type="sldNum" sz="quarter" idx="12"/>
          </p:nvPr>
        </p:nvSpPr>
        <p:spPr/>
        <p:txBody>
          <a:bodyPr/>
          <a:lstStyle/>
          <a:p>
            <a:fld id="{311F2086-8D7E-42E4-9810-E291206A6108}" type="slidenum">
              <a:rPr lang="en-US" smtClean="0"/>
              <a:t>‹#›</a:t>
            </a:fld>
            <a:endParaRPr lang="en-US"/>
          </a:p>
        </p:txBody>
      </p:sp>
    </p:spTree>
    <p:extLst>
      <p:ext uri="{BB962C8B-B14F-4D97-AF65-F5344CB8AC3E}">
        <p14:creationId xmlns:p14="http://schemas.microsoft.com/office/powerpoint/2010/main" val="38519493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D091043-3446-43A2-9A48-EA83043ACA31}" type="datetime1">
              <a:rPr lang="en-US" smtClean="0"/>
              <a:t>10/18/2022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746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931BF4C-B8D1-460C-93D3-58D36420C643}" type="datetime1">
              <a:rPr lang="en-US" smtClean="0"/>
              <a:t>10/18/2022</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09092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4"/>
            <a:ext cx="3200400" cy="1990725"/>
          </a:xfrm>
        </p:spPr>
        <p:txBody>
          <a:bodyPr anchor="b">
            <a:normAutofit/>
          </a:bodyPr>
          <a:lstStyle>
            <a:lvl1pPr>
              <a:defRPr sz="1913" b="0"/>
            </a:lvl1pPr>
          </a:lstStyle>
          <a:p>
            <a:r>
              <a:rPr lang="en-US"/>
              <a:t>Click to edit Master title style</a:t>
            </a:r>
            <a:endParaRPr/>
          </a:p>
        </p:txBody>
      </p:sp>
      <p:sp>
        <p:nvSpPr>
          <p:cNvPr id="3" name="Content Placeholder 2"/>
          <p:cNvSpPr>
            <a:spLocks noGrp="1"/>
          </p:cNvSpPr>
          <p:nvPr>
            <p:ph idx="1"/>
          </p:nvPr>
        </p:nvSpPr>
        <p:spPr>
          <a:xfrm>
            <a:off x="4494214" y="685800"/>
            <a:ext cx="7239001" cy="5486400"/>
          </a:xfrm>
        </p:spPr>
        <p:txBody>
          <a:bodyP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675"/>
              </a:spcBef>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50B25E29-90F3-4241-92DD-8D906970003E}"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491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sz="1013"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4"/>
            <a:ext cx="3200400" cy="1990725"/>
          </a:xfrm>
        </p:spPr>
        <p:txBody>
          <a:bodyPr anchor="b">
            <a:normAutofit/>
          </a:bodyPr>
          <a:lstStyle>
            <a:lvl1pPr>
              <a:defRPr sz="1913"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675"/>
              </a:spcBef>
              <a:buNone/>
              <a:defRPr sz="900">
                <a:solidFill>
                  <a:schemeClr val="bg1"/>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A916543B-D7C4-4720-BEE4-34D31ED83DDC}"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19513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sz="1013"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5" y="2362200"/>
            <a:ext cx="3200400" cy="1993392"/>
          </a:xfrm>
        </p:spPr>
        <p:txBody>
          <a:bodyPr anchor="b">
            <a:normAutofit/>
          </a:bodyPr>
          <a:lstStyle>
            <a:lvl1pPr>
              <a:defRPr sz="1913" b="0">
                <a:solidFill>
                  <a:schemeClr val="bg1"/>
                </a:solidFill>
              </a:defRPr>
            </a:lvl1pPr>
          </a:lstStyle>
          <a:p>
            <a:r>
              <a:rPr lang="en-US"/>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1800">
                <a:solidFill>
                  <a:schemeClr val="tx2"/>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a:p>
        </p:txBody>
      </p:sp>
      <p:sp>
        <p:nvSpPr>
          <p:cNvPr id="4" name="Text Placeholder 3"/>
          <p:cNvSpPr>
            <a:spLocks noGrp="1"/>
          </p:cNvSpPr>
          <p:nvPr>
            <p:ph type="body" sz="half" idx="2"/>
          </p:nvPr>
        </p:nvSpPr>
        <p:spPr>
          <a:xfrm>
            <a:off x="7923215" y="4355592"/>
            <a:ext cx="3200400" cy="1644614"/>
          </a:xfrm>
        </p:spPr>
        <p:txBody>
          <a:bodyPr>
            <a:normAutofit/>
          </a:bodyPr>
          <a:lstStyle>
            <a:lvl1pPr marL="0" indent="0">
              <a:spcBef>
                <a:spcPts val="675"/>
              </a:spcBef>
              <a:buNone/>
              <a:defRPr sz="900">
                <a:solidFill>
                  <a:schemeClr val="bg1"/>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E573886F-553E-4D54-828F-E6CFB59ED347}" type="datetime1">
              <a:rPr lang="en-US" smtClean="0"/>
              <a:t>10/18/2022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24900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7791BE-11B0-4B8F-868E-EECF2F05C786}"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76086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2"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3B6658-44BD-4393-B220-E66725DC5227}" type="datetime1">
              <a:rPr lang="en-US" smtClean="0"/>
              <a:t>10/18/2022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21328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288509"/>
            <a:ext cx="12192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5"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12192000" cy="136358"/>
          </a:xfrm>
          <a:prstGeom prst="rect">
            <a:avLst/>
          </a:prstGeom>
          <a:noFill/>
        </p:spPr>
      </p:pic>
      <p:sp>
        <p:nvSpPr>
          <p:cNvPr id="6" name="Rectangle 2"/>
          <p:cNvSpPr>
            <a:spLocks noGrp="1" noChangeArrowheads="1"/>
          </p:cNvSpPr>
          <p:nvPr>
            <p:ph type="ctrTitle" hasCustomPrompt="1"/>
          </p:nvPr>
        </p:nvSpPr>
        <p:spPr>
          <a:xfrm>
            <a:off x="5625432" y="3980752"/>
            <a:ext cx="5845717" cy="1011238"/>
          </a:xfrm>
        </p:spPr>
        <p:txBody>
          <a:bodyPr bIns="0"/>
          <a:lstStyle>
            <a:lvl1pPr>
              <a:defRPr sz="1969">
                <a:solidFill>
                  <a:schemeClr val="accent2"/>
                </a:solidFill>
                <a:latin typeface="Arial"/>
                <a:cs typeface="Arial"/>
              </a:defRPr>
            </a:lvl1pPr>
          </a:lstStyle>
          <a:p>
            <a:pPr lvl="0"/>
            <a:r>
              <a:rPr lang="en-US" noProof="0" dirty="0"/>
              <a:t>Master Title: </a:t>
            </a:r>
            <a:br>
              <a:rPr lang="en-US" noProof="0" dirty="0"/>
            </a:br>
            <a:r>
              <a:rPr lang="en-US" noProof="0" dirty="0"/>
              <a:t>Version 1</a:t>
            </a:r>
          </a:p>
        </p:txBody>
      </p:sp>
      <p:sp>
        <p:nvSpPr>
          <p:cNvPr id="7" name="Rectangle 3"/>
          <p:cNvSpPr>
            <a:spLocks noGrp="1" noChangeArrowheads="1"/>
          </p:cNvSpPr>
          <p:nvPr>
            <p:ph type="subTitle" idx="1" hasCustomPrompt="1"/>
          </p:nvPr>
        </p:nvSpPr>
        <p:spPr>
          <a:xfrm>
            <a:off x="6117392" y="5153083"/>
            <a:ext cx="5379453" cy="1127405"/>
          </a:xfrm>
          <a:prstGeom prst="rect">
            <a:avLst/>
          </a:prstGeom>
        </p:spPr>
        <p:txBody>
          <a:bodyPr lIns="0" tIns="0" rIns="0" bIns="0"/>
          <a:lstStyle>
            <a:lvl1pPr marL="0" indent="0">
              <a:buFontTx/>
              <a:buNone/>
              <a:defRPr sz="1125" b="0" baseline="0">
                <a:solidFill>
                  <a:schemeClr val="tx2"/>
                </a:solidFill>
                <a:latin typeface="Arial"/>
                <a:cs typeface="Arial"/>
              </a:defRPr>
            </a:lvl1pPr>
          </a:lstStyle>
          <a:p>
            <a:pPr lvl="0"/>
            <a:r>
              <a:rPr lang="en-US" noProof="0" dirty="0"/>
              <a:t>Name of the contributor</a:t>
            </a:r>
          </a:p>
          <a:p>
            <a:pPr lvl="0"/>
            <a:r>
              <a:rPr lang="en-US" noProof="0" dirty="0"/>
              <a:t>Name of the event, venue</a:t>
            </a:r>
          </a:p>
          <a:p>
            <a:pPr lvl="0"/>
            <a:r>
              <a:rPr lang="en-US" noProof="0" dirty="0"/>
              <a:t>00 Month 2012</a:t>
            </a:r>
          </a:p>
        </p:txBody>
      </p:sp>
      <p:sp>
        <p:nvSpPr>
          <p:cNvPr id="10" name="Rectangle 9"/>
          <p:cNvSpPr/>
          <p:nvPr userDrawn="1"/>
        </p:nvSpPr>
        <p:spPr>
          <a:xfrm>
            <a:off x="0" y="1283371"/>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11" name="Rectangle 10"/>
          <p:cNvSpPr/>
          <p:nvPr userDrawn="1"/>
        </p:nvSpPr>
        <p:spPr>
          <a:xfrm>
            <a:off x="0" y="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13" name="Rectangle 12"/>
          <p:cNvSpPr/>
          <p:nvPr userDrawn="1"/>
        </p:nvSpPr>
        <p:spPr>
          <a:xfrm>
            <a:off x="0" y="676656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2" name="Rectangle 1"/>
          <p:cNvSpPr/>
          <p:nvPr userDrawn="1"/>
        </p:nvSpPr>
        <p:spPr>
          <a:xfrm>
            <a:off x="0" y="3858768"/>
            <a:ext cx="5839968"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992484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700868"/>
            <a:ext cx="10738821" cy="2495551"/>
          </a:xfrm>
        </p:spPr>
        <p:txBody>
          <a:bodyPr anchor="b" anchorCtr="0">
            <a:noAutofit/>
          </a:bodyPr>
          <a:lstStyle>
            <a:lvl1pPr algn="l">
              <a:defRPr sz="50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11800"/>
            <a:ext cx="10738821" cy="6096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5766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3" y="5503335"/>
            <a:ext cx="10738821" cy="718991"/>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42186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7.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8.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9.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34DB7-C1D4-4C35-A7F8-1A5498F25F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239CBD-7690-41D6-9669-36DBA2E60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A950-CF02-40B3-8DEB-3C42E4DD7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91407-6014-4F6D-8686-9924D07B5EA3}" type="datetimeFigureOut">
              <a:rPr lang="en-US" smtClean="0"/>
              <a:t>10/18/2022</a:t>
            </a:fld>
            <a:endParaRPr lang="en-US"/>
          </a:p>
        </p:txBody>
      </p:sp>
      <p:sp>
        <p:nvSpPr>
          <p:cNvPr id="5" name="Footer Placeholder 4">
            <a:extLst>
              <a:ext uri="{FF2B5EF4-FFF2-40B4-BE49-F238E27FC236}">
                <a16:creationId xmlns:a16="http://schemas.microsoft.com/office/drawing/2014/main" id="{17D3BB90-81CF-4136-BA0B-1C9EE6948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B31F81-B782-44E3-92F2-E918571C4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F2086-8D7E-42E4-9810-E291206A6108}" type="slidenum">
              <a:rPr lang="en-US" smtClean="0"/>
              <a:t>‹#›</a:t>
            </a:fld>
            <a:endParaRPr lang="en-US"/>
          </a:p>
        </p:txBody>
      </p:sp>
    </p:spTree>
    <p:extLst>
      <p:ext uri="{BB962C8B-B14F-4D97-AF65-F5344CB8AC3E}">
        <p14:creationId xmlns:p14="http://schemas.microsoft.com/office/powerpoint/2010/main" val="3895570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6DB5F-7031-5448-9B05-4CB347C18231}" type="datetimeFigureOut">
              <a:rPr lang="en-US" smtClean="0"/>
              <a:t>10/18/2022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2366-7EBA-D444-B994-E1C80D735ECA}" type="slidenum">
              <a:rPr lang="en-US" smtClean="0"/>
              <a:t>‹#›</a:t>
            </a:fld>
            <a:endParaRPr lang="en-US"/>
          </a:p>
        </p:txBody>
      </p:sp>
    </p:spTree>
    <p:extLst>
      <p:ext uri="{BB962C8B-B14F-4D97-AF65-F5344CB8AC3E}">
        <p14:creationId xmlns:p14="http://schemas.microsoft.com/office/powerpoint/2010/main" val="41366746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6CA3A6-2090-4D33-AAEF-E215D68CF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B39CEF-A28B-4B81-9A97-6FC251D6E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E19D8-6F0F-4254-80D6-E5893EA7E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47D9B-D407-C94B-AF81-DD2C7A83725E}" type="datetime1">
              <a:rPr lang="en-US" smtClean="0"/>
              <a:t>10/18/2022</a:t>
            </a:fld>
            <a:endParaRPr lang="en-US"/>
          </a:p>
        </p:txBody>
      </p:sp>
      <p:sp>
        <p:nvSpPr>
          <p:cNvPr id="5" name="Footer Placeholder 4">
            <a:extLst>
              <a:ext uri="{FF2B5EF4-FFF2-40B4-BE49-F238E27FC236}">
                <a16:creationId xmlns:a16="http://schemas.microsoft.com/office/drawing/2014/main" id="{CF3AD3B0-F600-4324-A383-FC603497E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F33E40-F939-46D1-AD3D-2CBC0B1C7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8C578-23DE-4B76-AB0F-6DB506B238D5}" type="slidenum">
              <a:rPr lang="en-US" smtClean="0"/>
              <a:t>‹#›</a:t>
            </a:fld>
            <a:endParaRPr lang="en-US"/>
          </a:p>
        </p:txBody>
      </p:sp>
    </p:spTree>
    <p:extLst>
      <p:ext uri="{BB962C8B-B14F-4D97-AF65-F5344CB8AC3E}">
        <p14:creationId xmlns:p14="http://schemas.microsoft.com/office/powerpoint/2010/main" val="23843540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587" y="6583680"/>
            <a:ext cx="12188827"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35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4"/>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600">
                <a:solidFill>
                  <a:schemeClr val="bg2"/>
                </a:solidFill>
              </a:defRPr>
            </a:lvl1pPr>
          </a:lstStyle>
          <a:p>
            <a:fld id="{6C36BEE3-FBBA-46EC-BEE0-97FEFA55AA1D}" type="datetime1">
              <a:rPr lang="en-US" smtClean="0"/>
              <a:t>10/18/2022</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6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6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3684139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685800" rtl="0" eaLnBrk="1" latinLnBrk="0" hangingPunct="1">
        <a:lnSpc>
          <a:spcPct val="90000"/>
        </a:lnSpc>
        <a:spcBef>
          <a:spcPct val="0"/>
        </a:spcBef>
        <a:buFont typeface="Arial" pitchFamily="34" charset="0"/>
        <a:buNone/>
        <a:defRPr sz="2550" kern="1200">
          <a:solidFill>
            <a:schemeClr val="tx2">
              <a:lumMod val="75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tx2"/>
        </a:buClr>
        <a:buSzPct val="100000"/>
        <a:buFont typeface="Arial" pitchFamily="34" charset="0"/>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100000"/>
        <a:buFont typeface="Arial" pitchFamily="34" charset="0"/>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100000"/>
        <a:buFont typeface="Arial" pitchFamily="34" charset="0"/>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100000"/>
        <a:buFont typeface="Arial" pitchFamily="34" charset="0"/>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100000"/>
        <a:buFont typeface="Arial" pitchFamily="34" charset="0"/>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baseline="0">
          <a:solidFill>
            <a:schemeClr val="tx2"/>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6DB5F-7031-5448-9B05-4CB347C18231}" type="datetimeFigureOut">
              <a:rPr lang="en-US" smtClean="0"/>
              <a:t>10/18/2022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2366-7EBA-D444-B994-E1C80D735ECA}" type="slidenum">
              <a:rPr lang="en-US" smtClean="0"/>
              <a:t>‹#›</a:t>
            </a:fld>
            <a:endParaRPr lang="en-US"/>
          </a:p>
        </p:txBody>
      </p:sp>
    </p:spTree>
    <p:extLst>
      <p:ext uri="{BB962C8B-B14F-4D97-AF65-F5344CB8AC3E}">
        <p14:creationId xmlns:p14="http://schemas.microsoft.com/office/powerpoint/2010/main" val="2174281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fld id="{EC745442-908A-F240-B6EB-7BB3CC5C10E5}" type="datetime1">
              <a:rPr lang="en-US" smtClean="0"/>
              <a:t>10/18/2022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t>‹#›</a:t>
            </a:fld>
            <a:endParaRPr lang="en-US"/>
          </a:p>
        </p:txBody>
      </p:sp>
    </p:spTree>
    <p:extLst>
      <p:ext uri="{BB962C8B-B14F-4D97-AF65-F5344CB8AC3E}">
        <p14:creationId xmlns:p14="http://schemas.microsoft.com/office/powerpoint/2010/main" val="280940151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813" r:id="rId17"/>
    <p:sldLayoutId id="2147483850" r:id="rId18"/>
  </p:sldLayoutIdLst>
  <p:hf hdr="0" ftr="0" dt="0"/>
  <p:txStyles>
    <p:titleStyle>
      <a:lvl1pPr algn="l" defTabSz="457189" rtl="0" eaLnBrk="1" latinLnBrk="0" hangingPunct="1">
        <a:spcBef>
          <a:spcPct val="0"/>
        </a:spcBef>
        <a:buNone/>
        <a:defRPr sz="2800" b="1" kern="1200" cap="all">
          <a:solidFill>
            <a:srgbClr val="F0AB00"/>
          </a:solidFill>
          <a:latin typeface="Arial"/>
          <a:ea typeface="+mj-ea"/>
          <a:cs typeface="Arial"/>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588" y="6583680"/>
            <a:ext cx="12188827"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013"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8" y="65836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013"/>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6"/>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450">
                <a:solidFill>
                  <a:schemeClr val="bg2"/>
                </a:solidFill>
              </a:defRPr>
            </a:lvl1pPr>
          </a:lstStyle>
          <a:p>
            <a:fld id="{6C36BEE3-FBBA-46EC-BEE0-97FEFA55AA1D}" type="datetime1">
              <a:rPr lang="en-US" smtClean="0"/>
              <a:t>10/18/2022</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45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45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327793020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514350" rtl="0" eaLnBrk="1" latinLnBrk="0" hangingPunct="1">
        <a:lnSpc>
          <a:spcPct val="90000"/>
        </a:lnSpc>
        <a:spcBef>
          <a:spcPct val="0"/>
        </a:spcBef>
        <a:buFont typeface="Arial" pitchFamily="34" charset="0"/>
        <a:buNone/>
        <a:defRPr sz="1913" kern="1200">
          <a:solidFill>
            <a:schemeClr val="tx2">
              <a:lumMod val="75000"/>
            </a:schemeClr>
          </a:solidFill>
          <a:latin typeface="+mj-lt"/>
          <a:ea typeface="+mj-ea"/>
          <a:cs typeface="+mj-cs"/>
        </a:defRPr>
      </a:lvl1pPr>
    </p:titleStyle>
    <p:bodyStyle>
      <a:lvl1pPr marL="154305" indent="-128588" algn="l" defTabSz="514350" rtl="0" eaLnBrk="1" latinLnBrk="0" hangingPunct="1">
        <a:lnSpc>
          <a:spcPct val="90000"/>
        </a:lnSpc>
        <a:spcBef>
          <a:spcPts val="1013"/>
        </a:spcBef>
        <a:buClr>
          <a:schemeClr val="tx2"/>
        </a:buClr>
        <a:buSzPct val="100000"/>
        <a:buFont typeface="Arial" pitchFamily="34" charset="0"/>
        <a:buChar char="▪"/>
        <a:defRPr sz="1125" kern="1200">
          <a:solidFill>
            <a:schemeClr val="tx2"/>
          </a:solidFill>
          <a:latin typeface="+mn-lt"/>
          <a:ea typeface="+mn-ea"/>
          <a:cs typeface="+mn-cs"/>
        </a:defRPr>
      </a:lvl1pPr>
      <a:lvl2pPr marL="334328" indent="-128588" algn="l" defTabSz="514350" rtl="0" eaLnBrk="1" latinLnBrk="0" hangingPunct="1">
        <a:lnSpc>
          <a:spcPct val="90000"/>
        </a:lnSpc>
        <a:spcBef>
          <a:spcPts val="563"/>
        </a:spcBef>
        <a:buClr>
          <a:schemeClr val="tx2"/>
        </a:buClr>
        <a:buSzPct val="100000"/>
        <a:buFont typeface="Arial" pitchFamily="34" charset="0"/>
        <a:buChar char="▪"/>
        <a:defRPr sz="1013" kern="1200">
          <a:solidFill>
            <a:schemeClr val="tx2"/>
          </a:solidFill>
          <a:latin typeface="+mn-lt"/>
          <a:ea typeface="+mn-ea"/>
          <a:cs typeface="+mn-cs"/>
        </a:defRPr>
      </a:lvl2pPr>
      <a:lvl3pPr marL="514350" indent="-128588" algn="l" defTabSz="514350" rtl="0" eaLnBrk="1" latinLnBrk="0" hangingPunct="1">
        <a:lnSpc>
          <a:spcPct val="90000"/>
        </a:lnSpc>
        <a:spcBef>
          <a:spcPts val="450"/>
        </a:spcBef>
        <a:buClr>
          <a:schemeClr val="tx2"/>
        </a:buClr>
        <a:buSzPct val="100000"/>
        <a:buFont typeface="Arial" pitchFamily="34" charset="0"/>
        <a:buChar char="▪"/>
        <a:defRPr sz="900" kern="1200">
          <a:solidFill>
            <a:schemeClr val="tx2"/>
          </a:solidFill>
          <a:latin typeface="+mn-lt"/>
          <a:ea typeface="+mn-ea"/>
          <a:cs typeface="+mn-cs"/>
        </a:defRPr>
      </a:lvl3pPr>
      <a:lvl4pPr marL="694373" indent="-128588" algn="l" defTabSz="514350" rtl="0" eaLnBrk="1" latinLnBrk="0" hangingPunct="1">
        <a:lnSpc>
          <a:spcPct val="90000"/>
        </a:lnSpc>
        <a:spcBef>
          <a:spcPts val="450"/>
        </a:spcBef>
        <a:buClr>
          <a:schemeClr val="tx2"/>
        </a:buClr>
        <a:buSzPct val="100000"/>
        <a:buFont typeface="Arial" pitchFamily="34" charset="0"/>
        <a:buChar char="▪"/>
        <a:defRPr sz="788" kern="1200">
          <a:solidFill>
            <a:schemeClr val="tx2"/>
          </a:solidFill>
          <a:latin typeface="+mn-lt"/>
          <a:ea typeface="+mn-ea"/>
          <a:cs typeface="+mn-cs"/>
        </a:defRPr>
      </a:lvl4pPr>
      <a:lvl5pPr marL="874395" indent="-128588" algn="l" defTabSz="514350" rtl="0" eaLnBrk="1" latinLnBrk="0" hangingPunct="1">
        <a:lnSpc>
          <a:spcPct val="90000"/>
        </a:lnSpc>
        <a:spcBef>
          <a:spcPts val="450"/>
        </a:spcBef>
        <a:buClr>
          <a:schemeClr val="tx2"/>
        </a:buClr>
        <a:buSzPct val="100000"/>
        <a:buFont typeface="Arial" pitchFamily="34" charset="0"/>
        <a:buChar char="▪"/>
        <a:defRPr sz="788" kern="1200">
          <a:solidFill>
            <a:schemeClr val="tx2"/>
          </a:solidFill>
          <a:latin typeface="+mn-lt"/>
          <a:ea typeface="+mn-ea"/>
          <a:cs typeface="+mn-cs"/>
        </a:defRPr>
      </a:lvl5pPr>
      <a:lvl6pPr marL="1054418" indent="-128588" algn="l" defTabSz="514350" rtl="0" eaLnBrk="1" latinLnBrk="0" hangingPunct="1">
        <a:lnSpc>
          <a:spcPct val="90000"/>
        </a:lnSpc>
        <a:spcBef>
          <a:spcPts val="450"/>
        </a:spcBef>
        <a:buSzPct val="100000"/>
        <a:buFont typeface="Arial" pitchFamily="34" charset="0"/>
        <a:buChar char="▪"/>
        <a:defRPr sz="788" kern="1200">
          <a:solidFill>
            <a:schemeClr val="tx2"/>
          </a:solidFill>
          <a:latin typeface="+mn-lt"/>
          <a:ea typeface="+mn-ea"/>
          <a:cs typeface="+mn-cs"/>
        </a:defRPr>
      </a:lvl6pPr>
      <a:lvl7pPr marL="1234440" indent="-128588" algn="l" defTabSz="514350" rtl="0" eaLnBrk="1" latinLnBrk="0" hangingPunct="1">
        <a:lnSpc>
          <a:spcPct val="90000"/>
        </a:lnSpc>
        <a:spcBef>
          <a:spcPts val="450"/>
        </a:spcBef>
        <a:buSzPct val="100000"/>
        <a:buFont typeface="Arial" pitchFamily="34" charset="0"/>
        <a:buChar char="▪"/>
        <a:defRPr sz="788" kern="1200" baseline="0">
          <a:solidFill>
            <a:schemeClr val="tx2"/>
          </a:solidFill>
          <a:latin typeface="+mn-lt"/>
          <a:ea typeface="+mn-ea"/>
          <a:cs typeface="+mn-cs"/>
        </a:defRPr>
      </a:lvl7pPr>
      <a:lvl8pPr marL="1414463" indent="-128588" algn="l" defTabSz="514350" rtl="0" eaLnBrk="1" latinLnBrk="0" hangingPunct="1">
        <a:lnSpc>
          <a:spcPct val="90000"/>
        </a:lnSpc>
        <a:spcBef>
          <a:spcPts val="450"/>
        </a:spcBef>
        <a:buSzPct val="100000"/>
        <a:buFont typeface="Arial" pitchFamily="34" charset="0"/>
        <a:buChar char="▪"/>
        <a:defRPr sz="788" kern="1200" baseline="0">
          <a:solidFill>
            <a:schemeClr val="tx2"/>
          </a:solidFill>
          <a:latin typeface="+mn-lt"/>
          <a:ea typeface="+mn-ea"/>
          <a:cs typeface="+mn-cs"/>
        </a:defRPr>
      </a:lvl8pPr>
      <a:lvl9pPr marL="1594485" indent="-128588" algn="l" defTabSz="514350" rtl="0" eaLnBrk="1" latinLnBrk="0" hangingPunct="1">
        <a:lnSpc>
          <a:spcPct val="90000"/>
        </a:lnSpc>
        <a:spcBef>
          <a:spcPts val="450"/>
        </a:spcBef>
        <a:buSzPct val="100000"/>
        <a:buFont typeface="Arial" pitchFamily="34" charset="0"/>
        <a:buChar char="▪"/>
        <a:defRPr sz="788" kern="1200" baseline="0">
          <a:solidFill>
            <a:schemeClr val="tx2"/>
          </a:solidFill>
          <a:latin typeface="+mn-lt"/>
          <a:ea typeface="+mn-ea"/>
          <a:cs typeface="+mn-cs"/>
        </a:defRPr>
      </a:lvl9pPr>
    </p:bodyStyle>
    <p:otherStyle>
      <a:defPPr>
        <a:defRP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fld id="{3C2743F4-50CA-E04D-8465-7927D6A2DDB5}" type="datetimeFigureOut">
              <a:rPr lang="en-US" smtClean="0"/>
              <a:pPr/>
              <a:t>10/18/2022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t>‹#›</a:t>
            </a:fld>
            <a:endParaRPr lang="en-US"/>
          </a:p>
        </p:txBody>
      </p:sp>
    </p:spTree>
    <p:extLst>
      <p:ext uri="{BB962C8B-B14F-4D97-AF65-F5344CB8AC3E}">
        <p14:creationId xmlns:p14="http://schemas.microsoft.com/office/powerpoint/2010/main" val="3040139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Lst>
  <p:txStyles>
    <p:titleStyle>
      <a:lvl1pPr algn="l" defTabSz="457200" rtl="0" eaLnBrk="1" latinLnBrk="0" hangingPunct="1">
        <a:spcBef>
          <a:spcPct val="0"/>
        </a:spcBef>
        <a:buNone/>
        <a:defRPr sz="2800" b="1" kern="1200" cap="all">
          <a:solidFill>
            <a:srgbClr val="F0AB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fld id="{3C2743F4-50CA-E04D-8465-7927D6A2DDB5}" type="datetimeFigureOut">
              <a:rPr lang="en-US" smtClean="0"/>
              <a:pPr/>
              <a:t>10/18/2022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t>‹#›</a:t>
            </a:fld>
            <a:endParaRPr lang="en-US"/>
          </a:p>
        </p:txBody>
      </p:sp>
    </p:spTree>
    <p:extLst>
      <p:ext uri="{BB962C8B-B14F-4D97-AF65-F5344CB8AC3E}">
        <p14:creationId xmlns:p14="http://schemas.microsoft.com/office/powerpoint/2010/main" val="29662067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txStyles>
    <p:titleStyle>
      <a:lvl1pPr algn="l" defTabSz="457200" rtl="0" eaLnBrk="1" latinLnBrk="0" hangingPunct="1">
        <a:spcBef>
          <a:spcPct val="0"/>
        </a:spcBef>
        <a:buNone/>
        <a:defRPr sz="2800" b="1" kern="1200" cap="all">
          <a:solidFill>
            <a:srgbClr val="F0AB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cid:image001.png@01D52DBA.96F95FB0" TargetMode="External"/><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F60F-1722-4863-A721-AE465A0A5610}"/>
              </a:ext>
            </a:extLst>
          </p:cNvPr>
          <p:cNvSpPr>
            <a:spLocks noGrp="1"/>
          </p:cNvSpPr>
          <p:nvPr>
            <p:ph type="title"/>
          </p:nvPr>
        </p:nvSpPr>
        <p:spPr>
          <a:xfrm>
            <a:off x="1794120" y="2362200"/>
            <a:ext cx="8950080" cy="1481138"/>
          </a:xfrm>
        </p:spPr>
        <p:txBody>
          <a:bodyPr anchor="b">
            <a:normAutofit/>
          </a:bodyPr>
          <a:lstStyle/>
          <a:p>
            <a:r>
              <a:rPr lang="en-US" sz="3600" dirty="0"/>
              <a:t>Climate adaptation and resilience </a:t>
            </a:r>
            <a:endParaRPr lang="en-US" sz="3600" cap="none" dirty="0">
              <a:latin typeface="Franklin Gothic Medium Cond" panose="020B0606030402020204" pitchFamily="34" charset="0"/>
            </a:endParaRPr>
          </a:p>
        </p:txBody>
      </p:sp>
      <p:sp>
        <p:nvSpPr>
          <p:cNvPr id="5" name="TextBox 4">
            <a:extLst>
              <a:ext uri="{FF2B5EF4-FFF2-40B4-BE49-F238E27FC236}">
                <a16:creationId xmlns:a16="http://schemas.microsoft.com/office/drawing/2014/main" id="{6DA71F70-2A97-4A10-8E84-373D87C82CD6}"/>
              </a:ext>
            </a:extLst>
          </p:cNvPr>
          <p:cNvSpPr txBox="1"/>
          <p:nvPr/>
        </p:nvSpPr>
        <p:spPr>
          <a:xfrm>
            <a:off x="7063990" y="5251100"/>
            <a:ext cx="4431324" cy="923330"/>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Carter Brandon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World Resources Institute</a:t>
            </a:r>
          </a:p>
          <a:p>
            <a:pPr marL="0" marR="0" lvl="0" indent="0" algn="l" defTabSz="457189"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October 18</a:t>
            </a:r>
            <a:r>
              <a:rPr kumimoji="0" lang="en-US" sz="1800" b="0" i="0" u="none" strike="noStrike" kern="1200" cap="none" spc="0" normalizeH="0" baseline="0" noProof="0" dirty="0">
                <a:ln>
                  <a:noFill/>
                </a:ln>
                <a:solidFill>
                  <a:prstClr val="white"/>
                </a:solidFill>
                <a:effectLst/>
                <a:uLnTx/>
                <a:uFillTx/>
                <a:latin typeface="Calibri"/>
                <a:ea typeface="+mn-ea"/>
                <a:cs typeface="+mn-cs"/>
              </a:rPr>
              <a:t>, 2022</a:t>
            </a:r>
          </a:p>
        </p:txBody>
      </p:sp>
    </p:spTree>
    <p:extLst>
      <p:ext uri="{BB962C8B-B14F-4D97-AF65-F5344CB8AC3E}">
        <p14:creationId xmlns:p14="http://schemas.microsoft.com/office/powerpoint/2010/main" val="46980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04EB2-B128-4555-A097-D5142C3E4FB0}"/>
              </a:ext>
            </a:extLst>
          </p:cNvPr>
          <p:cNvPicPr>
            <a:picLocks noChangeAspect="1"/>
          </p:cNvPicPr>
          <p:nvPr/>
        </p:nvPicPr>
        <p:blipFill>
          <a:blip r:embed="rId3"/>
          <a:stretch>
            <a:fillRect/>
          </a:stretch>
        </p:blipFill>
        <p:spPr>
          <a:xfrm>
            <a:off x="3033485" y="1359736"/>
            <a:ext cx="5544457" cy="5253309"/>
          </a:xfrm>
          <a:prstGeom prst="rect">
            <a:avLst/>
          </a:prstGeom>
        </p:spPr>
      </p:pic>
      <p:sp>
        <p:nvSpPr>
          <p:cNvPr id="6" name="TextBox 5">
            <a:extLst>
              <a:ext uri="{FF2B5EF4-FFF2-40B4-BE49-F238E27FC236}">
                <a16:creationId xmlns:a16="http://schemas.microsoft.com/office/drawing/2014/main" id="{23FD6BC9-C3AB-4008-83A7-CB01F90B4377}"/>
              </a:ext>
            </a:extLst>
          </p:cNvPr>
          <p:cNvSpPr txBox="1"/>
          <p:nvPr/>
        </p:nvSpPr>
        <p:spPr>
          <a:xfrm>
            <a:off x="1698169" y="312511"/>
            <a:ext cx="9173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mj-lt"/>
                <a:ea typeface="+mj-ea"/>
                <a:cs typeface="+mj-cs"/>
              </a:rPr>
              <a:t>Emissions must fall by half by 2030 and reach net-zero by 2050 to reach the Paris Agreement 1.5 Celsius goal</a:t>
            </a:r>
          </a:p>
        </p:txBody>
      </p:sp>
    </p:spTree>
    <p:extLst>
      <p:ext uri="{BB962C8B-B14F-4D97-AF65-F5344CB8AC3E}">
        <p14:creationId xmlns:p14="http://schemas.microsoft.com/office/powerpoint/2010/main" val="192897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1403-ABE4-4B69-B7EE-9133298228BE}"/>
              </a:ext>
            </a:extLst>
          </p:cNvPr>
          <p:cNvSpPr>
            <a:spLocks noGrp="1"/>
          </p:cNvSpPr>
          <p:nvPr>
            <p:ph type="title"/>
          </p:nvPr>
        </p:nvSpPr>
        <p:spPr>
          <a:xfrm>
            <a:off x="838200" y="365126"/>
            <a:ext cx="10515600" cy="902232"/>
          </a:xfrm>
        </p:spPr>
        <p:txBody>
          <a:bodyPr>
            <a:normAutofit/>
          </a:bodyPr>
          <a:lstStyle/>
          <a:p>
            <a:pPr algn="ctr"/>
            <a:r>
              <a:rPr lang="en-US" sz="3200" dirty="0"/>
              <a:t>THE GLOBAL COMMISSION ON ADAPTATION</a:t>
            </a:r>
          </a:p>
        </p:txBody>
      </p:sp>
      <p:pic>
        <p:nvPicPr>
          <p:cNvPr id="14" name="Picture 13">
            <a:extLst>
              <a:ext uri="{FF2B5EF4-FFF2-40B4-BE49-F238E27FC236}">
                <a16:creationId xmlns:a16="http://schemas.microsoft.com/office/drawing/2014/main" id="{3C5C812B-929A-47BD-A4B1-B36886B56BA5}"/>
              </a:ext>
            </a:extLst>
          </p:cNvPr>
          <p:cNvPicPr/>
          <p:nvPr/>
        </p:nvPicPr>
        <p:blipFill rotWithShape="1">
          <a:blip r:embed="rId3"/>
          <a:srcRect l="1" t="6623" r="-1613" b="8498"/>
          <a:stretch/>
        </p:blipFill>
        <p:spPr>
          <a:xfrm>
            <a:off x="6241305" y="1908560"/>
            <a:ext cx="5318359" cy="2574985"/>
          </a:xfrm>
          <a:prstGeom prst="rect">
            <a:avLst/>
          </a:prstGeom>
        </p:spPr>
      </p:pic>
      <p:sp>
        <p:nvSpPr>
          <p:cNvPr id="3" name="TextBox 2">
            <a:extLst>
              <a:ext uri="{FF2B5EF4-FFF2-40B4-BE49-F238E27FC236}">
                <a16:creationId xmlns:a16="http://schemas.microsoft.com/office/drawing/2014/main" id="{0E4C73CE-8820-4135-A357-DA1C6BD84F1E}"/>
              </a:ext>
            </a:extLst>
          </p:cNvPr>
          <p:cNvSpPr txBox="1"/>
          <p:nvPr/>
        </p:nvSpPr>
        <p:spPr>
          <a:xfrm>
            <a:off x="1706880" y="5124747"/>
            <a:ext cx="892048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https://a9a46a89-a-bb9f5841-s-sites.googlegroups.com/a/wri.org/wribrand/brand-assets/logos/WRI_logo_4c.PNG?attachauth=ANoY7cp9-rbav_nPzadHPyhWheWohu0i6XtlgQUzPHgoueHcQ2yLNQ7yB-nPUT7O9UARSmrVuYABjZ3CIgz7Blxdb-r_VuzBEPxElBB83DTVTQ9027AyCr_Ma1-KyYuU_ViilF3bMztAijjAXCPDM1q39lJHlprS29x5rK0NqBGceRMOnGicsSo4dg0CnqLTvE8cJ08sCvpd6opnMDAyDGt9UgFRMItxYQYyzRx2pE0958-_e9LdfQI%3D&amp;attredirects=0">
            <a:extLst>
              <a:ext uri="{FF2B5EF4-FFF2-40B4-BE49-F238E27FC236}">
                <a16:creationId xmlns:a16="http://schemas.microsoft.com/office/drawing/2014/main" id="{1F1677BE-E4C8-4ABC-9BF4-2BAEA3D627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6872" y="5140846"/>
            <a:ext cx="1823728" cy="6321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FA7E1BE-1AAD-46A8-8F5F-180FCC493ED1}"/>
              </a:ext>
            </a:extLst>
          </p:cNvPr>
          <p:cNvPicPr>
            <a:picLocks noChangeAspect="1"/>
          </p:cNvPicPr>
          <p:nvPr/>
        </p:nvPicPr>
        <p:blipFill>
          <a:blip r:embed="rId5"/>
          <a:stretch>
            <a:fillRect/>
          </a:stretch>
        </p:blipFill>
        <p:spPr>
          <a:xfrm>
            <a:off x="9249839" y="5023662"/>
            <a:ext cx="2103961" cy="897494"/>
          </a:xfrm>
          <a:prstGeom prst="rect">
            <a:avLst/>
          </a:prstGeom>
        </p:spPr>
      </p:pic>
      <p:pic>
        <p:nvPicPr>
          <p:cNvPr id="4" name="Picture 3">
            <a:extLst>
              <a:ext uri="{FF2B5EF4-FFF2-40B4-BE49-F238E27FC236}">
                <a16:creationId xmlns:a16="http://schemas.microsoft.com/office/drawing/2014/main" id="{77495E31-B878-475B-938A-30EC5F6107ED}"/>
              </a:ext>
            </a:extLst>
          </p:cNvPr>
          <p:cNvPicPr>
            <a:picLocks noChangeAspect="1"/>
          </p:cNvPicPr>
          <p:nvPr/>
        </p:nvPicPr>
        <p:blipFill>
          <a:blip r:embed="rId6"/>
          <a:stretch>
            <a:fillRect/>
          </a:stretch>
        </p:blipFill>
        <p:spPr>
          <a:xfrm>
            <a:off x="632336" y="1282855"/>
            <a:ext cx="4615939" cy="5164269"/>
          </a:xfrm>
          <a:prstGeom prst="rect">
            <a:avLst/>
          </a:prstGeom>
        </p:spPr>
      </p:pic>
    </p:spTree>
    <p:extLst>
      <p:ext uri="{BB962C8B-B14F-4D97-AF65-F5344CB8AC3E}">
        <p14:creationId xmlns:p14="http://schemas.microsoft.com/office/powerpoint/2010/main" val="416354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solidFill>
                  <a:srgbClr val="C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C06B07C6-03AE-3A69-3061-9F06498E0038}"/>
              </a:ext>
            </a:extLst>
          </p:cNvPr>
          <p:cNvSpPr txBox="1">
            <a:spLocks/>
          </p:cNvSpPr>
          <p:nvPr/>
        </p:nvSpPr>
        <p:spPr>
          <a:xfrm>
            <a:off x="1487657" y="60612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12842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B8AF09-2018-4E3F-9791-6B9A3A33F33D}"/>
              </a:ext>
            </a:extLst>
          </p:cNvPr>
          <p:cNvSpPr/>
          <p:nvPr/>
        </p:nvSpPr>
        <p:spPr>
          <a:xfrm>
            <a:off x="1110336" y="2087558"/>
            <a:ext cx="8684044" cy="4026552"/>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130+ million people fall into poverty by 2030</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 200 million people migrating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within their own country borders</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by 2050 </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2400" b="1" dirty="0">
              <a:solidFill>
                <a:prstClr val="black"/>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Agriculture yields down 30% by 2050. </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billion people lack regular water resources by 2050.</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More than $1 trillion/year in damages to coastal cities by 2050</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443D44F9-3239-476E-9F69-9307576F9AFF}"/>
              </a:ext>
            </a:extLst>
          </p:cNvPr>
          <p:cNvSpPr txBox="1">
            <a:spLocks/>
          </p:cNvSpPr>
          <p:nvPr/>
        </p:nvSpPr>
        <p:spPr>
          <a:xfrm>
            <a:off x="441789" y="959784"/>
            <a:ext cx="11582400" cy="89988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mn-lt"/>
              </a:rPr>
              <a:t>The Climate Crisis:  Extreme Costs to People + Nature + Economy</a:t>
            </a:r>
            <a:endParaRPr lang="en-US" sz="3600" b="1" dirty="0">
              <a:latin typeface="+mn-lt"/>
            </a:endParaRPr>
          </a:p>
        </p:txBody>
      </p:sp>
      <p:sp>
        <p:nvSpPr>
          <p:cNvPr id="7" name="Oval 6">
            <a:extLst>
              <a:ext uri="{FF2B5EF4-FFF2-40B4-BE49-F238E27FC236}">
                <a16:creationId xmlns:a16="http://schemas.microsoft.com/office/drawing/2014/main" id="{CC65DE65-1E77-4640-8634-5B4AF89E4D53}"/>
              </a:ext>
            </a:extLst>
          </p:cNvPr>
          <p:cNvSpPr/>
          <p:nvPr/>
        </p:nvSpPr>
        <p:spPr>
          <a:xfrm>
            <a:off x="6642030" y="930755"/>
            <a:ext cx="1364343" cy="6096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A007B90-7846-4FCD-AFDD-FCA33009D9A1}"/>
              </a:ext>
            </a:extLst>
          </p:cNvPr>
          <p:cNvSpPr/>
          <p:nvPr/>
        </p:nvSpPr>
        <p:spPr>
          <a:xfrm>
            <a:off x="8197979" y="928799"/>
            <a:ext cx="1364343" cy="6096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28386E9-DA2A-41EB-B8D3-0B1A9565D35B}"/>
              </a:ext>
            </a:extLst>
          </p:cNvPr>
          <p:cNvSpPr/>
          <p:nvPr/>
        </p:nvSpPr>
        <p:spPr>
          <a:xfrm>
            <a:off x="9750838" y="930756"/>
            <a:ext cx="1727200" cy="6096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59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5A2911-38DF-4E83-936E-BE1811B354F8}"/>
              </a:ext>
            </a:extLst>
          </p:cNvPr>
          <p:cNvPicPr>
            <a:picLocks noChangeAspect="1"/>
          </p:cNvPicPr>
          <p:nvPr/>
        </p:nvPicPr>
        <p:blipFill rotWithShape="1">
          <a:blip r:embed="rId3">
            <a:extLst>
              <a:ext uri="{28A0092B-C50C-407E-A947-70E740481C1C}">
                <a14:useLocalDpi xmlns:a14="http://schemas.microsoft.com/office/drawing/2010/main" val="0"/>
              </a:ext>
            </a:extLst>
          </a:blip>
          <a:srcRect t="15872" b="19532"/>
          <a:stretch/>
        </p:blipFill>
        <p:spPr>
          <a:xfrm>
            <a:off x="1446655" y="847799"/>
            <a:ext cx="10002458" cy="5218674"/>
          </a:xfrm>
          <a:prstGeom prst="rect">
            <a:avLst/>
          </a:prstGeom>
        </p:spPr>
      </p:pic>
      <p:sp>
        <p:nvSpPr>
          <p:cNvPr id="10" name="Title 1">
            <a:extLst>
              <a:ext uri="{FF2B5EF4-FFF2-40B4-BE49-F238E27FC236}">
                <a16:creationId xmlns:a16="http://schemas.microsoft.com/office/drawing/2014/main" id="{885C238A-0BDB-49DB-B477-A937CF5DECC0}"/>
              </a:ext>
            </a:extLst>
          </p:cNvPr>
          <p:cNvSpPr>
            <a:spLocks noGrp="1"/>
          </p:cNvSpPr>
          <p:nvPr>
            <p:ph type="title"/>
          </p:nvPr>
        </p:nvSpPr>
        <p:spPr>
          <a:xfrm>
            <a:off x="443134" y="0"/>
            <a:ext cx="11305732" cy="1182848"/>
          </a:xfrm>
        </p:spPr>
        <p:txBody>
          <a:bodyPr>
            <a:normAutofit fontScale="90000"/>
          </a:bodyPr>
          <a:lstStyle/>
          <a:p>
            <a:r>
              <a:rPr lang="en-US" dirty="0"/>
              <a:t>Risk of Catastrophic Events Increases with Temperature</a:t>
            </a:r>
          </a:p>
        </p:txBody>
      </p:sp>
    </p:spTree>
    <p:extLst>
      <p:ext uri="{BB962C8B-B14F-4D97-AF65-F5344CB8AC3E}">
        <p14:creationId xmlns:p14="http://schemas.microsoft.com/office/powerpoint/2010/main" val="57107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30A2E7-9A23-4DC0-85F9-C934DEF113FC}"/>
              </a:ext>
            </a:extLst>
          </p:cNvPr>
          <p:cNvPicPr>
            <a:picLocks noChangeAspect="1"/>
          </p:cNvPicPr>
          <p:nvPr/>
        </p:nvPicPr>
        <p:blipFill>
          <a:blip r:embed="rId2"/>
          <a:stretch>
            <a:fillRect/>
          </a:stretch>
        </p:blipFill>
        <p:spPr>
          <a:xfrm>
            <a:off x="0" y="566057"/>
            <a:ext cx="11900701" cy="6173583"/>
          </a:xfrm>
          <a:prstGeom prst="rect">
            <a:avLst/>
          </a:prstGeom>
        </p:spPr>
      </p:pic>
      <p:sp>
        <p:nvSpPr>
          <p:cNvPr id="2" name="TextBox 1">
            <a:extLst>
              <a:ext uri="{FF2B5EF4-FFF2-40B4-BE49-F238E27FC236}">
                <a16:creationId xmlns:a16="http://schemas.microsoft.com/office/drawing/2014/main" id="{97123FF9-FA36-CD47-A0E2-FF2BF7DB3AC8}"/>
              </a:ext>
            </a:extLst>
          </p:cNvPr>
          <p:cNvSpPr txBox="1"/>
          <p:nvPr/>
        </p:nvSpPr>
        <p:spPr>
          <a:xfrm>
            <a:off x="6883685" y="5301465"/>
            <a:ext cx="2373330" cy="1200329"/>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areas face high potential for crop failure, starvation, and out migration.</a:t>
            </a:r>
          </a:p>
        </p:txBody>
      </p:sp>
      <p:sp>
        <p:nvSpPr>
          <p:cNvPr id="5" name="Rectangle 4">
            <a:extLst>
              <a:ext uri="{FF2B5EF4-FFF2-40B4-BE49-F238E27FC236}">
                <a16:creationId xmlns:a16="http://schemas.microsoft.com/office/drawing/2014/main" id="{7ECE0FCC-156E-4E53-AB1A-F27EE3F61C0C}"/>
              </a:ext>
            </a:extLst>
          </p:cNvPr>
          <p:cNvSpPr/>
          <p:nvPr/>
        </p:nvSpPr>
        <p:spPr>
          <a:xfrm>
            <a:off x="0" y="715921"/>
            <a:ext cx="1569493" cy="62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51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FFDFA6-B843-C743-9D3A-3D8162FEC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61" y="1119559"/>
            <a:ext cx="10419529" cy="6732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00E796-FF8B-404F-8E36-48E55FBA5840}"/>
              </a:ext>
            </a:extLst>
          </p:cNvPr>
          <p:cNvSpPr txBox="1"/>
          <p:nvPr/>
        </p:nvSpPr>
        <p:spPr>
          <a:xfrm>
            <a:off x="470899" y="482348"/>
            <a:ext cx="11250201" cy="1231106"/>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of the world’s population lives in urban areas situated at less than 10 meters above sea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2018, 85% of cities already experienced major climate issues, from extreme heat waves to flooding.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Fewer than half have taken action. </a:t>
            </a:r>
          </a:p>
        </p:txBody>
      </p:sp>
      <p:sp>
        <p:nvSpPr>
          <p:cNvPr id="6" name="Rectangle 5">
            <a:extLst>
              <a:ext uri="{FF2B5EF4-FFF2-40B4-BE49-F238E27FC236}">
                <a16:creationId xmlns:a16="http://schemas.microsoft.com/office/drawing/2014/main" id="{B7ACDC68-FBCD-1C47-98F1-FF31C6691B0B}"/>
              </a:ext>
            </a:extLst>
          </p:cNvPr>
          <p:cNvSpPr/>
          <p:nvPr/>
        </p:nvSpPr>
        <p:spPr>
          <a:xfrm>
            <a:off x="267129" y="6372184"/>
            <a:ext cx="3757760"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www.cdp.net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/research/global-reports/cities-at-risk</a:t>
            </a:r>
          </a:p>
        </p:txBody>
      </p:sp>
      <p:sp>
        <p:nvSpPr>
          <p:cNvPr id="9" name="TextBox 8">
            <a:extLst>
              <a:ext uri="{FF2B5EF4-FFF2-40B4-BE49-F238E27FC236}">
                <a16:creationId xmlns:a16="http://schemas.microsoft.com/office/drawing/2014/main" id="{53E891B1-D3CD-4B03-AFA2-19C11D375E0F}"/>
              </a:ext>
            </a:extLst>
          </p:cNvPr>
          <p:cNvSpPr txBox="1"/>
          <p:nvPr/>
        </p:nvSpPr>
        <p:spPr>
          <a:xfrm>
            <a:off x="5456797" y="5995412"/>
            <a:ext cx="61842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Roboto"/>
                <a:ea typeface="+mn-ea"/>
                <a:cs typeface="+mn-cs"/>
              </a:rPr>
              <a:t>The size of each circle is a city population. The darker the circle, the higher the self-reported climate risk.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ABD275-E4A1-4DD2-89F6-074E882E0A47}"/>
              </a:ext>
            </a:extLst>
          </p:cNvPr>
          <p:cNvSpPr/>
          <p:nvPr/>
        </p:nvSpPr>
        <p:spPr>
          <a:xfrm>
            <a:off x="267129" y="6114042"/>
            <a:ext cx="466826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https://blogs.ei.columbia.edu/2019/10/25/rising-seas-low-lying-coastal-cities/</a:t>
            </a:r>
          </a:p>
        </p:txBody>
      </p:sp>
    </p:spTree>
    <p:extLst>
      <p:ext uri="{BB962C8B-B14F-4D97-AF65-F5344CB8AC3E}">
        <p14:creationId xmlns:p14="http://schemas.microsoft.com/office/powerpoint/2010/main" val="713755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C64A68-4E53-45E9-9F71-A79167EB5F33}"/>
              </a:ext>
            </a:extLst>
          </p:cNvPr>
          <p:cNvPicPr>
            <a:picLocks noChangeAspect="1"/>
          </p:cNvPicPr>
          <p:nvPr/>
        </p:nvPicPr>
        <p:blipFill>
          <a:blip r:embed="rId2"/>
          <a:stretch>
            <a:fillRect/>
          </a:stretch>
        </p:blipFill>
        <p:spPr>
          <a:xfrm>
            <a:off x="2975425" y="40237"/>
            <a:ext cx="9085942" cy="6774221"/>
          </a:xfrm>
          <a:prstGeom prst="rect">
            <a:avLst/>
          </a:prstGeom>
        </p:spPr>
      </p:pic>
      <p:pic>
        <p:nvPicPr>
          <p:cNvPr id="6" name="Picture 5">
            <a:extLst>
              <a:ext uri="{FF2B5EF4-FFF2-40B4-BE49-F238E27FC236}">
                <a16:creationId xmlns:a16="http://schemas.microsoft.com/office/drawing/2014/main" id="{EB27E94A-C6BD-46B7-8BDF-4B33B4450196}"/>
              </a:ext>
            </a:extLst>
          </p:cNvPr>
          <p:cNvPicPr>
            <a:picLocks noChangeAspect="1"/>
          </p:cNvPicPr>
          <p:nvPr/>
        </p:nvPicPr>
        <p:blipFill>
          <a:blip r:embed="rId3"/>
          <a:stretch>
            <a:fillRect/>
          </a:stretch>
        </p:blipFill>
        <p:spPr>
          <a:xfrm>
            <a:off x="405140" y="2833007"/>
            <a:ext cx="1272440" cy="1768022"/>
          </a:xfrm>
          <a:prstGeom prst="rect">
            <a:avLst/>
          </a:prstGeom>
        </p:spPr>
      </p:pic>
      <p:sp>
        <p:nvSpPr>
          <p:cNvPr id="10" name="TextBox 9">
            <a:extLst>
              <a:ext uri="{FF2B5EF4-FFF2-40B4-BE49-F238E27FC236}">
                <a16:creationId xmlns:a16="http://schemas.microsoft.com/office/drawing/2014/main" id="{6FA43B0A-3C7E-485E-9563-ADA5A963D127}"/>
              </a:ext>
            </a:extLst>
          </p:cNvPr>
          <p:cNvSpPr txBox="1"/>
          <p:nvPr/>
        </p:nvSpPr>
        <p:spPr>
          <a:xfrm>
            <a:off x="311828" y="417675"/>
            <a:ext cx="251142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C7D3C"/>
                </a:solidFill>
                <a:effectLst/>
                <a:uLnTx/>
                <a:uFillTx/>
                <a:latin typeface="Franklin Gothic Demi Cond" charset="0"/>
                <a:ea typeface="+mn-ea"/>
                <a:cs typeface="+mn-cs"/>
              </a:rPr>
              <a:t>Risk of Major Heat Waves</a:t>
            </a:r>
          </a:p>
        </p:txBody>
      </p:sp>
    </p:spTree>
    <p:extLst>
      <p:ext uri="{BB962C8B-B14F-4D97-AF65-F5344CB8AC3E}">
        <p14:creationId xmlns:p14="http://schemas.microsoft.com/office/powerpoint/2010/main" val="1904048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CA078-A704-42AD-8AEC-4D7BE868ADB0}"/>
              </a:ext>
            </a:extLst>
          </p:cNvPr>
          <p:cNvPicPr>
            <a:picLocks noChangeAspect="1"/>
          </p:cNvPicPr>
          <p:nvPr/>
        </p:nvPicPr>
        <p:blipFill>
          <a:blip r:embed="rId2"/>
          <a:stretch>
            <a:fillRect/>
          </a:stretch>
        </p:blipFill>
        <p:spPr>
          <a:xfrm>
            <a:off x="261255" y="1509000"/>
            <a:ext cx="6763659" cy="3565022"/>
          </a:xfrm>
          <a:prstGeom prst="rect">
            <a:avLst/>
          </a:prstGeom>
        </p:spPr>
      </p:pic>
      <p:sp>
        <p:nvSpPr>
          <p:cNvPr id="5" name="TextBox 4">
            <a:extLst>
              <a:ext uri="{FF2B5EF4-FFF2-40B4-BE49-F238E27FC236}">
                <a16:creationId xmlns:a16="http://schemas.microsoft.com/office/drawing/2014/main" id="{EE87DF5C-BB69-43B5-B854-C75AE34FE3F7}"/>
              </a:ext>
            </a:extLst>
          </p:cNvPr>
          <p:cNvSpPr txBox="1"/>
          <p:nvPr/>
        </p:nvSpPr>
        <p:spPr>
          <a:xfrm>
            <a:off x="7170055" y="1716050"/>
            <a:ext cx="4661780" cy="2708434"/>
          </a:xfrm>
          <a:prstGeom prst="rect">
            <a:avLst/>
          </a:prstGeom>
          <a:solidFill>
            <a:srgbClr val="E3DF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poorest people will be forced to move due to climate change impacts,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Decreasing crop productivity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Shortage of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Rising sea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Increasing extreme events (floods, droughts, storms)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Heat</a:t>
            </a:r>
          </a:p>
        </p:txBody>
      </p:sp>
      <p:sp>
        <p:nvSpPr>
          <p:cNvPr id="6" name="Title 1">
            <a:extLst>
              <a:ext uri="{FF2B5EF4-FFF2-40B4-BE49-F238E27FC236}">
                <a16:creationId xmlns:a16="http://schemas.microsoft.com/office/drawing/2014/main" id="{C8116250-FF73-48C0-AAB9-915F8CF58B16}"/>
              </a:ext>
            </a:extLst>
          </p:cNvPr>
          <p:cNvSpPr>
            <a:spLocks noGrp="1"/>
          </p:cNvSpPr>
          <p:nvPr>
            <p:ph type="title"/>
          </p:nvPr>
        </p:nvSpPr>
        <p:spPr>
          <a:xfrm>
            <a:off x="476277" y="572755"/>
            <a:ext cx="10515600" cy="735191"/>
          </a:xfrm>
          <a:noFill/>
        </p:spPr>
        <p:txBody>
          <a:bodyPr>
            <a:noAutofit/>
          </a:bodyPr>
          <a:lstStyle/>
          <a:p>
            <a:pPr algn="ctr"/>
            <a:r>
              <a:rPr lang="en-US" sz="2800" b="1" dirty="0"/>
              <a:t>Climate-Induced Internal Migration</a:t>
            </a:r>
          </a:p>
        </p:txBody>
      </p:sp>
      <p:sp>
        <p:nvSpPr>
          <p:cNvPr id="8" name="Footer Placeholder 3">
            <a:extLst>
              <a:ext uri="{FF2B5EF4-FFF2-40B4-BE49-F238E27FC236}">
                <a16:creationId xmlns:a16="http://schemas.microsoft.com/office/drawing/2014/main" id="{09264350-FF3F-41B3-8338-8FE45F54148D}"/>
              </a:ext>
            </a:extLst>
          </p:cNvPr>
          <p:cNvSpPr txBox="1">
            <a:spLocks/>
          </p:cNvSpPr>
          <p:nvPr/>
        </p:nvSpPr>
        <p:spPr>
          <a:xfrm>
            <a:off x="404358" y="6353704"/>
            <a:ext cx="4483443" cy="2783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all" spc="0" normalizeH="0" baseline="0" noProof="0" dirty="0">
                <a:ln>
                  <a:noFill/>
                </a:ln>
                <a:solidFill>
                  <a:srgbClr val="FFFFFF">
                    <a:lumMod val="65000"/>
                  </a:srgbClr>
                </a:solidFill>
                <a:effectLst/>
                <a:uLnTx/>
                <a:uFillTx/>
                <a:latin typeface="Calibri"/>
                <a:ea typeface="+mn-ea"/>
                <a:cs typeface="+mn-cs"/>
              </a:rPr>
              <a:t>SOURCE: World Bank, Groundswell, 2018</a:t>
            </a:r>
          </a:p>
        </p:txBody>
      </p:sp>
      <p:sp>
        <p:nvSpPr>
          <p:cNvPr id="10" name="TextBox 9">
            <a:extLst>
              <a:ext uri="{FF2B5EF4-FFF2-40B4-BE49-F238E27FC236}">
                <a16:creationId xmlns:a16="http://schemas.microsoft.com/office/drawing/2014/main" id="{6BB15117-D70E-4593-B094-A7C6C48ECD8D}"/>
              </a:ext>
            </a:extLst>
          </p:cNvPr>
          <p:cNvSpPr txBox="1"/>
          <p:nvPr/>
        </p:nvSpPr>
        <p:spPr>
          <a:xfrm>
            <a:off x="0" y="5439790"/>
            <a:ext cx="12192000" cy="1200329"/>
          </a:xfrm>
          <a:prstGeom prst="rect">
            <a:avLst/>
          </a:prstGeom>
          <a:solidFill>
            <a:srgbClr val="E3DF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World Bank analysis looks only at internal migration – mainly to cities – and not cross-border.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E200C227-B5F3-9B40-9A2B-6E0FB5C733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578-23DE-4B76-AB0F-6DB506B238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77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29F80-CEB4-7AFA-3CDB-C7600BC9522B}"/>
              </a:ext>
            </a:extLst>
          </p:cNvPr>
          <p:cNvPicPr>
            <a:picLocks noChangeAspect="1"/>
          </p:cNvPicPr>
          <p:nvPr/>
        </p:nvPicPr>
        <p:blipFill>
          <a:blip r:embed="rId2"/>
          <a:stretch>
            <a:fillRect/>
          </a:stretch>
        </p:blipFill>
        <p:spPr>
          <a:xfrm>
            <a:off x="1513114" y="185056"/>
            <a:ext cx="9363038" cy="5511788"/>
          </a:xfrm>
          <a:prstGeom prst="rect">
            <a:avLst/>
          </a:prstGeom>
        </p:spPr>
      </p:pic>
      <p:sp>
        <p:nvSpPr>
          <p:cNvPr id="6" name="TextBox 5">
            <a:extLst>
              <a:ext uri="{FF2B5EF4-FFF2-40B4-BE49-F238E27FC236}">
                <a16:creationId xmlns:a16="http://schemas.microsoft.com/office/drawing/2014/main" id="{EE67D972-B813-B662-60B4-327EFB934B4B}"/>
              </a:ext>
            </a:extLst>
          </p:cNvPr>
          <p:cNvSpPr txBox="1"/>
          <p:nvPr/>
        </p:nvSpPr>
        <p:spPr>
          <a:xfrm>
            <a:off x="3429001" y="5807771"/>
            <a:ext cx="7447151" cy="865173"/>
          </a:xfrm>
          <a:prstGeom prst="rect">
            <a:avLst/>
          </a:prstGeom>
          <a:noFill/>
        </p:spPr>
        <p:txBody>
          <a:bodyPr wrap="square">
            <a:spAutoFit/>
          </a:bodyPr>
          <a:lstStyle/>
          <a:p>
            <a:pPr marL="0" marR="0" algn="r">
              <a:lnSpc>
                <a:spcPct val="107000"/>
              </a:lnSpc>
              <a:spcBef>
                <a:spcPts val="0"/>
              </a:spcBef>
              <a:spcAft>
                <a:spcPts val="800"/>
              </a:spcAft>
            </a:pPr>
            <a:r>
              <a:rPr lang="en-US" sz="2400" dirty="0">
                <a:effectLst/>
                <a:latin typeface="Calibri" panose="020F0502020204030204" pitchFamily="34" charset="0"/>
                <a:ea typeface="PMingLiU" panose="02020500000000000000" pitchFamily="18" charset="-120"/>
                <a:cs typeface="Vrinda" panose="020B0502040204020203" pitchFamily="34" charset="0"/>
              </a:rPr>
              <a:t>Up to 132 million people will fall into extreme poverty due to climate change by 2030… the same as due to COVID </a:t>
            </a:r>
          </a:p>
        </p:txBody>
      </p:sp>
      <p:sp>
        <p:nvSpPr>
          <p:cNvPr id="7" name="Text Placeholder 1">
            <a:extLst>
              <a:ext uri="{FF2B5EF4-FFF2-40B4-BE49-F238E27FC236}">
                <a16:creationId xmlns:a16="http://schemas.microsoft.com/office/drawing/2014/main" id="{F9EA3835-24D8-7C0D-FFCA-F64AA23BDBD2}"/>
              </a:ext>
            </a:extLst>
          </p:cNvPr>
          <p:cNvSpPr txBox="1">
            <a:spLocks/>
          </p:cNvSpPr>
          <p:nvPr/>
        </p:nvSpPr>
        <p:spPr>
          <a:xfrm>
            <a:off x="588434" y="6407150"/>
            <a:ext cx="6105877" cy="38311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Source: World Bank, 2022</a:t>
            </a:r>
            <a:endParaRPr lang="en-US" dirty="0"/>
          </a:p>
        </p:txBody>
      </p:sp>
    </p:spTree>
    <p:extLst>
      <p:ext uri="{BB962C8B-B14F-4D97-AF65-F5344CB8AC3E}">
        <p14:creationId xmlns:p14="http://schemas.microsoft.com/office/powerpoint/2010/main" val="83648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3" name="Title 1">
            <a:extLst>
              <a:ext uri="{FF2B5EF4-FFF2-40B4-BE49-F238E27FC236}">
                <a16:creationId xmlns:a16="http://schemas.microsoft.com/office/drawing/2014/main" id="{0A1D8591-7D90-4EAC-2C07-218ECBAF8D91}"/>
              </a:ext>
            </a:extLst>
          </p:cNvPr>
          <p:cNvSpPr txBox="1">
            <a:spLocks/>
          </p:cNvSpPr>
          <p:nvPr/>
        </p:nvSpPr>
        <p:spPr>
          <a:xfrm>
            <a:off x="1487657" y="58580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2060610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326AD4DB-CB4B-4BCC-B64E-616BD4D910F4}"/>
              </a:ext>
            </a:extLst>
          </p:cNvPr>
          <p:cNvPicPr>
            <a:picLocks noChangeAspect="1"/>
          </p:cNvPicPr>
          <p:nvPr/>
        </p:nvPicPr>
        <p:blipFill>
          <a:blip r:embed="rId2"/>
          <a:stretch>
            <a:fillRect/>
          </a:stretch>
        </p:blipFill>
        <p:spPr>
          <a:xfrm>
            <a:off x="406854" y="362857"/>
            <a:ext cx="11610975" cy="6386285"/>
          </a:xfrm>
          <a:prstGeom prst="rect">
            <a:avLst/>
          </a:prstGeom>
        </p:spPr>
      </p:pic>
      <p:sp>
        <p:nvSpPr>
          <p:cNvPr id="3" name="Title 1">
            <a:extLst>
              <a:ext uri="{FF2B5EF4-FFF2-40B4-BE49-F238E27FC236}">
                <a16:creationId xmlns:a16="http://schemas.microsoft.com/office/drawing/2014/main" id="{7A28FF36-C16D-4607-9242-DE1F5794209A}"/>
              </a:ext>
            </a:extLst>
          </p:cNvPr>
          <p:cNvSpPr txBox="1">
            <a:spLocks/>
          </p:cNvSpPr>
          <p:nvPr/>
        </p:nvSpPr>
        <p:spPr>
          <a:xfrm>
            <a:off x="327021" y="145140"/>
            <a:ext cx="11647265" cy="740231"/>
          </a:xfrm>
          <a:prstGeom prst="rect">
            <a:avLst/>
          </a:prstGeom>
          <a:solidFill>
            <a:schemeClr val="bg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9C7D3C"/>
                </a:solidFill>
                <a:effectLst/>
                <a:uLnTx/>
                <a:uFillTx/>
                <a:latin typeface="Franklin Gothic Demi Cond" charset="0"/>
                <a:ea typeface="+mj-ea"/>
                <a:cs typeface="+mj-cs"/>
              </a:rPr>
              <a:t>An aggregate </a:t>
            </a:r>
            <a:r>
              <a:rPr kumimoji="0" lang="en-US" sz="4100" b="0" i="0" u="none" strike="noStrike" kern="1200" cap="none" spc="0" normalizeH="0" baseline="0" noProof="0" dirty="0">
                <a:ln>
                  <a:noFill/>
                </a:ln>
                <a:solidFill>
                  <a:srgbClr val="9C7D3C"/>
                </a:solidFill>
                <a:effectLst/>
                <a:uLnTx/>
                <a:uFillTx/>
                <a:latin typeface="Franklin Gothic Demi Cond" charset="0"/>
                <a:ea typeface="+mj-ea"/>
                <a:cs typeface="+mj-cs"/>
              </a:rPr>
              <a:t>measure</a:t>
            </a:r>
            <a:r>
              <a:rPr kumimoji="0" lang="en-US" sz="4000" b="0" i="0" u="none" strike="noStrike" kern="1200" cap="none" spc="0" normalizeH="0" baseline="0" noProof="0" dirty="0">
                <a:ln>
                  <a:noFill/>
                </a:ln>
                <a:solidFill>
                  <a:srgbClr val="9C7D3C"/>
                </a:solidFill>
                <a:effectLst/>
                <a:uLnTx/>
                <a:uFillTx/>
                <a:latin typeface="Franklin Gothic Demi Cond" charset="0"/>
                <a:ea typeface="+mj-ea"/>
                <a:cs typeface="+mj-cs"/>
              </a:rPr>
              <a:t> of vulnerability</a:t>
            </a:r>
          </a:p>
        </p:txBody>
      </p:sp>
    </p:spTree>
    <p:extLst>
      <p:ext uri="{BB962C8B-B14F-4D97-AF65-F5344CB8AC3E}">
        <p14:creationId xmlns:p14="http://schemas.microsoft.com/office/powerpoint/2010/main" val="1921742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705BB-C350-4FEA-BEDC-9DB358F68DEE}"/>
              </a:ext>
            </a:extLst>
          </p:cNvPr>
          <p:cNvPicPr>
            <a:picLocks noChangeAspect="1"/>
          </p:cNvPicPr>
          <p:nvPr/>
        </p:nvPicPr>
        <p:blipFill>
          <a:blip r:embed="rId2"/>
          <a:stretch>
            <a:fillRect/>
          </a:stretch>
        </p:blipFill>
        <p:spPr>
          <a:xfrm>
            <a:off x="812800" y="393962"/>
            <a:ext cx="10509571" cy="6326149"/>
          </a:xfrm>
          <a:prstGeom prst="rect">
            <a:avLst/>
          </a:prstGeom>
        </p:spPr>
      </p:pic>
    </p:spTree>
    <p:extLst>
      <p:ext uri="{BB962C8B-B14F-4D97-AF65-F5344CB8AC3E}">
        <p14:creationId xmlns:p14="http://schemas.microsoft.com/office/powerpoint/2010/main" val="2856061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C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83D263CD-034F-FE8F-6F7F-1E19A3C264B7}"/>
              </a:ext>
            </a:extLst>
          </p:cNvPr>
          <p:cNvSpPr txBox="1">
            <a:spLocks/>
          </p:cNvSpPr>
          <p:nvPr/>
        </p:nvSpPr>
        <p:spPr>
          <a:xfrm>
            <a:off x="1487657" y="55532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2440265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1254-9BEF-0F12-3D73-A3F062E368A3}"/>
              </a:ext>
            </a:extLst>
          </p:cNvPr>
          <p:cNvSpPr>
            <a:spLocks noGrp="1"/>
          </p:cNvSpPr>
          <p:nvPr>
            <p:ph type="title"/>
          </p:nvPr>
        </p:nvSpPr>
        <p:spPr/>
        <p:txBody>
          <a:bodyPr/>
          <a:lstStyle/>
          <a:p>
            <a:r>
              <a:rPr lang="en-US" dirty="0"/>
              <a:t>Adaptation &amp; Resilience – two visions</a:t>
            </a:r>
          </a:p>
        </p:txBody>
      </p:sp>
      <p:sp>
        <p:nvSpPr>
          <p:cNvPr id="3" name="Flowchart: Connector 2">
            <a:extLst>
              <a:ext uri="{FF2B5EF4-FFF2-40B4-BE49-F238E27FC236}">
                <a16:creationId xmlns:a16="http://schemas.microsoft.com/office/drawing/2014/main" id="{CAF0F153-93A8-982C-160A-E1F33734252A}"/>
              </a:ext>
            </a:extLst>
          </p:cNvPr>
          <p:cNvSpPr/>
          <p:nvPr/>
        </p:nvSpPr>
        <p:spPr>
          <a:xfrm>
            <a:off x="6858001" y="1014857"/>
            <a:ext cx="4561114" cy="4495800"/>
          </a:xfrm>
          <a:prstGeom prst="flowChartConnector">
            <a:avLst/>
          </a:prstGeom>
          <a:gradFill>
            <a:gsLst>
              <a:gs pos="0">
                <a:schemeClr val="accent4">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ABA1C606-E35A-9720-6EBD-19667ECA125F}"/>
              </a:ext>
            </a:extLst>
          </p:cNvPr>
          <p:cNvSpPr/>
          <p:nvPr/>
        </p:nvSpPr>
        <p:spPr>
          <a:xfrm>
            <a:off x="1191987" y="1014857"/>
            <a:ext cx="4561114" cy="4495800"/>
          </a:xfrm>
          <a:prstGeom prst="flowChartConnector">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3BBCD17B-8B47-2716-8B4C-F60A6350311B}"/>
              </a:ext>
            </a:extLst>
          </p:cNvPr>
          <p:cNvSpPr/>
          <p:nvPr/>
        </p:nvSpPr>
        <p:spPr>
          <a:xfrm>
            <a:off x="7837715" y="2010275"/>
            <a:ext cx="2601685" cy="2504963"/>
          </a:xfrm>
          <a:prstGeom prst="flowChartConnector">
            <a:avLst/>
          </a:prstGeom>
          <a:gradFill>
            <a:gsLst>
              <a:gs pos="0">
                <a:schemeClr val="accent1">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Adaptation</a:t>
            </a:r>
            <a:endParaRPr lang="en-US" dirty="0"/>
          </a:p>
        </p:txBody>
      </p:sp>
      <p:sp>
        <p:nvSpPr>
          <p:cNvPr id="7" name="Flowchart: Connector 6">
            <a:extLst>
              <a:ext uri="{FF2B5EF4-FFF2-40B4-BE49-F238E27FC236}">
                <a16:creationId xmlns:a16="http://schemas.microsoft.com/office/drawing/2014/main" id="{A171BFA4-AF8F-D517-FA1A-6E187B9FA95C}"/>
              </a:ext>
            </a:extLst>
          </p:cNvPr>
          <p:cNvSpPr/>
          <p:nvPr/>
        </p:nvSpPr>
        <p:spPr>
          <a:xfrm>
            <a:off x="2171701" y="1909807"/>
            <a:ext cx="2601685" cy="2504963"/>
          </a:xfrm>
          <a:prstGeom prst="flowChartConnector">
            <a:avLst/>
          </a:prstGeom>
          <a:gradFill>
            <a:gsLst>
              <a:gs pos="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Reslience</a:t>
            </a:r>
            <a:endParaRPr lang="en-US" dirty="0"/>
          </a:p>
        </p:txBody>
      </p:sp>
      <p:sp>
        <p:nvSpPr>
          <p:cNvPr id="8" name="TextBox 7">
            <a:extLst>
              <a:ext uri="{FF2B5EF4-FFF2-40B4-BE49-F238E27FC236}">
                <a16:creationId xmlns:a16="http://schemas.microsoft.com/office/drawing/2014/main" id="{9072871E-9F04-23FC-C265-C44B980ED293}"/>
              </a:ext>
            </a:extLst>
          </p:cNvPr>
          <p:cNvSpPr txBox="1"/>
          <p:nvPr/>
        </p:nvSpPr>
        <p:spPr>
          <a:xfrm>
            <a:off x="2574472" y="4668247"/>
            <a:ext cx="1627414" cy="461665"/>
          </a:xfrm>
          <a:prstGeom prst="rect">
            <a:avLst/>
          </a:prstGeom>
          <a:noFill/>
        </p:spPr>
        <p:txBody>
          <a:bodyPr wrap="square" rtlCol="0">
            <a:spAutoFit/>
          </a:bodyPr>
          <a:lstStyle/>
          <a:p>
            <a:r>
              <a:rPr lang="en-US" sz="2400" dirty="0">
                <a:solidFill>
                  <a:schemeClr val="bg1"/>
                </a:solidFill>
              </a:rPr>
              <a:t>Adaptation</a:t>
            </a:r>
            <a:endParaRPr lang="en-US" dirty="0">
              <a:solidFill>
                <a:schemeClr val="bg1"/>
              </a:solidFill>
            </a:endParaRPr>
          </a:p>
        </p:txBody>
      </p:sp>
      <p:sp>
        <p:nvSpPr>
          <p:cNvPr id="9" name="TextBox 8">
            <a:extLst>
              <a:ext uri="{FF2B5EF4-FFF2-40B4-BE49-F238E27FC236}">
                <a16:creationId xmlns:a16="http://schemas.microsoft.com/office/drawing/2014/main" id="{F7D47D7F-9C75-CF24-E76C-77CE2C95F897}"/>
              </a:ext>
            </a:extLst>
          </p:cNvPr>
          <p:cNvSpPr txBox="1"/>
          <p:nvPr/>
        </p:nvSpPr>
        <p:spPr>
          <a:xfrm>
            <a:off x="8490855" y="4768714"/>
            <a:ext cx="1621971" cy="461665"/>
          </a:xfrm>
          <a:prstGeom prst="rect">
            <a:avLst/>
          </a:prstGeom>
          <a:noFill/>
        </p:spPr>
        <p:txBody>
          <a:bodyPr wrap="square" rtlCol="0">
            <a:spAutoFit/>
          </a:bodyPr>
          <a:lstStyle/>
          <a:p>
            <a:r>
              <a:rPr lang="en-US" sz="2400" dirty="0">
                <a:solidFill>
                  <a:schemeClr val="bg1"/>
                </a:solidFill>
              </a:rPr>
              <a:t>Resilience</a:t>
            </a:r>
            <a:r>
              <a:rPr lang="en-US" dirty="0">
                <a:solidFill>
                  <a:schemeClr val="bg1"/>
                </a:solidFill>
              </a:rPr>
              <a:t> </a:t>
            </a:r>
          </a:p>
        </p:txBody>
      </p:sp>
      <p:sp>
        <p:nvSpPr>
          <p:cNvPr id="11" name="TextBox 10">
            <a:extLst>
              <a:ext uri="{FF2B5EF4-FFF2-40B4-BE49-F238E27FC236}">
                <a16:creationId xmlns:a16="http://schemas.microsoft.com/office/drawing/2014/main" id="{59382553-E227-7985-B27E-2B4B3F0B92CF}"/>
              </a:ext>
            </a:extLst>
          </p:cNvPr>
          <p:cNvSpPr txBox="1"/>
          <p:nvPr/>
        </p:nvSpPr>
        <p:spPr>
          <a:xfrm>
            <a:off x="849086" y="5764134"/>
            <a:ext cx="4561114" cy="1070871"/>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Vrinda" panose="020B0502040204020203" pitchFamily="34" charset="0"/>
              </a:rPr>
              <a:t>Resilience brings us back to where we were. </a:t>
            </a:r>
          </a:p>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Vrinda" panose="020B0502040204020203" pitchFamily="34" charset="0"/>
              </a:rPr>
              <a:t>Adaptation prepares to be where we want to be in the future.</a:t>
            </a:r>
          </a:p>
        </p:txBody>
      </p:sp>
      <p:sp>
        <p:nvSpPr>
          <p:cNvPr id="13" name="TextBox 12">
            <a:extLst>
              <a:ext uri="{FF2B5EF4-FFF2-40B4-BE49-F238E27FC236}">
                <a16:creationId xmlns:a16="http://schemas.microsoft.com/office/drawing/2014/main" id="{466A3349-D11E-D859-963E-A9A1510823EB}"/>
              </a:ext>
            </a:extLst>
          </p:cNvPr>
          <p:cNvSpPr txBox="1"/>
          <p:nvPr/>
        </p:nvSpPr>
        <p:spPr>
          <a:xfrm>
            <a:off x="6640284" y="5764133"/>
            <a:ext cx="5323115" cy="1070871"/>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Vrinda" panose="020B0502040204020203" pitchFamily="34" charset="0"/>
              </a:rPr>
              <a:t>Adaptation helps us manage climate risks.</a:t>
            </a:r>
          </a:p>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Vrinda" panose="020B0502040204020203" pitchFamily="34" charset="0"/>
              </a:rPr>
              <a:t>Resilience helps us manage all sorts of risks, including economic, health, governance, social, political, war…</a:t>
            </a:r>
          </a:p>
        </p:txBody>
      </p:sp>
    </p:spTree>
    <p:extLst>
      <p:ext uri="{BB962C8B-B14F-4D97-AF65-F5344CB8AC3E}">
        <p14:creationId xmlns:p14="http://schemas.microsoft.com/office/powerpoint/2010/main" val="30526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FC9C9A-2A88-40F2-91D8-8C42A62DDAF2}"/>
              </a:ext>
            </a:extLst>
          </p:cNvPr>
          <p:cNvSpPr/>
          <p:nvPr/>
        </p:nvSpPr>
        <p:spPr>
          <a:xfrm>
            <a:off x="675782" y="1047274"/>
            <a:ext cx="1514901" cy="62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DA88ED-D326-46EE-9B82-FBD801EA4B40}"/>
              </a:ext>
            </a:extLst>
          </p:cNvPr>
          <p:cNvPicPr>
            <a:picLocks noChangeAspect="1"/>
          </p:cNvPicPr>
          <p:nvPr/>
        </p:nvPicPr>
        <p:blipFill>
          <a:blip r:embed="rId2"/>
          <a:stretch>
            <a:fillRect/>
          </a:stretch>
        </p:blipFill>
        <p:spPr>
          <a:xfrm>
            <a:off x="675782" y="1864894"/>
            <a:ext cx="10899064" cy="3320716"/>
          </a:xfrm>
          <a:prstGeom prst="rect">
            <a:avLst/>
          </a:prstGeom>
        </p:spPr>
      </p:pic>
      <p:sp>
        <p:nvSpPr>
          <p:cNvPr id="6" name="Title 1">
            <a:extLst>
              <a:ext uri="{FF2B5EF4-FFF2-40B4-BE49-F238E27FC236}">
                <a16:creationId xmlns:a16="http://schemas.microsoft.com/office/drawing/2014/main" id="{C7CDC8C5-6576-4439-9752-30D79A14BBB9}"/>
              </a:ext>
            </a:extLst>
          </p:cNvPr>
          <p:cNvSpPr txBox="1">
            <a:spLocks/>
          </p:cNvSpPr>
          <p:nvPr/>
        </p:nvSpPr>
        <p:spPr>
          <a:xfrm>
            <a:off x="747700" y="914747"/>
            <a:ext cx="8508841" cy="603865"/>
          </a:xfrm>
          <a:prstGeom prst="rect">
            <a:avLst/>
          </a:prstGeom>
          <a:solidFill>
            <a:schemeClr val="tx2">
              <a:lumMod val="20000"/>
              <a:lumOff val="80000"/>
            </a:schemeClr>
          </a:solidFill>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The basic elements of climate change adaptation </a:t>
            </a:r>
          </a:p>
        </p:txBody>
      </p:sp>
      <p:sp>
        <p:nvSpPr>
          <p:cNvPr id="7" name="Footer Placeholder 3">
            <a:extLst>
              <a:ext uri="{FF2B5EF4-FFF2-40B4-BE49-F238E27FC236}">
                <a16:creationId xmlns:a16="http://schemas.microsoft.com/office/drawing/2014/main" id="{D6CFAE2F-54B4-4E67-A207-E8F130D126D6}"/>
              </a:ext>
            </a:extLst>
          </p:cNvPr>
          <p:cNvSpPr txBox="1">
            <a:spLocks/>
          </p:cNvSpPr>
          <p:nvPr/>
        </p:nvSpPr>
        <p:spPr>
          <a:xfrm>
            <a:off x="404358" y="6353704"/>
            <a:ext cx="5082042" cy="2877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all" spc="0" normalizeH="0" baseline="0" noProof="0" dirty="0">
                <a:ln>
                  <a:noFill/>
                </a:ln>
                <a:solidFill>
                  <a:srgbClr val="FFFFFF">
                    <a:lumMod val="65000"/>
                  </a:srgbClr>
                </a:solidFill>
                <a:effectLst/>
                <a:uLnTx/>
                <a:uFillTx/>
                <a:latin typeface="Calibri"/>
                <a:ea typeface="+mn-ea"/>
                <a:cs typeface="+mn-cs"/>
              </a:rPr>
              <a:t>SOURCE: Global Commission on Adaptation , Adapt Now, 2019</a:t>
            </a:r>
          </a:p>
        </p:txBody>
      </p:sp>
      <p:sp>
        <p:nvSpPr>
          <p:cNvPr id="2" name="Oval 1">
            <a:extLst>
              <a:ext uri="{FF2B5EF4-FFF2-40B4-BE49-F238E27FC236}">
                <a16:creationId xmlns:a16="http://schemas.microsoft.com/office/drawing/2014/main" id="{C7ACB78E-263F-5670-F19A-B1DC5A7DB8C8}"/>
              </a:ext>
            </a:extLst>
          </p:cNvPr>
          <p:cNvSpPr/>
          <p:nvPr/>
        </p:nvSpPr>
        <p:spPr>
          <a:xfrm>
            <a:off x="404358" y="1672389"/>
            <a:ext cx="3663568" cy="427086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2D7AE46-188A-0BC0-B992-EF8C2140206A}"/>
              </a:ext>
            </a:extLst>
          </p:cNvPr>
          <p:cNvSpPr/>
          <p:nvPr/>
        </p:nvSpPr>
        <p:spPr>
          <a:xfrm>
            <a:off x="4232434" y="1672389"/>
            <a:ext cx="7783284" cy="351322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6296F8-69C2-4A72-0EE9-B60405E42A7D}"/>
              </a:ext>
            </a:extLst>
          </p:cNvPr>
          <p:cNvSpPr txBox="1"/>
          <p:nvPr/>
        </p:nvSpPr>
        <p:spPr>
          <a:xfrm>
            <a:off x="9256541" y="5171025"/>
            <a:ext cx="3341914" cy="461665"/>
          </a:xfrm>
          <a:prstGeom prst="rect">
            <a:avLst/>
          </a:prstGeom>
          <a:noFill/>
        </p:spPr>
        <p:txBody>
          <a:bodyPr wrap="square" rtlCol="0">
            <a:spAutoFit/>
          </a:bodyPr>
          <a:lstStyle/>
          <a:p>
            <a:r>
              <a:rPr lang="en-US" sz="2400" dirty="0"/>
              <a:t>Risk management </a:t>
            </a:r>
          </a:p>
        </p:txBody>
      </p:sp>
      <p:sp>
        <p:nvSpPr>
          <p:cNvPr id="10" name="TextBox 9">
            <a:extLst>
              <a:ext uri="{FF2B5EF4-FFF2-40B4-BE49-F238E27FC236}">
                <a16:creationId xmlns:a16="http://schemas.microsoft.com/office/drawing/2014/main" id="{4E80EFA0-3C30-1597-8459-AC2B4A1A6756}"/>
              </a:ext>
            </a:extLst>
          </p:cNvPr>
          <p:cNvSpPr txBox="1"/>
          <p:nvPr/>
        </p:nvSpPr>
        <p:spPr>
          <a:xfrm>
            <a:off x="3028951" y="5697171"/>
            <a:ext cx="3341914" cy="461665"/>
          </a:xfrm>
          <a:prstGeom prst="rect">
            <a:avLst/>
          </a:prstGeom>
          <a:noFill/>
        </p:spPr>
        <p:txBody>
          <a:bodyPr wrap="square" rtlCol="0">
            <a:spAutoFit/>
          </a:bodyPr>
          <a:lstStyle/>
          <a:p>
            <a:r>
              <a:rPr lang="en-US" sz="2400" dirty="0"/>
              <a:t>Risk reduction</a:t>
            </a:r>
          </a:p>
        </p:txBody>
      </p:sp>
    </p:spTree>
    <p:extLst>
      <p:ext uri="{BB962C8B-B14F-4D97-AF65-F5344CB8AC3E}">
        <p14:creationId xmlns:p14="http://schemas.microsoft.com/office/powerpoint/2010/main" val="419362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991B-8880-4BD1-A48C-F08F2C49E98A}"/>
              </a:ext>
            </a:extLst>
          </p:cNvPr>
          <p:cNvSpPr>
            <a:spLocks noGrp="1"/>
          </p:cNvSpPr>
          <p:nvPr>
            <p:ph type="title"/>
          </p:nvPr>
        </p:nvSpPr>
        <p:spPr>
          <a:xfrm>
            <a:off x="609600" y="394558"/>
            <a:ext cx="11267440" cy="793915"/>
          </a:xfrm>
        </p:spPr>
        <p:txBody>
          <a:bodyPr>
            <a:normAutofit fontScale="90000"/>
          </a:bodyPr>
          <a:lstStyle/>
          <a:p>
            <a:r>
              <a:rPr lang="en-US" dirty="0"/>
              <a:t>Benefits and Costs of Illustrative Investments in Adaptation</a:t>
            </a:r>
          </a:p>
        </p:txBody>
      </p:sp>
      <p:sp>
        <p:nvSpPr>
          <p:cNvPr id="4" name="Text Placeholder 3">
            <a:extLst>
              <a:ext uri="{FF2B5EF4-FFF2-40B4-BE49-F238E27FC236}">
                <a16:creationId xmlns:a16="http://schemas.microsoft.com/office/drawing/2014/main" id="{0F6FC795-D758-424D-B451-206E5B7AE86D}"/>
              </a:ext>
            </a:extLst>
          </p:cNvPr>
          <p:cNvSpPr>
            <a:spLocks noGrp="1"/>
          </p:cNvSpPr>
          <p:nvPr>
            <p:ph type="body" sz="quarter" idx="10"/>
          </p:nvPr>
        </p:nvSpPr>
        <p:spPr>
          <a:xfrm>
            <a:off x="1004341" y="6407150"/>
            <a:ext cx="5689970" cy="383119"/>
          </a:xfrm>
        </p:spPr>
        <p:txBody>
          <a:bodyPr/>
          <a:lstStyle/>
          <a:p>
            <a:r>
              <a:rPr lang="en-US" sz="1200" dirty="0"/>
              <a:t>The economic benefits of global adaptation investments, WRI, September 2019</a:t>
            </a:r>
          </a:p>
        </p:txBody>
      </p:sp>
      <p:pic>
        <p:nvPicPr>
          <p:cNvPr id="6" name="Picture 5">
            <a:extLst>
              <a:ext uri="{FF2B5EF4-FFF2-40B4-BE49-F238E27FC236}">
                <a16:creationId xmlns:a16="http://schemas.microsoft.com/office/drawing/2014/main" id="{0F7120A8-D9DF-820A-8329-ED25B714739E}"/>
              </a:ext>
            </a:extLst>
          </p:cNvPr>
          <p:cNvPicPr>
            <a:picLocks noChangeAspect="1"/>
          </p:cNvPicPr>
          <p:nvPr/>
        </p:nvPicPr>
        <p:blipFill>
          <a:blip r:embed="rId2"/>
          <a:stretch>
            <a:fillRect/>
          </a:stretch>
        </p:blipFill>
        <p:spPr>
          <a:xfrm>
            <a:off x="1409700" y="1138237"/>
            <a:ext cx="9372600" cy="4581525"/>
          </a:xfrm>
          <a:prstGeom prst="rect">
            <a:avLst/>
          </a:prstGeom>
        </p:spPr>
      </p:pic>
    </p:spTree>
    <p:extLst>
      <p:ext uri="{BB962C8B-B14F-4D97-AF65-F5344CB8AC3E}">
        <p14:creationId xmlns:p14="http://schemas.microsoft.com/office/powerpoint/2010/main" val="71248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D5AC-C8A6-4E66-8D5B-F2264F24302D}"/>
              </a:ext>
            </a:extLst>
          </p:cNvPr>
          <p:cNvSpPr>
            <a:spLocks noGrp="1"/>
          </p:cNvSpPr>
          <p:nvPr>
            <p:ph type="title"/>
          </p:nvPr>
        </p:nvSpPr>
        <p:spPr>
          <a:xfrm>
            <a:off x="790414" y="392180"/>
            <a:ext cx="10600840" cy="793915"/>
          </a:xfrm>
        </p:spPr>
        <p:txBody>
          <a:bodyPr>
            <a:normAutofit/>
          </a:bodyPr>
          <a:lstStyle/>
          <a:p>
            <a:r>
              <a:rPr lang="en-US" sz="3200" dirty="0"/>
              <a:t>Climate adaptation offers a triple dividend</a:t>
            </a:r>
          </a:p>
        </p:txBody>
      </p:sp>
      <p:pic>
        <p:nvPicPr>
          <p:cNvPr id="6" name="Picture 5">
            <a:extLst>
              <a:ext uri="{FF2B5EF4-FFF2-40B4-BE49-F238E27FC236}">
                <a16:creationId xmlns:a16="http://schemas.microsoft.com/office/drawing/2014/main" id="{7810F1DD-6F59-45D1-A866-9D09D54E66B3}"/>
              </a:ext>
            </a:extLst>
          </p:cNvPr>
          <p:cNvPicPr>
            <a:picLocks noChangeAspect="1"/>
          </p:cNvPicPr>
          <p:nvPr/>
        </p:nvPicPr>
        <p:blipFill>
          <a:blip r:embed="rId2"/>
          <a:stretch>
            <a:fillRect/>
          </a:stretch>
        </p:blipFill>
        <p:spPr>
          <a:xfrm>
            <a:off x="730313" y="1668310"/>
            <a:ext cx="5353049" cy="4278220"/>
          </a:xfrm>
          <a:prstGeom prst="rect">
            <a:avLst/>
          </a:prstGeom>
        </p:spPr>
      </p:pic>
      <p:sp>
        <p:nvSpPr>
          <p:cNvPr id="8" name="Rectangle 7">
            <a:extLst>
              <a:ext uri="{FF2B5EF4-FFF2-40B4-BE49-F238E27FC236}">
                <a16:creationId xmlns:a16="http://schemas.microsoft.com/office/drawing/2014/main" id="{831C265D-BE5A-416A-BCAB-87416E2A40C7}"/>
              </a:ext>
            </a:extLst>
          </p:cNvPr>
          <p:cNvSpPr/>
          <p:nvPr/>
        </p:nvSpPr>
        <p:spPr>
          <a:xfrm>
            <a:off x="6705600" y="3909743"/>
            <a:ext cx="5033338" cy="923330"/>
          </a:xfrm>
          <a:prstGeom prst="rect">
            <a:avLst/>
          </a:prstGeom>
          <a:ln w="38100">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Nature-based flood protection also increases biodiversity, makes the air and water cleaner, offers recreation, and improves health. </a:t>
            </a:r>
          </a:p>
        </p:txBody>
      </p:sp>
      <p:sp>
        <p:nvSpPr>
          <p:cNvPr id="9" name="Rectangle 8">
            <a:extLst>
              <a:ext uri="{FF2B5EF4-FFF2-40B4-BE49-F238E27FC236}">
                <a16:creationId xmlns:a16="http://schemas.microsoft.com/office/drawing/2014/main" id="{9C024976-70D9-4696-A06C-537FD824C859}"/>
              </a:ext>
            </a:extLst>
          </p:cNvPr>
          <p:cNvSpPr/>
          <p:nvPr/>
        </p:nvSpPr>
        <p:spPr>
          <a:xfrm>
            <a:off x="6705600" y="3034477"/>
            <a:ext cx="5033338" cy="646331"/>
          </a:xfrm>
          <a:prstGeom prst="rect">
            <a:avLst/>
          </a:prstGeom>
          <a:ln w="38100">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Sea walls allow urban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dryland farming practices increase yields </a:t>
            </a:r>
          </a:p>
        </p:txBody>
      </p:sp>
      <p:sp>
        <p:nvSpPr>
          <p:cNvPr id="10" name="Rectangle 9">
            <a:extLst>
              <a:ext uri="{FF2B5EF4-FFF2-40B4-BE49-F238E27FC236}">
                <a16:creationId xmlns:a16="http://schemas.microsoft.com/office/drawing/2014/main" id="{04F7F31F-EB10-4506-B947-874166FD2BE8}"/>
              </a:ext>
            </a:extLst>
          </p:cNvPr>
          <p:cNvSpPr/>
          <p:nvPr/>
        </p:nvSpPr>
        <p:spPr>
          <a:xfrm>
            <a:off x="6743700" y="2163750"/>
            <a:ext cx="4890282" cy="641795"/>
          </a:xfrm>
          <a:prstGeom prst="rect">
            <a:avLst/>
          </a:prstGeom>
          <a:ln w="38100">
            <a:solidFill>
              <a:srgbClr val="F0AC1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Climate-resilient infrastructure adds 3% to upfront costs but has benefit-cost ratios of 4:1</a:t>
            </a:r>
          </a:p>
        </p:txBody>
      </p:sp>
    </p:spTree>
    <p:extLst>
      <p:ext uri="{BB962C8B-B14F-4D97-AF65-F5344CB8AC3E}">
        <p14:creationId xmlns:p14="http://schemas.microsoft.com/office/powerpoint/2010/main" val="29262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ECEDE6-8F55-061D-4886-0099B6A97DE2}"/>
              </a:ext>
            </a:extLst>
          </p:cNvPr>
          <p:cNvSpPr>
            <a:spLocks noGrp="1"/>
          </p:cNvSpPr>
          <p:nvPr>
            <p:ph type="body" sz="quarter" idx="10"/>
          </p:nvPr>
        </p:nvSpPr>
        <p:spPr>
          <a:xfrm>
            <a:off x="588434" y="6385378"/>
            <a:ext cx="6105877" cy="383119"/>
          </a:xfrm>
        </p:spPr>
        <p:txBody>
          <a:bodyPr/>
          <a:lstStyle/>
          <a:p>
            <a:r>
              <a:rPr lang="en-US" dirty="0"/>
              <a:t>Source: World Bank, 2022</a:t>
            </a:r>
          </a:p>
        </p:txBody>
      </p:sp>
      <p:pic>
        <p:nvPicPr>
          <p:cNvPr id="3" name="Picture 2">
            <a:extLst>
              <a:ext uri="{FF2B5EF4-FFF2-40B4-BE49-F238E27FC236}">
                <a16:creationId xmlns:a16="http://schemas.microsoft.com/office/drawing/2014/main" id="{84ED91CD-9813-8154-E81D-7BE655E45905}"/>
              </a:ext>
            </a:extLst>
          </p:cNvPr>
          <p:cNvPicPr>
            <a:picLocks noChangeAspect="1"/>
          </p:cNvPicPr>
          <p:nvPr/>
        </p:nvPicPr>
        <p:blipFill>
          <a:blip r:embed="rId2"/>
          <a:stretch>
            <a:fillRect/>
          </a:stretch>
        </p:blipFill>
        <p:spPr>
          <a:xfrm>
            <a:off x="795807" y="511629"/>
            <a:ext cx="10303734" cy="5671457"/>
          </a:xfrm>
          <a:prstGeom prst="rect">
            <a:avLst/>
          </a:prstGeom>
        </p:spPr>
      </p:pic>
    </p:spTree>
    <p:extLst>
      <p:ext uri="{BB962C8B-B14F-4D97-AF65-F5344CB8AC3E}">
        <p14:creationId xmlns:p14="http://schemas.microsoft.com/office/powerpoint/2010/main" val="1143530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4156266"/>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C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Balancing </a:t>
            </a: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risk reduction (i.e., a priori investments) with risk management (i.e., ex post recovery)</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3B5F49B6-9BFD-251C-2ACD-2CD4D08D8201}"/>
              </a:ext>
            </a:extLst>
          </p:cNvPr>
          <p:cNvSpPr txBox="1">
            <a:spLocks/>
          </p:cNvSpPr>
          <p:nvPr/>
        </p:nvSpPr>
        <p:spPr>
          <a:xfrm>
            <a:off x="1487657" y="55532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629860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F4D9EE-8279-4558-8C88-560F7874E8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600" b="0" i="0" u="none" strike="noStrike" kern="1200" cap="none" spc="0" normalizeH="0" baseline="0" noProof="0" smtClean="0">
                <a:ln>
                  <a:noFill/>
                </a:ln>
                <a:solidFill>
                  <a:srgbClr val="26305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600" b="0" i="0" u="none" strike="noStrike" kern="1200" cap="none" spc="0" normalizeH="0" baseline="0" noProof="0">
              <a:ln>
                <a:noFill/>
              </a:ln>
              <a:solidFill>
                <a:srgbClr val="263050"/>
              </a:solidFill>
              <a:effectLst/>
              <a:uLnTx/>
              <a:uFillTx/>
              <a:latin typeface="Corbel"/>
              <a:ea typeface="+mn-ea"/>
              <a:cs typeface="+mn-cs"/>
            </a:endParaRPr>
          </a:p>
        </p:txBody>
      </p:sp>
      <p:pic>
        <p:nvPicPr>
          <p:cNvPr id="4" name="Picture 3">
            <a:extLst>
              <a:ext uri="{FF2B5EF4-FFF2-40B4-BE49-F238E27FC236}">
                <a16:creationId xmlns:a16="http://schemas.microsoft.com/office/drawing/2014/main" id="{1DBD4C18-5A5A-4AAF-B99F-77BCE2EA43B7}"/>
              </a:ext>
            </a:extLst>
          </p:cNvPr>
          <p:cNvPicPr>
            <a:picLocks noChangeAspect="1"/>
          </p:cNvPicPr>
          <p:nvPr/>
        </p:nvPicPr>
        <p:blipFill>
          <a:blip r:embed="rId2"/>
          <a:stretch>
            <a:fillRect/>
          </a:stretch>
        </p:blipFill>
        <p:spPr>
          <a:xfrm>
            <a:off x="376373" y="951001"/>
            <a:ext cx="6752661" cy="1823995"/>
          </a:xfrm>
          <a:prstGeom prst="rect">
            <a:avLst/>
          </a:prstGeom>
        </p:spPr>
      </p:pic>
      <p:pic>
        <p:nvPicPr>
          <p:cNvPr id="6" name="Picture 5">
            <a:extLst>
              <a:ext uri="{FF2B5EF4-FFF2-40B4-BE49-F238E27FC236}">
                <a16:creationId xmlns:a16="http://schemas.microsoft.com/office/drawing/2014/main" id="{A1A5AB97-6AB0-42BA-B829-8835BCF53370}"/>
              </a:ext>
            </a:extLst>
          </p:cNvPr>
          <p:cNvPicPr>
            <a:picLocks noChangeAspect="1"/>
          </p:cNvPicPr>
          <p:nvPr/>
        </p:nvPicPr>
        <p:blipFill>
          <a:blip r:embed="rId3"/>
          <a:stretch>
            <a:fillRect/>
          </a:stretch>
        </p:blipFill>
        <p:spPr>
          <a:xfrm>
            <a:off x="321805" y="3409697"/>
            <a:ext cx="6357105" cy="1459008"/>
          </a:xfrm>
          <a:prstGeom prst="rect">
            <a:avLst/>
          </a:prstGeom>
        </p:spPr>
      </p:pic>
      <p:pic>
        <p:nvPicPr>
          <p:cNvPr id="8" name="Picture 7">
            <a:extLst>
              <a:ext uri="{FF2B5EF4-FFF2-40B4-BE49-F238E27FC236}">
                <a16:creationId xmlns:a16="http://schemas.microsoft.com/office/drawing/2014/main" id="{8E3CB541-4DA3-484B-9538-B9FF138FA2CE}"/>
              </a:ext>
            </a:extLst>
          </p:cNvPr>
          <p:cNvPicPr>
            <a:picLocks noChangeAspect="1"/>
          </p:cNvPicPr>
          <p:nvPr/>
        </p:nvPicPr>
        <p:blipFill>
          <a:blip r:embed="rId4"/>
          <a:stretch>
            <a:fillRect/>
          </a:stretch>
        </p:blipFill>
        <p:spPr>
          <a:xfrm>
            <a:off x="5055605" y="4800052"/>
            <a:ext cx="1246142" cy="415381"/>
          </a:xfrm>
          <a:prstGeom prst="rect">
            <a:avLst/>
          </a:prstGeom>
        </p:spPr>
      </p:pic>
      <p:pic>
        <p:nvPicPr>
          <p:cNvPr id="15" name="Picture 14">
            <a:extLst>
              <a:ext uri="{FF2B5EF4-FFF2-40B4-BE49-F238E27FC236}">
                <a16:creationId xmlns:a16="http://schemas.microsoft.com/office/drawing/2014/main" id="{5283E470-DC08-43EE-BD1B-4F412A22A0D3}"/>
              </a:ext>
            </a:extLst>
          </p:cNvPr>
          <p:cNvPicPr>
            <a:picLocks noChangeAspect="1"/>
          </p:cNvPicPr>
          <p:nvPr/>
        </p:nvPicPr>
        <p:blipFill>
          <a:blip r:embed="rId5"/>
          <a:stretch>
            <a:fillRect/>
          </a:stretch>
        </p:blipFill>
        <p:spPr>
          <a:xfrm>
            <a:off x="7562500" y="2774996"/>
            <a:ext cx="4004933" cy="3669324"/>
          </a:xfrm>
          <a:prstGeom prst="rect">
            <a:avLst/>
          </a:prstGeom>
        </p:spPr>
      </p:pic>
    </p:spTree>
    <p:extLst>
      <p:ext uri="{BB962C8B-B14F-4D97-AF65-F5344CB8AC3E}">
        <p14:creationId xmlns:p14="http://schemas.microsoft.com/office/powerpoint/2010/main" val="399885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32A5180-4F02-4AD3-BC57-F37A2F5C57E8}"/>
              </a:ext>
            </a:extLst>
          </p:cNvPr>
          <p:cNvSpPr txBox="1">
            <a:spLocks/>
          </p:cNvSpPr>
          <p:nvPr/>
        </p:nvSpPr>
        <p:spPr>
          <a:xfrm>
            <a:off x="556846" y="170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C7D3C"/>
                </a:solidFill>
                <a:latin typeface="Franklin Gothic Demi Cond" charset="0"/>
                <a:ea typeface="Franklin Gothic Demi Cond" charset="0"/>
                <a:cs typeface="Franklin Gothic Demi Cond"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Cond" charset="0"/>
              </a:rPr>
              <a:t>Warmer Temperatures</a:t>
            </a:r>
          </a:p>
        </p:txBody>
      </p:sp>
    </p:spTree>
    <p:extLst>
      <p:ext uri="{BB962C8B-B14F-4D97-AF65-F5344CB8AC3E}">
        <p14:creationId xmlns:p14="http://schemas.microsoft.com/office/powerpoint/2010/main" val="3508892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14159" y="618714"/>
            <a:ext cx="10258641" cy="5181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CB3E3A">
                    <a:lumMod val="75000"/>
                  </a:srgbClr>
                </a:solidFill>
                <a:effectLst/>
                <a:uLnTx/>
                <a:uFillTx/>
                <a:latin typeface="Corbel"/>
                <a:ea typeface="+mn-ea"/>
                <a:cs typeface="+mn-cs"/>
              </a:rPr>
              <a:t>Why are climate change damage estimates going up?</a:t>
            </a:r>
          </a:p>
          <a:p>
            <a:pPr marL="569913" marR="0" lvl="0" indent="-452438" algn="l" defTabSz="914400" rtl="0" eaLnBrk="1" fontAlgn="auto" latinLnBrk="0" hangingPunct="1">
              <a:lnSpc>
                <a:spcPct val="100000"/>
              </a:lnSpc>
              <a:spcBef>
                <a:spcPct val="0"/>
              </a:spcBef>
              <a:spcAft>
                <a:spcPts val="0"/>
              </a:spcAft>
              <a:buClrTx/>
              <a:buSzTx/>
              <a:buFont typeface="Arial" pitchFamily="34" charset="0"/>
              <a:buNone/>
              <a:tabLst>
                <a:tab pos="914400" algn="l"/>
              </a:tabLst>
              <a:defRPr/>
            </a:pPr>
            <a:endParaRPr kumimoji="0" lang="en-US" sz="2600" b="0" i="0" u="none" strike="noStrike" kern="1200" cap="none" spc="0" normalizeH="0" baseline="0" noProof="0" dirty="0">
              <a:ln w="12700">
                <a:solidFill>
                  <a:srgbClr val="263050"/>
                </a:solidFill>
              </a:ln>
              <a:solidFill>
                <a:srgbClr val="0070C0">
                  <a:lumMod val="50000"/>
                </a:srgbClr>
              </a:solidFill>
              <a:effectLst/>
              <a:uLnTx/>
              <a:uFillTx/>
              <a:latin typeface="Corbel"/>
              <a:ea typeface="Tahoma" panose="020B0604030504040204" pitchFamily="34" charset="0"/>
              <a:cs typeface="Tahoma" panose="020B0604030504040204" pitchFamily="34" charset="0"/>
            </a:endParaRP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Climate change impacts are getting worse over time, with increased concern for tipping points.</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Total exposed asset values are rising – buildings, infrastructure, systems.</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In addition to damaged assets, we understand better complex impacts on health, nutrition, agricultural yields, lost education, and crime.</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The size of the affected population is growing, especially in coastal areas.  It is also getting older, which means more vulnerable.</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Per capita incomes of the affected population are rising, which means greater losses.</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Vulnerable areas, especially around cities, are expanding (e.g., hillside slums). </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Increasing environmental degradation decreases resilience, such as for flooding, heat, and agricultural productivity.</a:t>
            </a:r>
          </a:p>
          <a:p>
            <a:pPr marL="1143000" marR="0" lvl="0" indent="-515938" algn="l" defTabSz="914400" rtl="0" eaLnBrk="1" fontAlgn="auto" latinLnBrk="0" hangingPunct="1">
              <a:lnSpc>
                <a:spcPct val="100000"/>
              </a:lnSpc>
              <a:spcBef>
                <a:spcPct val="0"/>
              </a:spcBef>
              <a:spcAft>
                <a:spcPts val="600"/>
              </a:spcAft>
              <a:buClrTx/>
              <a:buSzTx/>
              <a:buFont typeface="+mj-lt"/>
              <a:buAutoNum type="romanLcPeriod"/>
              <a:tabLst/>
              <a:defRPr/>
            </a:pPr>
            <a:r>
              <a:rPr kumimoji="0" lang="en-US" sz="2400" b="0" i="0" u="none" strike="noStrike" kern="1200" cap="none" spc="0" normalizeH="0" baseline="0" noProof="0" dirty="0">
                <a:ln>
                  <a:noFill/>
                </a:ln>
                <a:solidFill>
                  <a:srgbClr val="263050"/>
                </a:solidFill>
                <a:effectLst/>
                <a:uLnTx/>
                <a:uFillTx/>
                <a:latin typeface="Corbel"/>
                <a:ea typeface="+mn-ea"/>
                <a:cs typeface="+mn-cs"/>
              </a:rPr>
              <a:t>The multiplier effect of disrupted</a:t>
            </a:r>
            <a:r>
              <a:rPr kumimoji="0" lang="en-US" sz="2400" b="0" i="0" u="none" strike="noStrike" kern="1200" cap="none" spc="0" normalizeH="0" noProof="0" dirty="0">
                <a:ln>
                  <a:noFill/>
                </a:ln>
                <a:solidFill>
                  <a:srgbClr val="263050"/>
                </a:solidFill>
                <a:effectLst/>
                <a:uLnTx/>
                <a:uFillTx/>
                <a:latin typeface="Corbel"/>
                <a:ea typeface="+mn-ea"/>
                <a:cs typeface="+mn-cs"/>
              </a:rPr>
              <a:t> </a:t>
            </a:r>
            <a:r>
              <a:rPr kumimoji="0" lang="en-US" sz="2400" b="0" i="0" u="none" strike="noStrike" kern="1200" cap="none" spc="0" normalizeH="0" baseline="0" noProof="0" dirty="0">
                <a:ln>
                  <a:noFill/>
                </a:ln>
                <a:solidFill>
                  <a:srgbClr val="263050"/>
                </a:solidFill>
                <a:effectLst/>
                <a:uLnTx/>
                <a:uFillTx/>
                <a:latin typeface="Corbel"/>
                <a:ea typeface="+mn-ea"/>
                <a:cs typeface="+mn-cs"/>
              </a:rPr>
              <a:t>supply chains.</a:t>
            </a:r>
          </a:p>
        </p:txBody>
      </p:sp>
      <p:sp>
        <p:nvSpPr>
          <p:cNvPr id="5" name="TextBox 4">
            <a:extLst>
              <a:ext uri="{FF2B5EF4-FFF2-40B4-BE49-F238E27FC236}">
                <a16:creationId xmlns:a16="http://schemas.microsoft.com/office/drawing/2014/main" id="{51BD5E58-3BF2-4549-8F76-8AEEAE64D520}"/>
              </a:ext>
            </a:extLst>
          </p:cNvPr>
          <p:cNvSpPr txBox="1"/>
          <p:nvPr/>
        </p:nvSpPr>
        <p:spPr>
          <a:xfrm>
            <a:off x="3697515" y="5909290"/>
            <a:ext cx="8190037" cy="6001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2251"/>
              </a:spcAft>
              <a:buClrTx/>
              <a:buSzTx/>
              <a:buFontTx/>
              <a:buNone/>
              <a:tabLst/>
              <a:defRPr/>
            </a:pPr>
            <a:r>
              <a:rPr kumimoji="0" lang="en-US" sz="1650" b="1" i="1" u="none" strike="noStrike" kern="1200" cap="none" spc="0" normalizeH="0" baseline="0" noProof="0" dirty="0">
                <a:ln>
                  <a:noFill/>
                </a:ln>
                <a:solidFill>
                  <a:srgbClr val="C00000"/>
                </a:solidFill>
                <a:effectLst/>
                <a:uLnTx/>
                <a:uFillTx/>
                <a:latin typeface="Corbel"/>
                <a:ea typeface="+mn-ea"/>
                <a:cs typeface="+mn-cs"/>
              </a:rPr>
              <a:t>Estimated costs vary strongly with the assumptions made, particularly concerning future emissions, baseline assumptions, and the methods used to estimate both</a:t>
            </a:r>
          </a:p>
        </p:txBody>
      </p:sp>
    </p:spTree>
    <p:extLst>
      <p:ext uri="{BB962C8B-B14F-4D97-AF65-F5344CB8AC3E}">
        <p14:creationId xmlns:p14="http://schemas.microsoft.com/office/powerpoint/2010/main" val="11705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C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C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A8F9FC31-A4C4-5C10-60A9-A6FE29EE298D}"/>
              </a:ext>
            </a:extLst>
          </p:cNvPr>
          <p:cNvSpPr txBox="1">
            <a:spLocks/>
          </p:cNvSpPr>
          <p:nvPr/>
        </p:nvSpPr>
        <p:spPr>
          <a:xfrm>
            <a:off x="1487657" y="54516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999955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41081" y="1601052"/>
          <a:ext cx="8763000" cy="4485153"/>
        </p:xfrm>
        <a:graphic>
          <a:graphicData uri="http://schemas.openxmlformats.org/drawingml/2006/table">
            <a:tbl>
              <a:tblPr firstRow="1" firstCol="1" bandRow="1">
                <a:tableStyleId>{5C22544A-7EE6-4342-B048-85BDC9FD1C3A}</a:tableStyleId>
              </a:tblPr>
              <a:tblGrid>
                <a:gridCol w="1992719">
                  <a:extLst>
                    <a:ext uri="{9D8B030D-6E8A-4147-A177-3AD203B41FA5}">
                      <a16:colId xmlns:a16="http://schemas.microsoft.com/office/drawing/2014/main" val="3528690299"/>
                    </a:ext>
                  </a:extLst>
                </a:gridCol>
                <a:gridCol w="2503081">
                  <a:extLst>
                    <a:ext uri="{9D8B030D-6E8A-4147-A177-3AD203B41FA5}">
                      <a16:colId xmlns:a16="http://schemas.microsoft.com/office/drawing/2014/main" val="3391421723"/>
                    </a:ext>
                  </a:extLst>
                </a:gridCol>
                <a:gridCol w="2057400">
                  <a:extLst>
                    <a:ext uri="{9D8B030D-6E8A-4147-A177-3AD203B41FA5}">
                      <a16:colId xmlns:a16="http://schemas.microsoft.com/office/drawing/2014/main" val="79062188"/>
                    </a:ext>
                  </a:extLst>
                </a:gridCol>
                <a:gridCol w="2209800">
                  <a:extLst>
                    <a:ext uri="{9D8B030D-6E8A-4147-A177-3AD203B41FA5}">
                      <a16:colId xmlns:a16="http://schemas.microsoft.com/office/drawing/2014/main" val="283053047"/>
                    </a:ext>
                  </a:extLst>
                </a:gridCol>
              </a:tblGrid>
              <a:tr h="684297">
                <a:tc>
                  <a:txBody>
                    <a:bodyPr/>
                    <a:lstStyle/>
                    <a:p>
                      <a:pPr marL="0" marR="0">
                        <a:lnSpc>
                          <a:spcPct val="107000"/>
                        </a:lnSpc>
                        <a:spcBef>
                          <a:spcPts val="0"/>
                        </a:spcBef>
                        <a:spcAft>
                          <a:spcPts val="0"/>
                        </a:spcAft>
                      </a:pPr>
                      <a:r>
                        <a:rPr lang="en-US" sz="1600" dirty="0">
                          <a:effectLst/>
                        </a:rPr>
                        <a:t>Physical climate risks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Impact on the economy and on human welfare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Economic sectors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Responsible Agencies</a:t>
                      </a:r>
                    </a:p>
                  </a:txBody>
                  <a:tcPr marL="68580" marR="68580" marT="0" marB="0" anchor="ctr"/>
                </a:tc>
                <a:extLst>
                  <a:ext uri="{0D108BD9-81ED-4DB2-BD59-A6C34878D82A}">
                    <a16:rowId xmlns:a16="http://schemas.microsoft.com/office/drawing/2014/main" val="189467911"/>
                  </a:ext>
                </a:extLst>
              </a:tr>
              <a:tr h="694108">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air temperatures</a:t>
                      </a:r>
                    </a:p>
                  </a:txBody>
                  <a:tcPr marL="68580" marR="68580" marT="0" marB="0" anchor="ctr">
                    <a:no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94142"/>
                  </a:ext>
                </a:extLst>
              </a:tr>
              <a:tr h="636872">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ocean water temperatures </a:t>
                      </a:r>
                    </a:p>
                  </a:txBody>
                  <a:tcPr marL="68580" marR="68580" marT="0" marB="0" anchor="ctr">
                    <a:no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803244"/>
                  </a:ext>
                </a:extLst>
              </a:tr>
              <a:tr h="769970">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Sea level rise</a:t>
                      </a:r>
                    </a:p>
                  </a:txBody>
                  <a:tcPr marL="68580" marR="68580" marT="0" marB="0" anchor="ctr">
                    <a:no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9766375"/>
                  </a:ext>
                </a:extLst>
              </a:tr>
              <a:tr h="661401">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More intensive storms</a:t>
                      </a:r>
                    </a:p>
                  </a:txBody>
                  <a:tcPr marL="68580" marR="68580" marT="0" marB="0" anchor="ctr">
                    <a:noFill/>
                  </a:tcPr>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9900146"/>
                  </a:ext>
                </a:extLst>
              </a:tr>
              <a:tr h="1038505">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Changing rainfall patterns</a:t>
                      </a:r>
                    </a:p>
                  </a:txBody>
                  <a:tcPr marL="68580" marR="68580" marT="0" marB="0" anchor="ctr">
                    <a:noFill/>
                  </a:tcPr>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6844961"/>
                  </a:ext>
                </a:extLst>
              </a:tr>
            </a:tbl>
          </a:graphicData>
        </a:graphic>
      </p:graphicFrame>
      <p:sp>
        <p:nvSpPr>
          <p:cNvPr id="4" name="Rectangle 1"/>
          <p:cNvSpPr>
            <a:spLocks noChangeArrowheads="1"/>
          </p:cNvSpPr>
          <p:nvPr/>
        </p:nvSpPr>
        <p:spPr bwMode="auto">
          <a:xfrm>
            <a:off x="1550581" y="597609"/>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mn-cs"/>
            </a:endParaRPr>
          </a:p>
        </p:txBody>
      </p:sp>
      <p:sp>
        <p:nvSpPr>
          <p:cNvPr id="6" name="Title 1"/>
          <p:cNvSpPr>
            <a:spLocks noGrp="1"/>
          </p:cNvSpPr>
          <p:nvPr>
            <p:ph type="title"/>
          </p:nvPr>
        </p:nvSpPr>
        <p:spPr>
          <a:xfrm>
            <a:off x="2057400" y="580681"/>
            <a:ext cx="7848600" cy="633984"/>
          </a:xfrm>
        </p:spPr>
        <p:txBody>
          <a:bodyPr>
            <a:normAutofit fontScale="90000"/>
          </a:bodyPr>
          <a:lstStyle/>
          <a:p>
            <a:r>
              <a:rPr lang="en-US" sz="2800" b="1" dirty="0">
                <a:solidFill>
                  <a:schemeClr val="tx1"/>
                </a:solidFill>
              </a:rPr>
              <a:t>A Framework for Climate Impacts and Responses (1)</a:t>
            </a:r>
          </a:p>
        </p:txBody>
      </p:sp>
    </p:spTree>
    <p:extLst>
      <p:ext uri="{BB962C8B-B14F-4D97-AF65-F5344CB8AC3E}">
        <p14:creationId xmlns:p14="http://schemas.microsoft.com/office/powerpoint/2010/main" val="94830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3429" y="1467521"/>
          <a:ext cx="8763000" cy="5028350"/>
        </p:xfrm>
        <a:graphic>
          <a:graphicData uri="http://schemas.openxmlformats.org/drawingml/2006/table">
            <a:tbl>
              <a:tblPr firstRow="1" firstCol="1" bandRow="1">
                <a:tableStyleId>{5C22544A-7EE6-4342-B048-85BDC9FD1C3A}</a:tableStyleId>
              </a:tblPr>
              <a:tblGrid>
                <a:gridCol w="2175599">
                  <a:extLst>
                    <a:ext uri="{9D8B030D-6E8A-4147-A177-3AD203B41FA5}">
                      <a16:colId xmlns:a16="http://schemas.microsoft.com/office/drawing/2014/main" val="3528690299"/>
                    </a:ext>
                  </a:extLst>
                </a:gridCol>
                <a:gridCol w="2320201">
                  <a:extLst>
                    <a:ext uri="{9D8B030D-6E8A-4147-A177-3AD203B41FA5}">
                      <a16:colId xmlns:a16="http://schemas.microsoft.com/office/drawing/2014/main" val="3391421723"/>
                    </a:ext>
                  </a:extLst>
                </a:gridCol>
                <a:gridCol w="2057400">
                  <a:extLst>
                    <a:ext uri="{9D8B030D-6E8A-4147-A177-3AD203B41FA5}">
                      <a16:colId xmlns:a16="http://schemas.microsoft.com/office/drawing/2014/main" val="79062188"/>
                    </a:ext>
                  </a:extLst>
                </a:gridCol>
                <a:gridCol w="2209800">
                  <a:extLst>
                    <a:ext uri="{9D8B030D-6E8A-4147-A177-3AD203B41FA5}">
                      <a16:colId xmlns:a16="http://schemas.microsoft.com/office/drawing/2014/main" val="283053047"/>
                    </a:ext>
                  </a:extLst>
                </a:gridCol>
              </a:tblGrid>
              <a:tr h="711143">
                <a:tc>
                  <a:txBody>
                    <a:bodyPr/>
                    <a:lstStyle/>
                    <a:p>
                      <a:pPr marL="0" marR="0">
                        <a:lnSpc>
                          <a:spcPct val="107000"/>
                        </a:lnSpc>
                        <a:spcBef>
                          <a:spcPts val="0"/>
                        </a:spcBef>
                        <a:spcAft>
                          <a:spcPts val="0"/>
                        </a:spcAft>
                      </a:pPr>
                      <a:r>
                        <a:rPr lang="en-US" sz="1600" dirty="0">
                          <a:effectLst/>
                        </a:rPr>
                        <a:t>Physical climate risks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Impact on the economy and on human welfare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Economic sectors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Responsible Agencies</a:t>
                      </a:r>
                    </a:p>
                  </a:txBody>
                  <a:tcPr marL="68580" marR="68580" marT="0" marB="0" anchor="ctr"/>
                </a:tc>
                <a:extLst>
                  <a:ext uri="{0D108BD9-81ED-4DB2-BD59-A6C34878D82A}">
                    <a16:rowId xmlns:a16="http://schemas.microsoft.com/office/drawing/2014/main" val="189467911"/>
                  </a:ext>
                </a:extLst>
              </a:tr>
              <a:tr h="773117">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air temperatures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rPr>
                        <a:t>Diseases spreading, heat stress, reduced agricultural</a:t>
                      </a:r>
                      <a:r>
                        <a:rPr lang="en-US" sz="1400" b="0" baseline="0" dirty="0">
                          <a:effectLst/>
                          <a:latin typeface="+mn-lt"/>
                        </a:rPr>
                        <a:t> yields</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94142"/>
                  </a:ext>
                </a:extLst>
              </a:tr>
              <a:tr h="711143">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ocean water temperatures </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rPr>
                        <a:t>Coral reef die-off; changes in fisheries productivity</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803244"/>
                  </a:ext>
                </a:extLst>
              </a:tr>
              <a:tr h="699519">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Sea level rise</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rPr>
                        <a:t>Coastal flooding; coastal degradation </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9766375"/>
                  </a:ext>
                </a:extLst>
              </a:tr>
              <a:tr h="711143">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More intensive storms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rPr>
                        <a:t>Flooding, asset damage, income loss, reduced nutrition</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9900146"/>
                  </a:ext>
                </a:extLst>
              </a:tr>
              <a:tr h="1422285">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Changing rainfall patterns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rPr>
                        <a:t>Changing ecosystems and land use (often loss of forests and agriculture land); reduced yields;</a:t>
                      </a:r>
                      <a:r>
                        <a:rPr lang="en-US" sz="1400" b="0" baseline="0" dirty="0">
                          <a:effectLst/>
                          <a:latin typeface="+mn-lt"/>
                        </a:rPr>
                        <a:t> </a:t>
                      </a:r>
                      <a:r>
                        <a:rPr lang="en-US" sz="1400" b="0" dirty="0">
                          <a:effectLst/>
                          <a:latin typeface="+mn-lt"/>
                        </a:rPr>
                        <a:t>change in freshwater reserves</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6844961"/>
                  </a:ext>
                </a:extLst>
              </a:tr>
            </a:tbl>
          </a:graphicData>
        </a:graphic>
      </p:graphicFrame>
      <p:sp>
        <p:nvSpPr>
          <p:cNvPr id="4" name="Rectangle 1"/>
          <p:cNvSpPr>
            <a:spLocks noChangeArrowheads="1"/>
          </p:cNvSpPr>
          <p:nvPr/>
        </p:nvSpPr>
        <p:spPr bwMode="auto">
          <a:xfrm>
            <a:off x="1550581" y="597609"/>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mn-cs"/>
            </a:endParaRPr>
          </a:p>
        </p:txBody>
      </p:sp>
      <p:sp>
        <p:nvSpPr>
          <p:cNvPr id="6" name="Title 1"/>
          <p:cNvSpPr>
            <a:spLocks noGrp="1"/>
          </p:cNvSpPr>
          <p:nvPr>
            <p:ph type="title"/>
          </p:nvPr>
        </p:nvSpPr>
        <p:spPr>
          <a:xfrm>
            <a:off x="2057400" y="580681"/>
            <a:ext cx="7848600" cy="633984"/>
          </a:xfrm>
        </p:spPr>
        <p:txBody>
          <a:bodyPr>
            <a:normAutofit fontScale="90000"/>
          </a:bodyPr>
          <a:lstStyle/>
          <a:p>
            <a:r>
              <a:rPr lang="en-US" sz="2800" b="1" dirty="0">
                <a:solidFill>
                  <a:schemeClr val="tx1"/>
                </a:solidFill>
              </a:rPr>
              <a:t>A Framework for Climate Impacts and Responses (2)</a:t>
            </a:r>
          </a:p>
        </p:txBody>
      </p:sp>
    </p:spTree>
    <p:extLst>
      <p:ext uri="{BB962C8B-B14F-4D97-AF65-F5344CB8AC3E}">
        <p14:creationId xmlns:p14="http://schemas.microsoft.com/office/powerpoint/2010/main" val="231277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41081" y="1447801"/>
          <a:ext cx="8763000" cy="5133271"/>
        </p:xfrm>
        <a:graphic>
          <a:graphicData uri="http://schemas.openxmlformats.org/drawingml/2006/table">
            <a:tbl>
              <a:tblPr firstRow="1" firstCol="1" bandRow="1">
                <a:tableStyleId>{5C22544A-7EE6-4342-B048-85BDC9FD1C3A}</a:tableStyleId>
              </a:tblPr>
              <a:tblGrid>
                <a:gridCol w="1992719">
                  <a:extLst>
                    <a:ext uri="{9D8B030D-6E8A-4147-A177-3AD203B41FA5}">
                      <a16:colId xmlns:a16="http://schemas.microsoft.com/office/drawing/2014/main" val="3528690299"/>
                    </a:ext>
                  </a:extLst>
                </a:gridCol>
                <a:gridCol w="2503081">
                  <a:extLst>
                    <a:ext uri="{9D8B030D-6E8A-4147-A177-3AD203B41FA5}">
                      <a16:colId xmlns:a16="http://schemas.microsoft.com/office/drawing/2014/main" val="3391421723"/>
                    </a:ext>
                  </a:extLst>
                </a:gridCol>
                <a:gridCol w="2297519">
                  <a:extLst>
                    <a:ext uri="{9D8B030D-6E8A-4147-A177-3AD203B41FA5}">
                      <a16:colId xmlns:a16="http://schemas.microsoft.com/office/drawing/2014/main" val="79062188"/>
                    </a:ext>
                  </a:extLst>
                </a:gridCol>
                <a:gridCol w="1969681">
                  <a:extLst>
                    <a:ext uri="{9D8B030D-6E8A-4147-A177-3AD203B41FA5}">
                      <a16:colId xmlns:a16="http://schemas.microsoft.com/office/drawing/2014/main" val="283053047"/>
                    </a:ext>
                  </a:extLst>
                </a:gridCol>
              </a:tblGrid>
              <a:tr h="701573">
                <a:tc>
                  <a:txBody>
                    <a:bodyPr/>
                    <a:lstStyle/>
                    <a:p>
                      <a:pPr marL="0" marR="0">
                        <a:lnSpc>
                          <a:spcPct val="107000"/>
                        </a:lnSpc>
                        <a:spcBef>
                          <a:spcPts val="0"/>
                        </a:spcBef>
                        <a:spcAft>
                          <a:spcPts val="0"/>
                        </a:spcAft>
                      </a:pPr>
                      <a:r>
                        <a:rPr lang="en-US" sz="1600" dirty="0">
                          <a:effectLst/>
                        </a:rPr>
                        <a:t>Physical climate risks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Impact on the economy and on human welfare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Economic sectors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Responsible Agencies</a:t>
                      </a:r>
                    </a:p>
                  </a:txBody>
                  <a:tcPr marL="68580" marR="68580" marT="0" marB="0" anchor="ctr"/>
                </a:tc>
                <a:extLst>
                  <a:ext uri="{0D108BD9-81ED-4DB2-BD59-A6C34878D82A}">
                    <a16:rowId xmlns:a16="http://schemas.microsoft.com/office/drawing/2014/main" val="189467911"/>
                  </a:ext>
                </a:extLst>
              </a:tr>
              <a:tr h="755218">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air temperatures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Diseases spreading, heat stress, reduced agricultural</a:t>
                      </a:r>
                      <a:r>
                        <a:rPr lang="en-US" sz="1400" b="0" baseline="0" dirty="0">
                          <a:effectLst/>
                          <a:latin typeface="+mn-lt"/>
                          <a:cs typeface="Calibri" panose="020F0502020204030204" pitchFamily="34" charset="0"/>
                        </a:rPr>
                        <a:t> yields and changing cropping patterns</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mn-lt"/>
                        </a:rPr>
                        <a:t>Health; construction; infrastructure; agriculture; water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1394142"/>
                  </a:ext>
                </a:extLst>
              </a:tr>
              <a:tr h="548322">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ocean water temperatures </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Coral reef die-off; changes in fisheries productivity</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Fisheries, coastal communities; tourism</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19803244"/>
                  </a:ext>
                </a:extLst>
              </a:tr>
              <a:tr h="66081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Sea level rise</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Coastal flooding</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Coastal communities, cities, infrastructure, disaster risk management </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29766375"/>
                  </a:ext>
                </a:extLst>
              </a:tr>
              <a:tr h="66081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More intensive storms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Flooding, asset damage, income loss, reduced nutrition</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Agriculture, cities, infrastructure, disaster risk management, tourism </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09900146"/>
                  </a:ext>
                </a:extLst>
              </a:tr>
              <a:tr h="177865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Changing rainfall patterns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Changing ecosystems and land use (often loss of forests and agriculture land); reduced yields;</a:t>
                      </a:r>
                      <a:r>
                        <a:rPr lang="en-US" sz="1400" b="0" baseline="0" dirty="0">
                          <a:effectLst/>
                          <a:latin typeface="+mn-lt"/>
                          <a:cs typeface="Calibri" panose="020F0502020204030204" pitchFamily="34" charset="0"/>
                        </a:rPr>
                        <a:t> </a:t>
                      </a:r>
                      <a:r>
                        <a:rPr lang="en-US" sz="1400" b="0" dirty="0">
                          <a:effectLst/>
                          <a:latin typeface="+mn-lt"/>
                          <a:cs typeface="Calibri" panose="020F0502020204030204" pitchFamily="34" charset="0"/>
                        </a:rPr>
                        <a:t>change in freshwater reserves</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Agriculture; land use; forestry; nutrition; infrastructure (e.g., water, hydro, transport, cities); social safety nets</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56844961"/>
                  </a:ext>
                </a:extLst>
              </a:tr>
            </a:tbl>
          </a:graphicData>
        </a:graphic>
      </p:graphicFrame>
      <p:sp>
        <p:nvSpPr>
          <p:cNvPr id="4" name="Rectangle 1"/>
          <p:cNvSpPr>
            <a:spLocks noChangeArrowheads="1"/>
          </p:cNvSpPr>
          <p:nvPr/>
        </p:nvSpPr>
        <p:spPr bwMode="auto">
          <a:xfrm>
            <a:off x="1550581" y="597609"/>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mn-cs"/>
            </a:endParaRPr>
          </a:p>
        </p:txBody>
      </p:sp>
      <p:sp>
        <p:nvSpPr>
          <p:cNvPr id="6" name="Title 1"/>
          <p:cNvSpPr>
            <a:spLocks noGrp="1"/>
          </p:cNvSpPr>
          <p:nvPr>
            <p:ph type="title"/>
          </p:nvPr>
        </p:nvSpPr>
        <p:spPr>
          <a:xfrm>
            <a:off x="2057400" y="580681"/>
            <a:ext cx="7848600" cy="633984"/>
          </a:xfrm>
        </p:spPr>
        <p:txBody>
          <a:bodyPr>
            <a:normAutofit fontScale="90000"/>
          </a:bodyPr>
          <a:lstStyle/>
          <a:p>
            <a:r>
              <a:rPr lang="en-US" sz="2800" b="1" dirty="0">
                <a:solidFill>
                  <a:schemeClr val="tx1"/>
                </a:solidFill>
              </a:rPr>
              <a:t>A Framework for Climate Impacts and Responses (3)</a:t>
            </a:r>
          </a:p>
        </p:txBody>
      </p:sp>
    </p:spTree>
    <p:extLst>
      <p:ext uri="{BB962C8B-B14F-4D97-AF65-F5344CB8AC3E}">
        <p14:creationId xmlns:p14="http://schemas.microsoft.com/office/powerpoint/2010/main" val="3843054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60825" y="1330011"/>
          <a:ext cx="10349003" cy="5133271"/>
        </p:xfrm>
        <a:graphic>
          <a:graphicData uri="http://schemas.openxmlformats.org/drawingml/2006/table">
            <a:tbl>
              <a:tblPr firstRow="1" firstCol="1" bandRow="1">
                <a:tableStyleId>{5C22544A-7EE6-4342-B048-85BDC9FD1C3A}</a:tableStyleId>
              </a:tblPr>
              <a:tblGrid>
                <a:gridCol w="2173397">
                  <a:extLst>
                    <a:ext uri="{9D8B030D-6E8A-4147-A177-3AD203B41FA5}">
                      <a16:colId xmlns:a16="http://schemas.microsoft.com/office/drawing/2014/main" val="3528690299"/>
                    </a:ext>
                  </a:extLst>
                </a:gridCol>
                <a:gridCol w="2789731">
                  <a:extLst>
                    <a:ext uri="{9D8B030D-6E8A-4147-A177-3AD203B41FA5}">
                      <a16:colId xmlns:a16="http://schemas.microsoft.com/office/drawing/2014/main" val="3391421723"/>
                    </a:ext>
                  </a:extLst>
                </a:gridCol>
                <a:gridCol w="2585736">
                  <a:extLst>
                    <a:ext uri="{9D8B030D-6E8A-4147-A177-3AD203B41FA5}">
                      <a16:colId xmlns:a16="http://schemas.microsoft.com/office/drawing/2014/main" val="79062188"/>
                    </a:ext>
                  </a:extLst>
                </a:gridCol>
                <a:gridCol w="2800139">
                  <a:extLst>
                    <a:ext uri="{9D8B030D-6E8A-4147-A177-3AD203B41FA5}">
                      <a16:colId xmlns:a16="http://schemas.microsoft.com/office/drawing/2014/main" val="283053047"/>
                    </a:ext>
                  </a:extLst>
                </a:gridCol>
              </a:tblGrid>
              <a:tr h="701573">
                <a:tc>
                  <a:txBody>
                    <a:bodyPr/>
                    <a:lstStyle/>
                    <a:p>
                      <a:pPr marL="0" marR="0">
                        <a:lnSpc>
                          <a:spcPct val="107000"/>
                        </a:lnSpc>
                        <a:spcBef>
                          <a:spcPts val="0"/>
                        </a:spcBef>
                        <a:spcAft>
                          <a:spcPts val="0"/>
                        </a:spcAft>
                      </a:pPr>
                      <a:r>
                        <a:rPr lang="en-US" sz="1600" dirty="0">
                          <a:effectLst/>
                        </a:rPr>
                        <a:t>Physical climate risks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Impact on the economy and on human welfare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Economic sectors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Responsible Agencies</a:t>
                      </a:r>
                    </a:p>
                  </a:txBody>
                  <a:tcPr marL="68580" marR="68580" marT="0" marB="0" anchor="ctr"/>
                </a:tc>
                <a:extLst>
                  <a:ext uri="{0D108BD9-81ED-4DB2-BD59-A6C34878D82A}">
                    <a16:rowId xmlns:a16="http://schemas.microsoft.com/office/drawing/2014/main" val="189467911"/>
                  </a:ext>
                </a:extLst>
              </a:tr>
              <a:tr h="755218">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air temperatures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Diseases spreading, heat stress, reduced agricultural</a:t>
                      </a:r>
                      <a:r>
                        <a:rPr lang="en-US" sz="1400" b="0" baseline="0" dirty="0">
                          <a:effectLst/>
                          <a:latin typeface="+mn-lt"/>
                          <a:cs typeface="Calibri" panose="020F0502020204030204" pitchFamily="34" charset="0"/>
                        </a:rPr>
                        <a:t> yields</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mn-lt"/>
                        </a:rPr>
                        <a:t>Health; construction; infrastructure; agriculture; water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lvl="0" indent="0" algn="r" defTabSz="685800" rtl="0" eaLnBrk="1" fontAlgn="auto" latinLnBrk="0" hangingPunct="1">
                        <a:lnSpc>
                          <a:spcPct val="100000"/>
                        </a:lnSpc>
                        <a:spcBef>
                          <a:spcPts val="0"/>
                        </a:spcBef>
                        <a:spcAft>
                          <a:spcPts val="400"/>
                        </a:spcAft>
                        <a:buClrTx/>
                        <a:buSzTx/>
                        <a:buFontTx/>
                        <a:buNone/>
                        <a:tabLst/>
                        <a:defRPr/>
                      </a:pPr>
                      <a:r>
                        <a:rPr lang="en-US" sz="1600" b="1" i="1" u="sng" kern="1200" dirty="0">
                          <a:solidFill>
                            <a:schemeClr val="bg2">
                              <a:lumMod val="25000"/>
                            </a:schemeClr>
                          </a:solidFill>
                          <a:effectLst/>
                          <a:latin typeface="+mn-lt"/>
                          <a:ea typeface="+mn-ea"/>
                          <a:cs typeface="+mn-cs"/>
                        </a:rPr>
                        <a:t>Global, Federal, State and Local agencies are all involved</a:t>
                      </a:r>
                      <a:r>
                        <a:rPr lang="en-US" sz="1400" b="0" i="1" u="sng" kern="1200" dirty="0">
                          <a:solidFill>
                            <a:schemeClr val="bg2">
                              <a:lumMod val="25000"/>
                            </a:schemeClr>
                          </a:solidFill>
                          <a:effectLst/>
                          <a:latin typeface="+mn-lt"/>
                          <a:ea typeface="+mn-ea"/>
                          <a:cs typeface="+mn-cs"/>
                        </a:rPr>
                        <a:t>:</a:t>
                      </a:r>
                    </a:p>
                    <a:p>
                      <a:pPr marL="0" marR="0" lvl="0" indent="0" algn="r" defTabSz="685800" rtl="0" eaLnBrk="1" fontAlgn="auto" latinLnBrk="0" hangingPunct="1">
                        <a:lnSpc>
                          <a:spcPct val="100000"/>
                        </a:lnSpc>
                        <a:spcBef>
                          <a:spcPts val="0"/>
                        </a:spcBef>
                        <a:spcAft>
                          <a:spcPts val="400"/>
                        </a:spcAft>
                        <a:buClrTx/>
                        <a:buSzTx/>
                        <a:buFontTx/>
                        <a:buNone/>
                        <a:tabLst/>
                        <a:defRPr/>
                      </a:pPr>
                      <a:r>
                        <a:rPr lang="en-US" sz="1400" b="0" kern="1200" dirty="0">
                          <a:solidFill>
                            <a:schemeClr val="bg2">
                              <a:lumMod val="25000"/>
                            </a:schemeClr>
                          </a:solidFill>
                          <a:effectLst/>
                          <a:latin typeface="+mn-lt"/>
                          <a:ea typeface="+mn-ea"/>
                          <a:cs typeface="+mn-cs"/>
                        </a:rPr>
                        <a:t>Planning</a:t>
                      </a:r>
                    </a:p>
                    <a:p>
                      <a:pPr marL="0" marR="0" lvl="0" indent="0" algn="r" defTabSz="685800" rtl="0" eaLnBrk="1" fontAlgn="auto" latinLnBrk="0" hangingPunct="1">
                        <a:lnSpc>
                          <a:spcPct val="100000"/>
                        </a:lnSpc>
                        <a:spcBef>
                          <a:spcPts val="0"/>
                        </a:spcBef>
                        <a:spcAft>
                          <a:spcPts val="400"/>
                        </a:spcAft>
                        <a:buClrTx/>
                        <a:buSzTx/>
                        <a:buFontTx/>
                        <a:buNone/>
                        <a:tabLst/>
                        <a:defRPr/>
                      </a:pPr>
                      <a:r>
                        <a:rPr lang="en-US" sz="1400" b="0" kern="1200" dirty="0">
                          <a:solidFill>
                            <a:schemeClr val="bg2">
                              <a:lumMod val="25000"/>
                            </a:schemeClr>
                          </a:solidFill>
                          <a:effectLst/>
                          <a:latin typeface="+mn-lt"/>
                          <a:ea typeface="+mn-ea"/>
                          <a:cs typeface="+mn-cs"/>
                        </a:rPr>
                        <a:t>Finance</a:t>
                      </a:r>
                    </a:p>
                    <a:p>
                      <a:pPr algn="r">
                        <a:spcAft>
                          <a:spcPts val="400"/>
                        </a:spcAft>
                      </a:pPr>
                      <a:r>
                        <a:rPr lang="en-US" sz="1400" b="0" kern="1200" dirty="0">
                          <a:solidFill>
                            <a:schemeClr val="bg2">
                              <a:lumMod val="25000"/>
                            </a:schemeClr>
                          </a:solidFill>
                          <a:effectLst/>
                          <a:latin typeface="+mn-lt"/>
                          <a:ea typeface="+mn-ea"/>
                          <a:cs typeface="+mn-cs"/>
                        </a:rPr>
                        <a:t>Agriculture, Livestock, Fisheries</a:t>
                      </a:r>
                    </a:p>
                    <a:p>
                      <a:pPr algn="r">
                        <a:spcAft>
                          <a:spcPts val="400"/>
                        </a:spcAft>
                      </a:pPr>
                      <a:r>
                        <a:rPr lang="en-US" sz="1400" b="0" kern="1200" dirty="0">
                          <a:solidFill>
                            <a:schemeClr val="bg2">
                              <a:lumMod val="25000"/>
                            </a:schemeClr>
                          </a:solidFill>
                          <a:effectLst/>
                          <a:latin typeface="+mn-lt"/>
                          <a:ea typeface="+mn-ea"/>
                          <a:cs typeface="+mn-cs"/>
                        </a:rPr>
                        <a:t>Energy</a:t>
                      </a:r>
                    </a:p>
                    <a:p>
                      <a:pPr algn="r">
                        <a:spcAft>
                          <a:spcPts val="400"/>
                        </a:spcAft>
                      </a:pPr>
                      <a:r>
                        <a:rPr lang="en-US" sz="1400" b="0" kern="1200" dirty="0">
                          <a:solidFill>
                            <a:schemeClr val="bg2">
                              <a:lumMod val="25000"/>
                            </a:schemeClr>
                          </a:solidFill>
                          <a:effectLst/>
                          <a:latin typeface="+mn-lt"/>
                          <a:ea typeface="+mn-ea"/>
                          <a:cs typeface="+mn-cs"/>
                        </a:rPr>
                        <a:t>Transport</a:t>
                      </a:r>
                    </a:p>
                    <a:p>
                      <a:pPr algn="r">
                        <a:spcAft>
                          <a:spcPts val="400"/>
                        </a:spcAft>
                      </a:pPr>
                      <a:r>
                        <a:rPr lang="en-US" sz="1400" b="0" kern="1200" dirty="0">
                          <a:solidFill>
                            <a:schemeClr val="bg2">
                              <a:lumMod val="25000"/>
                            </a:schemeClr>
                          </a:solidFill>
                          <a:effectLst/>
                          <a:latin typeface="+mn-lt"/>
                          <a:ea typeface="+mn-ea"/>
                          <a:cs typeface="+mn-cs"/>
                        </a:rPr>
                        <a:t>Water Supply, Sanitation </a:t>
                      </a:r>
                    </a:p>
                    <a:p>
                      <a:pPr algn="r">
                        <a:spcAft>
                          <a:spcPts val="400"/>
                        </a:spcAft>
                      </a:pPr>
                      <a:r>
                        <a:rPr lang="en-US" sz="1400" b="0" kern="1200" dirty="0">
                          <a:solidFill>
                            <a:schemeClr val="bg2">
                              <a:lumMod val="25000"/>
                            </a:schemeClr>
                          </a:solidFill>
                          <a:effectLst/>
                          <a:latin typeface="+mn-lt"/>
                          <a:ea typeface="+mn-ea"/>
                          <a:cs typeface="+mn-cs"/>
                        </a:rPr>
                        <a:t>Environment</a:t>
                      </a:r>
                    </a:p>
                    <a:p>
                      <a:pPr algn="r">
                        <a:spcAft>
                          <a:spcPts val="400"/>
                        </a:spcAft>
                      </a:pPr>
                      <a:r>
                        <a:rPr lang="en-US" sz="1400" b="0" kern="1200" dirty="0">
                          <a:solidFill>
                            <a:schemeClr val="bg2">
                              <a:lumMod val="25000"/>
                            </a:schemeClr>
                          </a:solidFill>
                          <a:effectLst/>
                          <a:latin typeface="+mn-lt"/>
                          <a:ea typeface="+mn-ea"/>
                          <a:cs typeface="+mn-cs"/>
                        </a:rPr>
                        <a:t>Forestry and Parks</a:t>
                      </a:r>
                    </a:p>
                    <a:p>
                      <a:pPr algn="r">
                        <a:spcAft>
                          <a:spcPts val="400"/>
                        </a:spcAft>
                      </a:pPr>
                      <a:r>
                        <a:rPr lang="en-US" sz="1400" b="0" kern="1200" dirty="0">
                          <a:solidFill>
                            <a:schemeClr val="bg2">
                              <a:lumMod val="25000"/>
                            </a:schemeClr>
                          </a:solidFill>
                          <a:effectLst/>
                          <a:latin typeface="+mn-lt"/>
                          <a:ea typeface="+mn-ea"/>
                          <a:cs typeface="+mn-cs"/>
                        </a:rPr>
                        <a:t>Health</a:t>
                      </a:r>
                    </a:p>
                    <a:p>
                      <a:pPr marL="0" marR="0" lvl="0" indent="0" algn="r" defTabSz="685800" rtl="0" eaLnBrk="1" fontAlgn="auto" latinLnBrk="0" hangingPunct="1">
                        <a:lnSpc>
                          <a:spcPct val="100000"/>
                        </a:lnSpc>
                        <a:spcBef>
                          <a:spcPts val="0"/>
                        </a:spcBef>
                        <a:spcAft>
                          <a:spcPts val="400"/>
                        </a:spcAft>
                        <a:buClrTx/>
                        <a:buSzTx/>
                        <a:buFontTx/>
                        <a:buNone/>
                        <a:tabLst/>
                        <a:defRPr/>
                      </a:pPr>
                      <a:r>
                        <a:rPr lang="en-US" sz="1400" b="0" kern="1200" dirty="0">
                          <a:solidFill>
                            <a:schemeClr val="bg2">
                              <a:lumMod val="25000"/>
                            </a:schemeClr>
                          </a:solidFill>
                          <a:effectLst/>
                          <a:latin typeface="+mn-lt"/>
                          <a:ea typeface="+mn-ea"/>
                          <a:cs typeface="+mn-cs"/>
                        </a:rPr>
                        <a:t>Education</a:t>
                      </a:r>
                    </a:p>
                    <a:p>
                      <a:pPr algn="r">
                        <a:spcAft>
                          <a:spcPts val="400"/>
                        </a:spcAft>
                      </a:pPr>
                      <a:r>
                        <a:rPr lang="en-US" sz="1400" b="0" kern="1200" dirty="0">
                          <a:solidFill>
                            <a:schemeClr val="bg2">
                              <a:lumMod val="25000"/>
                            </a:schemeClr>
                          </a:solidFill>
                          <a:effectLst/>
                          <a:latin typeface="+mn-lt"/>
                          <a:ea typeface="+mn-ea"/>
                          <a:cs typeface="+mn-cs"/>
                        </a:rPr>
                        <a:t>Urban Development</a:t>
                      </a:r>
                    </a:p>
                    <a:p>
                      <a:pPr algn="r">
                        <a:spcAft>
                          <a:spcPts val="400"/>
                        </a:spcAft>
                      </a:pPr>
                      <a:r>
                        <a:rPr lang="en-US" sz="1400" b="0" kern="1200" dirty="0">
                          <a:solidFill>
                            <a:schemeClr val="bg2">
                              <a:lumMod val="25000"/>
                            </a:schemeClr>
                          </a:solidFill>
                          <a:effectLst/>
                          <a:latin typeface="+mn-lt"/>
                          <a:ea typeface="+mn-ea"/>
                          <a:cs typeface="+mn-cs"/>
                        </a:rPr>
                        <a:t>Commerce and Tourism</a:t>
                      </a:r>
                    </a:p>
                    <a:p>
                      <a:pPr algn="r">
                        <a:spcAft>
                          <a:spcPts val="400"/>
                        </a:spcAft>
                      </a:pPr>
                      <a:r>
                        <a:rPr lang="en-US" sz="1400" b="0" kern="1200" dirty="0">
                          <a:solidFill>
                            <a:schemeClr val="bg2">
                              <a:lumMod val="25000"/>
                            </a:schemeClr>
                          </a:solidFill>
                          <a:effectLst/>
                          <a:latin typeface="+mn-lt"/>
                          <a:ea typeface="+mn-ea"/>
                          <a:cs typeface="+mn-cs"/>
                        </a:rPr>
                        <a:t>National Meteorological Agency (NOAA in the US)</a:t>
                      </a:r>
                    </a:p>
                  </a:txBody>
                  <a:tcPr marL="68580" marR="68580" marT="0" marB="0" anchor="ctr"/>
                </a:tc>
                <a:extLst>
                  <a:ext uri="{0D108BD9-81ED-4DB2-BD59-A6C34878D82A}">
                    <a16:rowId xmlns:a16="http://schemas.microsoft.com/office/drawing/2014/main" val="141394142"/>
                  </a:ext>
                </a:extLst>
              </a:tr>
              <a:tr h="548322">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Higher ocean water temperatures </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Coral reef die-off; changes in fisheries productivity</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Fisheries, coastal communities; tourism</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vMerge="1">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19803244"/>
                  </a:ext>
                </a:extLst>
              </a:tr>
              <a:tr h="66081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Sea level rise</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Coastal flooding</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Coastal communities, cities, infrastructure, disaster risk management </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vMerge="1">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29766375"/>
                  </a:ext>
                </a:extLst>
              </a:tr>
              <a:tr h="66081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More intensive storms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Flooding, asset damage, income loss, reduced nutrition</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Agriculture, cities, infrastructure, disaster risk management, tourism </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vMerge="1">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09900146"/>
                  </a:ext>
                </a:extLst>
              </a:tr>
              <a:tr h="1778656">
                <a:tc>
                  <a:txBody>
                    <a:bodyPr/>
                    <a:lstStyle/>
                    <a:p>
                      <a:pPr marL="0" marR="0" algn="l" defTabSz="685800" rtl="0" eaLnBrk="1" latinLnBrk="0" hangingPunct="1">
                        <a:lnSpc>
                          <a:spcPct val="107000"/>
                        </a:lnSpc>
                        <a:spcBef>
                          <a:spcPts val="0"/>
                        </a:spcBef>
                        <a:spcAft>
                          <a:spcPts val="0"/>
                        </a:spcAft>
                      </a:pPr>
                      <a:r>
                        <a:rPr lang="en-US" sz="1600" b="1" kern="1200" dirty="0">
                          <a:solidFill>
                            <a:schemeClr val="dk1"/>
                          </a:solidFill>
                          <a:effectLst/>
                          <a:latin typeface="+mn-lt"/>
                          <a:ea typeface="+mn-ea"/>
                          <a:cs typeface="+mn-cs"/>
                        </a:rPr>
                        <a:t>Changing rainfall patterns</a:t>
                      </a:r>
                    </a:p>
                  </a:txBody>
                  <a:tcPr marL="68580" marR="68580" marT="0" marB="0" anchor="ctr">
                    <a:noFill/>
                  </a:tcPr>
                </a:tc>
                <a:tc>
                  <a:txBody>
                    <a:bodyPr/>
                    <a:lstStyle/>
                    <a:p>
                      <a:pPr marL="0" marR="0">
                        <a:lnSpc>
                          <a:spcPct val="107000"/>
                        </a:lnSpc>
                        <a:spcBef>
                          <a:spcPts val="0"/>
                        </a:spcBef>
                        <a:spcAft>
                          <a:spcPts val="0"/>
                        </a:spcAft>
                      </a:pPr>
                      <a:r>
                        <a:rPr lang="en-US" sz="1400" b="0" dirty="0">
                          <a:effectLst/>
                          <a:latin typeface="+mn-lt"/>
                          <a:cs typeface="Calibri" panose="020F0502020204030204" pitchFamily="34" charset="0"/>
                        </a:rPr>
                        <a:t>Changing ecosystems and land use (often loss of forests and agriculture land); reduced yields;</a:t>
                      </a:r>
                      <a:r>
                        <a:rPr lang="en-US" sz="1400" b="0" baseline="0" dirty="0">
                          <a:effectLst/>
                          <a:latin typeface="+mn-lt"/>
                          <a:cs typeface="Calibri" panose="020F0502020204030204" pitchFamily="34" charset="0"/>
                        </a:rPr>
                        <a:t> </a:t>
                      </a:r>
                      <a:r>
                        <a:rPr lang="en-US" sz="1400" b="0" dirty="0">
                          <a:effectLst/>
                          <a:latin typeface="+mn-lt"/>
                          <a:cs typeface="Calibri" panose="020F0502020204030204" pitchFamily="34" charset="0"/>
                        </a:rPr>
                        <a:t>change in freshwater reserves</a:t>
                      </a:r>
                      <a:endParaRPr lang="en-US" sz="1400" b="0" dirty="0">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0" dirty="0">
                          <a:solidFill>
                            <a:schemeClr val="tx1"/>
                          </a:solidFill>
                          <a:effectLst/>
                          <a:latin typeface="+mn-lt"/>
                          <a:cs typeface="Calibri" panose="020F0502020204030204" pitchFamily="34" charset="0"/>
                        </a:rPr>
                        <a:t>Agriculture; land use; forestry; nutrition; infrastructure (e.g., water, hydro, transport, cities); social safety nets</a:t>
                      </a:r>
                      <a:endParaRPr lang="en-US"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vMerge="1">
                  <a:txBody>
                    <a:bodyPr/>
                    <a:lstStyle/>
                    <a:p>
                      <a:pPr marL="0" marR="0">
                        <a:lnSpc>
                          <a:spcPct val="107000"/>
                        </a:lnSpc>
                        <a:spcBef>
                          <a:spcPts val="0"/>
                        </a:spcBef>
                        <a:spcAft>
                          <a:spcPts val="0"/>
                        </a:spcAft>
                      </a:pPr>
                      <a:endParaRPr lang="en-US" sz="1400" dirty="0">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56844961"/>
                  </a:ext>
                </a:extLst>
              </a:tr>
            </a:tbl>
          </a:graphicData>
        </a:graphic>
      </p:graphicFrame>
      <p:sp>
        <p:nvSpPr>
          <p:cNvPr id="4" name="Rectangle 1"/>
          <p:cNvSpPr>
            <a:spLocks noChangeArrowheads="1"/>
          </p:cNvSpPr>
          <p:nvPr/>
        </p:nvSpPr>
        <p:spPr bwMode="auto">
          <a:xfrm>
            <a:off x="1550581" y="597609"/>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mn-cs"/>
            </a:endParaRPr>
          </a:p>
        </p:txBody>
      </p:sp>
      <p:sp>
        <p:nvSpPr>
          <p:cNvPr id="6" name="Title 1"/>
          <p:cNvSpPr>
            <a:spLocks noGrp="1"/>
          </p:cNvSpPr>
          <p:nvPr>
            <p:ph type="title"/>
          </p:nvPr>
        </p:nvSpPr>
        <p:spPr>
          <a:xfrm>
            <a:off x="2057400" y="394718"/>
            <a:ext cx="7848600" cy="633984"/>
          </a:xfrm>
        </p:spPr>
        <p:txBody>
          <a:bodyPr>
            <a:normAutofit fontScale="90000"/>
          </a:bodyPr>
          <a:lstStyle/>
          <a:p>
            <a:r>
              <a:rPr lang="en-US" sz="2800" b="1" dirty="0">
                <a:solidFill>
                  <a:schemeClr val="tx1"/>
                </a:solidFill>
              </a:rPr>
              <a:t>A Framework for Climate Impacts and Responses (4)</a:t>
            </a:r>
          </a:p>
        </p:txBody>
      </p:sp>
      <p:sp>
        <p:nvSpPr>
          <p:cNvPr id="2" name="Left Brace 1">
            <a:extLst>
              <a:ext uri="{FF2B5EF4-FFF2-40B4-BE49-F238E27FC236}">
                <a16:creationId xmlns:a16="http://schemas.microsoft.com/office/drawing/2014/main" id="{19E7CC58-32FC-4A75-B627-92DE89380AC8}"/>
              </a:ext>
            </a:extLst>
          </p:cNvPr>
          <p:cNvSpPr/>
          <p:nvPr/>
        </p:nvSpPr>
        <p:spPr>
          <a:xfrm rot="10800000">
            <a:off x="8665030" y="2743199"/>
            <a:ext cx="420914" cy="3591133"/>
          </a:xfrm>
          <a:prstGeom prst="leftBrace">
            <a:avLst>
              <a:gd name="adj1" fmla="val 8333"/>
              <a:gd name="adj2" fmla="val 46195"/>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orbel"/>
              <a:ea typeface="+mn-ea"/>
              <a:cs typeface="+mn-cs"/>
            </a:endParaRPr>
          </a:p>
        </p:txBody>
      </p:sp>
      <p:sp>
        <p:nvSpPr>
          <p:cNvPr id="7" name="TextBox 6">
            <a:extLst>
              <a:ext uri="{FF2B5EF4-FFF2-40B4-BE49-F238E27FC236}">
                <a16:creationId xmlns:a16="http://schemas.microsoft.com/office/drawing/2014/main" id="{3EC86426-FAE8-46F5-9448-7B119C7AA279}"/>
              </a:ext>
            </a:extLst>
          </p:cNvPr>
          <p:cNvSpPr txBox="1"/>
          <p:nvPr/>
        </p:nvSpPr>
        <p:spPr>
          <a:xfrm rot="20132525">
            <a:off x="4165601" y="3662410"/>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B3E3A">
                    <a:lumMod val="75000"/>
                  </a:srgbClr>
                </a:solidFill>
                <a:effectLst/>
                <a:uLnTx/>
                <a:uFillTx/>
                <a:latin typeface="Calibri" panose="020F0502020204030204"/>
                <a:ea typeface="+mn-ea"/>
                <a:cs typeface="+mn-cs"/>
              </a:rPr>
              <a:t>High complexity </a:t>
            </a:r>
            <a:endParaRPr kumimoji="0" lang="en-US" sz="5400" b="0" i="0" u="none" strike="noStrike" kern="1200" cap="none" spc="0" normalizeH="0" baseline="0" noProof="0" dirty="0">
              <a:ln>
                <a:noFill/>
              </a:ln>
              <a:solidFill>
                <a:srgbClr val="CB3E3A">
                  <a:lumMod val="75000"/>
                </a:srgbClr>
              </a:solidFill>
              <a:effectLst/>
              <a:uLnTx/>
              <a:uFillTx/>
              <a:latin typeface="Corbel"/>
              <a:ea typeface="+mn-ea"/>
              <a:cs typeface="+mn-cs"/>
            </a:endParaRPr>
          </a:p>
        </p:txBody>
      </p:sp>
    </p:spTree>
    <p:extLst>
      <p:ext uri="{BB962C8B-B14F-4D97-AF65-F5344CB8AC3E}">
        <p14:creationId xmlns:p14="http://schemas.microsoft.com/office/powerpoint/2010/main" val="280179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4C0FDA-7368-4223-31A2-5B7809594D34}"/>
              </a:ext>
            </a:extLst>
          </p:cNvPr>
          <p:cNvSpPr>
            <a:spLocks noGrp="1"/>
          </p:cNvSpPr>
          <p:nvPr>
            <p:ph type="body" sz="quarter" idx="10"/>
          </p:nvPr>
        </p:nvSpPr>
        <p:spPr>
          <a:xfrm>
            <a:off x="588434" y="6418036"/>
            <a:ext cx="6105877" cy="383119"/>
          </a:xfrm>
        </p:spPr>
        <p:txBody>
          <a:bodyPr/>
          <a:lstStyle/>
          <a:p>
            <a:r>
              <a:rPr lang="en-US" sz="1050" dirty="0"/>
              <a:t>Climate Policy Initiative, 2021</a:t>
            </a:r>
          </a:p>
        </p:txBody>
      </p:sp>
      <p:pic>
        <p:nvPicPr>
          <p:cNvPr id="1026" name="Picture 1">
            <a:extLst>
              <a:ext uri="{FF2B5EF4-FFF2-40B4-BE49-F238E27FC236}">
                <a16:creationId xmlns:a16="http://schemas.microsoft.com/office/drawing/2014/main" id="{06956EC1-0F21-82FF-7CED-09B6A65A4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425450"/>
            <a:ext cx="9441793" cy="558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488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59C8BF-1AC7-84A5-7C5E-BA09C304613C}"/>
              </a:ext>
            </a:extLst>
          </p:cNvPr>
          <p:cNvSpPr>
            <a:spLocks noGrp="1"/>
          </p:cNvSpPr>
          <p:nvPr>
            <p:ph type="sldNum" sz="quarter" idx="12"/>
          </p:nvPr>
        </p:nvSpPr>
        <p:spPr/>
        <p:txBody>
          <a:bodyPr/>
          <a:lstStyle/>
          <a:p>
            <a:fld id="{CA8D9AD5-F248-4919-864A-CFD76CC027D6}" type="slidenum">
              <a:rPr lang="en-US" smtClean="0"/>
              <a:pPr/>
              <a:t>37</a:t>
            </a:fld>
            <a:endParaRPr lang="en-US"/>
          </a:p>
        </p:txBody>
      </p:sp>
      <p:sp>
        <p:nvSpPr>
          <p:cNvPr id="4" name="TextBox 3">
            <a:extLst>
              <a:ext uri="{FF2B5EF4-FFF2-40B4-BE49-F238E27FC236}">
                <a16:creationId xmlns:a16="http://schemas.microsoft.com/office/drawing/2014/main" id="{64E7C303-C0E8-09A9-DB2F-721CDC8C5923}"/>
              </a:ext>
            </a:extLst>
          </p:cNvPr>
          <p:cNvSpPr txBox="1"/>
          <p:nvPr/>
        </p:nvSpPr>
        <p:spPr>
          <a:xfrm>
            <a:off x="2741023" y="2969203"/>
            <a:ext cx="8109857" cy="2483757"/>
          </a:xfrm>
          <a:prstGeom prst="rect">
            <a:avLst/>
          </a:prstGeom>
          <a:noFill/>
        </p:spPr>
        <p:txBody>
          <a:bodyPr wrap="square">
            <a:spAutoFit/>
          </a:bodyPr>
          <a:lstStyle/>
          <a:p>
            <a:pPr marL="0" marR="0">
              <a:lnSpc>
                <a:spcPct val="107000"/>
              </a:lnSpc>
              <a:spcBef>
                <a:spcPts val="0"/>
              </a:spcBef>
              <a:spcAft>
                <a:spcPts val="800"/>
              </a:spcAft>
            </a:pPr>
            <a:r>
              <a:rPr lang="en-US"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cannot survive an unabated climate crisis, so mobilizing today for a more resilient tomorrow is exactly what we should do,” Kristalina Georgieva, the IMF’s managing director.</a:t>
            </a:r>
          </a:p>
          <a:p>
            <a:pPr marL="0" marR="0">
              <a:lnSpc>
                <a:spcPct val="107000"/>
              </a:lnSpc>
              <a:spcBef>
                <a:spcPts val="0"/>
              </a:spcBef>
              <a:spcAft>
                <a:spcPts val="800"/>
              </a:spcAft>
            </a:pPr>
            <a:r>
              <a:rPr lang="en-US"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world spends around $630 billion to reduce planet-warming emissions and adapt to climate impacts, but the needs are between $3 trillion and $6 trillion, Georgieva said, noting: “We are not even close to this number.”</a:t>
            </a:r>
            <a:endParaRPr lang="en-US" dirty="0">
              <a:effectLst/>
              <a:latin typeface="Calibri" panose="020F0502020204030204" pitchFamily="34" charset="0"/>
              <a:ea typeface="PMingLiU" panose="02020500000000000000" pitchFamily="18" charset="-120"/>
              <a:cs typeface="Vrinda" panose="020B0502040204020203" pitchFamily="34" charset="0"/>
            </a:endParaRPr>
          </a:p>
        </p:txBody>
      </p:sp>
      <p:pic>
        <p:nvPicPr>
          <p:cNvPr id="6" name="Picture 5">
            <a:extLst>
              <a:ext uri="{FF2B5EF4-FFF2-40B4-BE49-F238E27FC236}">
                <a16:creationId xmlns:a16="http://schemas.microsoft.com/office/drawing/2014/main" id="{78BE1239-7603-69BD-CEED-7E95916C59CD}"/>
              </a:ext>
            </a:extLst>
          </p:cNvPr>
          <p:cNvPicPr>
            <a:picLocks noChangeAspect="1"/>
          </p:cNvPicPr>
          <p:nvPr/>
        </p:nvPicPr>
        <p:blipFill>
          <a:blip r:embed="rId2"/>
          <a:stretch>
            <a:fillRect/>
          </a:stretch>
        </p:blipFill>
        <p:spPr>
          <a:xfrm>
            <a:off x="723900" y="281793"/>
            <a:ext cx="8420100" cy="2219325"/>
          </a:xfrm>
          <a:prstGeom prst="rect">
            <a:avLst/>
          </a:prstGeom>
        </p:spPr>
      </p:pic>
      <p:sp>
        <p:nvSpPr>
          <p:cNvPr id="7" name="Text Placeholder 1">
            <a:extLst>
              <a:ext uri="{FF2B5EF4-FFF2-40B4-BE49-F238E27FC236}">
                <a16:creationId xmlns:a16="http://schemas.microsoft.com/office/drawing/2014/main" id="{A6F0C311-E8EE-CBCF-7FCC-39FD2AF17867}"/>
              </a:ext>
            </a:extLst>
          </p:cNvPr>
          <p:cNvSpPr txBox="1">
            <a:spLocks/>
          </p:cNvSpPr>
          <p:nvPr/>
        </p:nvSpPr>
        <p:spPr>
          <a:xfrm>
            <a:off x="490463" y="6218849"/>
            <a:ext cx="6105877" cy="383119"/>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IMF, October 11, 2022</a:t>
            </a:r>
          </a:p>
        </p:txBody>
      </p:sp>
    </p:spTree>
    <p:extLst>
      <p:ext uri="{BB962C8B-B14F-4D97-AF65-F5344CB8AC3E}">
        <p14:creationId xmlns:p14="http://schemas.microsoft.com/office/powerpoint/2010/main" val="3101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8A560E3-0455-E162-907C-9CA1ECA7FC57}"/>
              </a:ext>
            </a:extLst>
          </p:cNvPr>
          <p:cNvSpPr txBox="1">
            <a:spLocks/>
          </p:cNvSpPr>
          <p:nvPr/>
        </p:nvSpPr>
        <p:spPr>
          <a:xfrm>
            <a:off x="2045968" y="1798320"/>
            <a:ext cx="8185151" cy="441960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Invest in efficiency in all sectors (no regrets) </a:t>
            </a:r>
          </a:p>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Avoid “lock-in” effects (evaluated against future trends)</a:t>
            </a:r>
          </a:p>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Build on public sector capabilities</a:t>
            </a:r>
          </a:p>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Promote locally-led adaptation, job creation and innovation</a:t>
            </a:r>
          </a:p>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Balance </a:t>
            </a:r>
            <a:r>
              <a:rPr lang="en-US" u="sng" dirty="0">
                <a:solidFill>
                  <a:srgbClr val="002060"/>
                </a:solidFill>
              </a:rPr>
              <a:t>risk reduction</a:t>
            </a:r>
            <a:r>
              <a:rPr lang="en-US" dirty="0">
                <a:solidFill>
                  <a:srgbClr val="002060"/>
                </a:solidFill>
              </a:rPr>
              <a:t> (i.e., sea walls, zoning measures, drought-resistant crops) and </a:t>
            </a:r>
            <a:r>
              <a:rPr lang="en-US" u="sng" dirty="0">
                <a:solidFill>
                  <a:srgbClr val="002060"/>
                </a:solidFill>
              </a:rPr>
              <a:t>risk management</a:t>
            </a:r>
            <a:r>
              <a:rPr lang="en-US" dirty="0">
                <a:solidFill>
                  <a:srgbClr val="002060"/>
                </a:solidFill>
              </a:rPr>
              <a:t> (i.e., social safety nets, fiscal buffers, evacuation planning). </a:t>
            </a:r>
          </a:p>
          <a:p>
            <a:pPr marL="457200" indent="-457200">
              <a:lnSpc>
                <a:spcPct val="120000"/>
              </a:lnSpc>
              <a:spcBef>
                <a:spcPts val="0"/>
              </a:spcBef>
              <a:spcAft>
                <a:spcPts val="1200"/>
              </a:spcAft>
              <a:buFont typeface="Arial" panose="020B0604020202020204" pitchFamily="34" charset="0"/>
              <a:buAutoNum type="alphaLcParenBoth"/>
            </a:pPr>
            <a:r>
              <a:rPr lang="en-US" dirty="0">
                <a:solidFill>
                  <a:srgbClr val="002060"/>
                </a:solidFill>
              </a:rPr>
              <a:t>Maximize co-benefits (between </a:t>
            </a:r>
            <a:r>
              <a:rPr lang="en-US" u="sng" dirty="0">
                <a:solidFill>
                  <a:srgbClr val="002060"/>
                </a:solidFill>
              </a:rPr>
              <a:t>development and climate</a:t>
            </a:r>
            <a:r>
              <a:rPr lang="en-US" dirty="0">
                <a:solidFill>
                  <a:srgbClr val="002060"/>
                </a:solidFill>
              </a:rPr>
              <a:t> benefits, between </a:t>
            </a:r>
            <a:r>
              <a:rPr lang="en-US" u="sng" dirty="0">
                <a:solidFill>
                  <a:srgbClr val="002060"/>
                </a:solidFill>
              </a:rPr>
              <a:t>public and private</a:t>
            </a:r>
            <a:r>
              <a:rPr lang="en-US" dirty="0">
                <a:solidFill>
                  <a:srgbClr val="002060"/>
                </a:solidFill>
              </a:rPr>
              <a:t> benefits, and between </a:t>
            </a:r>
            <a:r>
              <a:rPr lang="en-US" u="sng" dirty="0">
                <a:solidFill>
                  <a:srgbClr val="002060"/>
                </a:solidFill>
              </a:rPr>
              <a:t>nature and people</a:t>
            </a:r>
            <a:r>
              <a:rPr lang="en-US" dirty="0">
                <a:solidFill>
                  <a:srgbClr val="002060"/>
                </a:solidFill>
              </a:rPr>
              <a:t> benefits)</a:t>
            </a:r>
            <a:endParaRPr lang="en-US" dirty="0">
              <a:solidFill>
                <a:srgbClr val="C00000"/>
              </a:solidFill>
            </a:endParaRPr>
          </a:p>
        </p:txBody>
      </p:sp>
      <p:sp>
        <p:nvSpPr>
          <p:cNvPr id="6" name="Title 1">
            <a:extLst>
              <a:ext uri="{FF2B5EF4-FFF2-40B4-BE49-F238E27FC236}">
                <a16:creationId xmlns:a16="http://schemas.microsoft.com/office/drawing/2014/main" id="{3575B45F-8DB8-ACDA-0B46-41E7738216F5}"/>
              </a:ext>
            </a:extLst>
          </p:cNvPr>
          <p:cNvSpPr txBox="1">
            <a:spLocks/>
          </p:cNvSpPr>
          <p:nvPr/>
        </p:nvSpPr>
        <p:spPr>
          <a:xfrm>
            <a:off x="1402442" y="783771"/>
            <a:ext cx="9387115" cy="9144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800" b="1" kern="1200" cap="all">
                <a:solidFill>
                  <a:srgbClr val="F0AB00"/>
                </a:solidFill>
                <a:latin typeface="+mj-lt"/>
                <a:ea typeface="+mj-ea"/>
                <a:cs typeface="+mj-cs"/>
              </a:defRPr>
            </a:lvl1pPr>
          </a:lstStyle>
          <a:p>
            <a:r>
              <a:rPr lang="en-US" sz="3200" dirty="0">
                <a:latin typeface="Arial"/>
                <a:cs typeface="Arial"/>
              </a:rPr>
              <a:t>Principles to guide public investments</a:t>
            </a:r>
          </a:p>
        </p:txBody>
      </p:sp>
    </p:spTree>
    <p:extLst>
      <p:ext uri="{BB962C8B-B14F-4D97-AF65-F5344CB8AC3E}">
        <p14:creationId xmlns:p14="http://schemas.microsoft.com/office/powerpoint/2010/main" val="49360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C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04F6EE58-CF5A-EF13-98F2-4972AF55B7D6}"/>
              </a:ext>
            </a:extLst>
          </p:cNvPr>
          <p:cNvSpPr txBox="1">
            <a:spLocks/>
          </p:cNvSpPr>
          <p:nvPr/>
        </p:nvSpPr>
        <p:spPr>
          <a:xfrm>
            <a:off x="1487657" y="55532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310647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4A18AF29-360A-4D1A-A8B1-C2AA6FBF29DC}"/>
              </a:ext>
            </a:extLst>
          </p:cNvPr>
          <p:cNvSpPr txBox="1">
            <a:spLocks/>
          </p:cNvSpPr>
          <p:nvPr/>
        </p:nvSpPr>
        <p:spPr>
          <a:xfrm>
            <a:off x="293254" y="791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C7D3C"/>
                </a:solidFill>
                <a:latin typeface="Franklin Gothic Demi Cond" charset="0"/>
                <a:ea typeface="Franklin Gothic Demi Cond" charset="0"/>
                <a:cs typeface="Franklin Gothic Demi Cond"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Cond" charset="0"/>
              </a:rPr>
              <a:t>Rising Seas</a:t>
            </a:r>
          </a:p>
        </p:txBody>
      </p:sp>
    </p:spTree>
    <p:extLst>
      <p:ext uri="{BB962C8B-B14F-4D97-AF65-F5344CB8AC3E}">
        <p14:creationId xmlns:p14="http://schemas.microsoft.com/office/powerpoint/2010/main" val="3558400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5CBA42-5D8C-4C4D-A2BA-859EA7B01E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CDA706E-679B-4E3C-88A9-4638249A116B}"/>
              </a:ext>
            </a:extLst>
          </p:cNvPr>
          <p:cNvPicPr>
            <a:picLocks noChangeAspect="1"/>
          </p:cNvPicPr>
          <p:nvPr/>
        </p:nvPicPr>
        <p:blipFill>
          <a:blip r:embed="rId2"/>
          <a:stretch>
            <a:fillRect/>
          </a:stretch>
        </p:blipFill>
        <p:spPr>
          <a:xfrm>
            <a:off x="5835507" y="34081"/>
            <a:ext cx="6096681" cy="6823919"/>
          </a:xfrm>
          <a:prstGeom prst="rect">
            <a:avLst/>
          </a:prstGeom>
        </p:spPr>
      </p:pic>
      <p:sp>
        <p:nvSpPr>
          <p:cNvPr id="8" name="Footer Placeholder 3">
            <a:extLst>
              <a:ext uri="{FF2B5EF4-FFF2-40B4-BE49-F238E27FC236}">
                <a16:creationId xmlns:a16="http://schemas.microsoft.com/office/drawing/2014/main" id="{867228CF-B885-4F18-AFF6-4EF1333DF5F1}"/>
              </a:ext>
            </a:extLst>
          </p:cNvPr>
          <p:cNvSpPr txBox="1">
            <a:spLocks/>
          </p:cNvSpPr>
          <p:nvPr/>
        </p:nvSpPr>
        <p:spPr>
          <a:xfrm>
            <a:off x="1612557" y="6356350"/>
            <a:ext cx="4483443" cy="2783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all" spc="0" normalizeH="0" baseline="0" noProof="0" dirty="0">
                <a:ln>
                  <a:noFill/>
                </a:ln>
                <a:solidFill>
                  <a:srgbClr val="FFFFFF">
                    <a:lumMod val="65000"/>
                  </a:srgbClr>
                </a:solidFill>
                <a:effectLst/>
                <a:uLnTx/>
                <a:uFillTx/>
                <a:latin typeface="Calibri"/>
                <a:ea typeface="+mn-ea"/>
                <a:cs typeface="+mn-cs"/>
              </a:rPr>
              <a:t>SOURCE: World Bank, climate adaptation action plan, Jan. 2019</a:t>
            </a:r>
          </a:p>
        </p:txBody>
      </p:sp>
      <p:sp>
        <p:nvSpPr>
          <p:cNvPr id="10" name="TextBox 9">
            <a:extLst>
              <a:ext uri="{FF2B5EF4-FFF2-40B4-BE49-F238E27FC236}">
                <a16:creationId xmlns:a16="http://schemas.microsoft.com/office/drawing/2014/main" id="{CE726EF3-D1DB-4CD3-96F1-B4BA4ED19065}"/>
              </a:ext>
            </a:extLst>
          </p:cNvPr>
          <p:cNvSpPr txBox="1"/>
          <p:nvPr/>
        </p:nvSpPr>
        <p:spPr>
          <a:xfrm>
            <a:off x="7553099" y="2202591"/>
            <a:ext cx="774739" cy="483337"/>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Atlantic circulation slowdown</a:t>
            </a:r>
            <a:endParaRPr kumimoji="0" lang="en-US" sz="105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50B4520-4666-4BB8-984C-3D197619A7FE}"/>
              </a:ext>
            </a:extLst>
          </p:cNvPr>
          <p:cNvPicPr>
            <a:picLocks noChangeAspect="1"/>
          </p:cNvPicPr>
          <p:nvPr/>
        </p:nvPicPr>
        <p:blipFill>
          <a:blip r:embed="rId3"/>
          <a:stretch>
            <a:fillRect/>
          </a:stretch>
        </p:blipFill>
        <p:spPr>
          <a:xfrm>
            <a:off x="7282042" y="2325196"/>
            <a:ext cx="257175" cy="238125"/>
          </a:xfrm>
          <a:prstGeom prst="rect">
            <a:avLst/>
          </a:prstGeom>
        </p:spPr>
      </p:pic>
      <p:sp>
        <p:nvSpPr>
          <p:cNvPr id="9" name="Rectangle 8">
            <a:extLst>
              <a:ext uri="{FF2B5EF4-FFF2-40B4-BE49-F238E27FC236}">
                <a16:creationId xmlns:a16="http://schemas.microsoft.com/office/drawing/2014/main" id="{4C465D93-BE0C-FE42-8173-164716EDD4D8}"/>
              </a:ext>
            </a:extLst>
          </p:cNvPr>
          <p:cNvSpPr/>
          <p:nvPr/>
        </p:nvSpPr>
        <p:spPr>
          <a:xfrm>
            <a:off x="58846" y="223308"/>
            <a:ext cx="5748497" cy="584775"/>
          </a:xfrm>
          <a:prstGeom prst="rect">
            <a:avLst/>
          </a:prstGeom>
          <a:solidFill>
            <a:schemeClr val="accent4">
              <a:lumMod val="20000"/>
              <a:lumOff val="80000"/>
            </a:schemeClr>
          </a:solidFill>
        </p:spPr>
        <p:txBody>
          <a:bodyPr wrap="square">
            <a:spAutoFit/>
          </a:bodyPr>
          <a:lstStyle/>
          <a:p>
            <a:pPr marL="288925" marR="0" lvl="0" indent="-288925"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GLOBAL TIPPING POINTS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5EA656B-2729-4AA3-82FA-9B267CA6FF13}"/>
              </a:ext>
            </a:extLst>
          </p:cNvPr>
          <p:cNvSpPr/>
          <p:nvPr/>
        </p:nvSpPr>
        <p:spPr>
          <a:xfrm>
            <a:off x="44964" y="719170"/>
            <a:ext cx="5748497" cy="2797689"/>
          </a:xfrm>
          <a:prstGeom prst="rect">
            <a:avLst/>
          </a:prstGeom>
          <a:solidFill>
            <a:schemeClr val="accent4">
              <a:lumMod val="20000"/>
              <a:lumOff val="80000"/>
            </a:schemeClr>
          </a:solidFill>
        </p:spPr>
        <p:txBody>
          <a:bodyPr wrap="square">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Permafrost Collapse</a:t>
            </a: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Ice Sheet Collapse</a:t>
            </a: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Boreal Forestry Dieback</a:t>
            </a: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Coral Reef Collapse</a:t>
            </a: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Catastrophic Rainforest Dieback</a:t>
            </a:r>
          </a:p>
          <a:p>
            <a:pPr marL="51435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Atlantic Circulation Slowdown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AB98D56-27E1-413D-8E7B-E2895F394DAC}"/>
              </a:ext>
            </a:extLst>
          </p:cNvPr>
          <p:cNvSpPr txBox="1"/>
          <p:nvPr/>
        </p:nvSpPr>
        <p:spPr>
          <a:xfrm>
            <a:off x="0" y="3446040"/>
            <a:ext cx="5748497" cy="2923877"/>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orbe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orbel"/>
            </a:endParaRPr>
          </a:p>
          <a:p>
            <a:pPr marL="566738" marR="0" lvl="0" indent="-450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They will affect all latitudes.</a:t>
            </a:r>
          </a:p>
          <a:p>
            <a:pPr marL="566738" marR="0" lvl="0" indent="-450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Ecosystem &amp; biodiversity loss is happening in tandem. </a:t>
            </a:r>
          </a:p>
          <a:p>
            <a:pPr marL="566738" indent="-450850">
              <a:buFont typeface="Arial" panose="020B0604020202020204" pitchFamily="34" charset="0"/>
              <a:buChar char="•"/>
              <a:defRPr/>
            </a:pPr>
            <a:r>
              <a:rPr kumimoji="0" lang="en-US" sz="240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Best estimates are that they will add another 25-30% to the global cost of climate impacts by 2050.</a:t>
            </a:r>
          </a:p>
        </p:txBody>
      </p:sp>
    </p:spTree>
    <p:extLst>
      <p:ext uri="{BB962C8B-B14F-4D97-AF65-F5344CB8AC3E}">
        <p14:creationId xmlns:p14="http://schemas.microsoft.com/office/powerpoint/2010/main" val="27229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200C6A-24E7-4DB8-9CE0-4836087D27B0}"/>
              </a:ext>
            </a:extLst>
          </p:cNvPr>
          <p:cNvSpPr txBox="1"/>
          <p:nvPr/>
        </p:nvSpPr>
        <p:spPr>
          <a:xfrm>
            <a:off x="838200" y="1757297"/>
            <a:ext cx="3672155" cy="4708981"/>
          </a:xfrm>
          <a:prstGeom prst="rect">
            <a:avLst/>
          </a:prstGeom>
          <a:solidFill>
            <a:schemeClr val="accent6">
              <a:lumMod val="20000"/>
              <a:lumOff val="80000"/>
            </a:schemeClr>
          </a:solidFill>
          <a:ln w="254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 Nature-based Solutions (NBS):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“Actions to protect, sustainably manage, and restore natural or modified ecosystems, that address societal challenges effectively and adaptively, simultaneously providing human well-being and biodiversity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Sectoral focus:</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Water</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Food</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Cities </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Infrastructure</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Health</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Disaster risk management </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Supply Chains</a:t>
            </a:r>
          </a:p>
        </p:txBody>
      </p:sp>
      <p:sp>
        <p:nvSpPr>
          <p:cNvPr id="5" name="TextBox 4">
            <a:extLst>
              <a:ext uri="{FF2B5EF4-FFF2-40B4-BE49-F238E27FC236}">
                <a16:creationId xmlns:a16="http://schemas.microsoft.com/office/drawing/2014/main" id="{1B2CC783-B611-4A89-8347-8980097FBD0B}"/>
              </a:ext>
            </a:extLst>
          </p:cNvPr>
          <p:cNvSpPr txBox="1"/>
          <p:nvPr/>
        </p:nvSpPr>
        <p:spPr>
          <a:xfrm>
            <a:off x="8401370" y="2338866"/>
            <a:ext cx="3383088" cy="3416320"/>
          </a:xfrm>
          <a:prstGeom prst="rect">
            <a:avLst/>
          </a:prstGeom>
          <a:solidFill>
            <a:schemeClr val="accent6">
              <a:lumMod val="20000"/>
              <a:lumOff val="80000"/>
            </a:schemeClr>
          </a:solidFill>
          <a:ln w="254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NBS for climate adaptation: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Flood control</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Water quality</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Water provision</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Coastal Protection</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Soil retention</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Urban cooling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Health</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Notes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Very little integration into NDCs</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Hard to plan and measure</a:t>
            </a:r>
          </a:p>
        </p:txBody>
      </p:sp>
      <p:sp>
        <p:nvSpPr>
          <p:cNvPr id="9" name="TextBox 8">
            <a:extLst>
              <a:ext uri="{FF2B5EF4-FFF2-40B4-BE49-F238E27FC236}">
                <a16:creationId xmlns:a16="http://schemas.microsoft.com/office/drawing/2014/main" id="{80E29EB4-2BCC-47CF-B81F-4E19093EEC93}"/>
              </a:ext>
            </a:extLst>
          </p:cNvPr>
          <p:cNvSpPr txBox="1"/>
          <p:nvPr/>
        </p:nvSpPr>
        <p:spPr>
          <a:xfrm>
            <a:off x="4778473" y="2401665"/>
            <a:ext cx="3249724" cy="3170099"/>
          </a:xfrm>
          <a:prstGeom prst="rect">
            <a:avLst/>
          </a:prstGeom>
          <a:solidFill>
            <a:schemeClr val="accent6">
              <a:lumMod val="20000"/>
              <a:lumOff val="80000"/>
            </a:schemeClr>
          </a:solidFill>
          <a:ln w="254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NBS for climate mitigation: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Carbon sequestration through forest protection, reforestation and afforestation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Notes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Easily measured in terms of net emissions impact</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Increasing focus in Nationally Determined Contributions (NDCs)</a:t>
            </a:r>
          </a:p>
        </p:txBody>
      </p:sp>
      <p:sp>
        <p:nvSpPr>
          <p:cNvPr id="6" name="Title 1">
            <a:extLst>
              <a:ext uri="{FF2B5EF4-FFF2-40B4-BE49-F238E27FC236}">
                <a16:creationId xmlns:a16="http://schemas.microsoft.com/office/drawing/2014/main" id="{81CCFFB7-DBD6-41C9-BA8A-8BE953216FC1}"/>
              </a:ext>
            </a:extLst>
          </p:cNvPr>
          <p:cNvSpPr txBox="1">
            <a:spLocks/>
          </p:cNvSpPr>
          <p:nvPr/>
        </p:nvSpPr>
        <p:spPr>
          <a:xfrm>
            <a:off x="838200" y="715782"/>
            <a:ext cx="10946258" cy="387032"/>
          </a:xfrm>
          <a:prstGeom prst="rect">
            <a:avLst/>
          </a:prstGeom>
          <a:solidFill>
            <a:schemeClr val="accent6">
              <a:lumMod val="20000"/>
              <a:lumOff val="8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rPr>
              <a:t>Nature-Based Solutions (NBS) are fundamental to both climate mitigation and adaptation </a:t>
            </a:r>
          </a:p>
        </p:txBody>
      </p:sp>
    </p:spTree>
    <p:extLst>
      <p:ext uri="{BB962C8B-B14F-4D97-AF65-F5344CB8AC3E}">
        <p14:creationId xmlns:p14="http://schemas.microsoft.com/office/powerpoint/2010/main" val="30088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9CE761-600C-45A5-A685-5A2D7EEC0267}"/>
              </a:ext>
            </a:extLst>
          </p:cNvPr>
          <p:cNvSpPr txBox="1"/>
          <p:nvPr/>
        </p:nvSpPr>
        <p:spPr>
          <a:xfrm>
            <a:off x="338253" y="771464"/>
            <a:ext cx="11734004" cy="46166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Relationships Between the Natural Environment and Climate Change Adaptation by Sector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AAB76F-7730-45B7-8017-BDBDB6AEA7B3}"/>
              </a:ext>
            </a:extLst>
          </p:cNvPr>
          <p:cNvPicPr>
            <a:picLocks noChangeAspect="1"/>
          </p:cNvPicPr>
          <p:nvPr/>
        </p:nvPicPr>
        <p:blipFill>
          <a:blip r:embed="rId2"/>
          <a:stretch>
            <a:fillRect/>
          </a:stretch>
        </p:blipFill>
        <p:spPr>
          <a:xfrm>
            <a:off x="505789" y="2453343"/>
            <a:ext cx="10848011" cy="2462213"/>
          </a:xfrm>
          <a:prstGeom prst="rect">
            <a:avLst/>
          </a:prstGeom>
        </p:spPr>
      </p:pic>
      <p:sp>
        <p:nvSpPr>
          <p:cNvPr id="2" name="Slide Number Placeholder 1">
            <a:extLst>
              <a:ext uri="{FF2B5EF4-FFF2-40B4-BE49-F238E27FC236}">
                <a16:creationId xmlns:a16="http://schemas.microsoft.com/office/drawing/2014/main" id="{EB9613B8-B96D-624C-AF73-4081245CF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578-23DE-4B76-AB0F-6DB506B238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38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27A15-26C9-4E37-B8FB-120860A5548F}"/>
              </a:ext>
            </a:extLst>
          </p:cNvPr>
          <p:cNvSpPr txBox="1"/>
          <p:nvPr/>
        </p:nvSpPr>
        <p:spPr>
          <a:xfrm>
            <a:off x="1487657" y="1184928"/>
            <a:ext cx="9898799" cy="3761094"/>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are climate impacts?  Economic, social, and environmental.</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What is climate change adaptation?  Resilience? Loss and Damage?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Why are damages getting worse?</a:t>
            </a:r>
            <a:endParaRPr lang="en-US" sz="24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Who should do what?  How complicated is it?  </a:t>
            </a: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to prioritize?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000000"/>
                </a:solidFill>
                <a:latin typeface="Calibri" panose="020F0502020204030204" pitchFamily="34" charset="0"/>
                <a:ea typeface="PMingLiU" panose="02020500000000000000" pitchFamily="18" charset="-120"/>
                <a:cs typeface="Times New Roman" panose="02020603050405020304" pitchFamily="18" charset="0"/>
              </a:rPr>
              <a:t>How can protecting nature help?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solidFill>
                  <a:srgbClr val="C00000"/>
                </a:solidFill>
                <a:effectLst/>
                <a:latin typeface="Calibri" panose="020F0502020204030204" pitchFamily="34" charset="0"/>
                <a:ea typeface="PMingLiU" panose="02020500000000000000" pitchFamily="18" charset="-120"/>
                <a:cs typeface="Times New Roman" panose="02020603050405020304" pitchFamily="18" charset="0"/>
              </a:rPr>
              <a:t>Some ideas to debate…</a:t>
            </a: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PMingLiU" panose="02020500000000000000" pitchFamily="18" charset="-120"/>
                <a:cs typeface="Vrinda" panose="020B0502040204020203" pitchFamily="34" charset="0"/>
              </a:rPr>
              <a:t> </a:t>
            </a:r>
            <a:endParaRPr lang="en-US" sz="1800" dirty="0">
              <a:effectLst/>
              <a:latin typeface="Calibri" panose="020F0502020204030204" pitchFamily="34" charset="0"/>
              <a:ea typeface="PMingLiU" panose="02020500000000000000" pitchFamily="18" charset="-120"/>
              <a:cs typeface="Vrinda" panose="020B0502040204020203" pitchFamily="34" charset="0"/>
            </a:endParaRPr>
          </a:p>
        </p:txBody>
      </p:sp>
      <p:sp>
        <p:nvSpPr>
          <p:cNvPr id="2" name="Title 1">
            <a:extLst>
              <a:ext uri="{FF2B5EF4-FFF2-40B4-BE49-F238E27FC236}">
                <a16:creationId xmlns:a16="http://schemas.microsoft.com/office/drawing/2014/main" id="{9BE213FB-C486-3E19-1843-D017242FF56E}"/>
              </a:ext>
            </a:extLst>
          </p:cNvPr>
          <p:cNvSpPr txBox="1">
            <a:spLocks/>
          </p:cNvSpPr>
          <p:nvPr/>
        </p:nvSpPr>
        <p:spPr>
          <a:xfrm>
            <a:off x="1487657" y="555327"/>
            <a:ext cx="5415280" cy="629601"/>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0AB00"/>
                </a:solidFill>
                <a:effectLst/>
                <a:uLnTx/>
                <a:uFillTx/>
                <a:latin typeface="Arial"/>
                <a:ea typeface="+mj-ea"/>
                <a:cs typeface="Arial"/>
              </a:rPr>
              <a:t>overview</a:t>
            </a:r>
          </a:p>
        </p:txBody>
      </p:sp>
    </p:spTree>
    <p:extLst>
      <p:ext uri="{BB962C8B-B14F-4D97-AF65-F5344CB8AC3E}">
        <p14:creationId xmlns:p14="http://schemas.microsoft.com/office/powerpoint/2010/main" val="3770248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alpha val="0"/>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4D6D3B-6AA2-4254-8C73-1E0EED0494B0}"/>
              </a:ext>
            </a:extLst>
          </p:cNvPr>
          <p:cNvSpPr>
            <a:spLocks noGrp="1"/>
          </p:cNvSpPr>
          <p:nvPr>
            <p:ph type="sldNum" sz="quarter" idx="12"/>
          </p:nvPr>
        </p:nvSpPr>
        <p:spPr/>
        <p:txBody>
          <a:bodyPr/>
          <a:lstStyle/>
          <a:p>
            <a:pPr defTabSz="685800"/>
            <a:fld id="{CA8D9AD5-F248-4919-864A-CFD76CC027D6}" type="slidenum">
              <a:rPr lang="en-US">
                <a:solidFill>
                  <a:srgbClr val="263050"/>
                </a:solidFill>
                <a:latin typeface="Corbel"/>
              </a:rPr>
              <a:pPr defTabSz="685800"/>
              <a:t>44</a:t>
            </a:fld>
            <a:endParaRPr lang="en-US">
              <a:solidFill>
                <a:srgbClr val="263050"/>
              </a:solidFill>
              <a:latin typeface="Corbel"/>
            </a:endParaRPr>
          </a:p>
        </p:txBody>
      </p:sp>
      <p:sp>
        <p:nvSpPr>
          <p:cNvPr id="4" name="Title 1">
            <a:extLst>
              <a:ext uri="{FF2B5EF4-FFF2-40B4-BE49-F238E27FC236}">
                <a16:creationId xmlns:a16="http://schemas.microsoft.com/office/drawing/2014/main" id="{6461BF52-E779-4C90-A709-C4A8F2471621}"/>
              </a:ext>
            </a:extLst>
          </p:cNvPr>
          <p:cNvSpPr txBox="1">
            <a:spLocks/>
          </p:cNvSpPr>
          <p:nvPr/>
        </p:nvSpPr>
        <p:spPr>
          <a:xfrm>
            <a:off x="1522100" y="785320"/>
            <a:ext cx="9147800" cy="81605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514350">
              <a:defRPr/>
            </a:pPr>
            <a:r>
              <a:rPr lang="en-US" sz="2700" spc="-28" dirty="0">
                <a:solidFill>
                  <a:srgbClr val="000000">
                    <a:lumMod val="75000"/>
                    <a:lumOff val="25000"/>
                  </a:srgbClr>
                </a:solidFill>
                <a:latin typeface="Calibri Light"/>
              </a:rPr>
              <a:t>Managing climate change and sustainability – where do you start?</a:t>
            </a:r>
          </a:p>
        </p:txBody>
      </p:sp>
      <p:cxnSp>
        <p:nvCxnSpPr>
          <p:cNvPr id="13" name="Straight Connector 12">
            <a:extLst>
              <a:ext uri="{FF2B5EF4-FFF2-40B4-BE49-F238E27FC236}">
                <a16:creationId xmlns:a16="http://schemas.microsoft.com/office/drawing/2014/main" id="{2AD72046-4124-4744-87CD-301BFA233B96}"/>
              </a:ext>
            </a:extLst>
          </p:cNvPr>
          <p:cNvCxnSpPr>
            <a:cxnSpLocks/>
          </p:cNvCxnSpPr>
          <p:nvPr/>
        </p:nvCxnSpPr>
        <p:spPr>
          <a:xfrm>
            <a:off x="1625600" y="1382490"/>
            <a:ext cx="886968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8186972-B644-459E-A29C-B07B738D5085}"/>
              </a:ext>
            </a:extLst>
          </p:cNvPr>
          <p:cNvSpPr/>
          <p:nvPr/>
        </p:nvSpPr>
        <p:spPr>
          <a:xfrm>
            <a:off x="4858443" y="2114722"/>
            <a:ext cx="1741547" cy="119981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It’s all about trade-offs</a:t>
            </a:r>
          </a:p>
        </p:txBody>
      </p:sp>
      <p:sp>
        <p:nvSpPr>
          <p:cNvPr id="12" name="Oval 11">
            <a:extLst>
              <a:ext uri="{FF2B5EF4-FFF2-40B4-BE49-F238E27FC236}">
                <a16:creationId xmlns:a16="http://schemas.microsoft.com/office/drawing/2014/main" id="{ABCE9501-F0BB-4022-AE11-AFEE40C14BAE}"/>
              </a:ext>
            </a:extLst>
          </p:cNvPr>
          <p:cNvSpPr/>
          <p:nvPr/>
        </p:nvSpPr>
        <p:spPr>
          <a:xfrm>
            <a:off x="7809643" y="3677004"/>
            <a:ext cx="1741546" cy="115714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Incentives vs Rights</a:t>
            </a:r>
          </a:p>
        </p:txBody>
      </p:sp>
      <p:sp>
        <p:nvSpPr>
          <p:cNvPr id="14" name="Oval 13">
            <a:extLst>
              <a:ext uri="{FF2B5EF4-FFF2-40B4-BE49-F238E27FC236}">
                <a16:creationId xmlns:a16="http://schemas.microsoft.com/office/drawing/2014/main" id="{375B78A0-DACF-4D8B-856A-F851C3136D36}"/>
              </a:ext>
            </a:extLst>
          </p:cNvPr>
          <p:cNvSpPr/>
          <p:nvPr/>
        </p:nvSpPr>
        <p:spPr>
          <a:xfrm>
            <a:off x="4063822" y="4100739"/>
            <a:ext cx="1806875" cy="115714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People </a:t>
            </a:r>
          </a:p>
          <a:p>
            <a:pPr algn="ctr" defTabSz="685800"/>
            <a:r>
              <a:rPr lang="en-US" b="1" dirty="0">
                <a:solidFill>
                  <a:srgbClr val="404040"/>
                </a:solidFill>
                <a:latin typeface="Corbel"/>
              </a:rPr>
              <a:t>vs Nature</a:t>
            </a:r>
          </a:p>
        </p:txBody>
      </p:sp>
      <p:sp>
        <p:nvSpPr>
          <p:cNvPr id="8" name="Oval 7">
            <a:extLst>
              <a:ext uri="{FF2B5EF4-FFF2-40B4-BE49-F238E27FC236}">
                <a16:creationId xmlns:a16="http://schemas.microsoft.com/office/drawing/2014/main" id="{FE3AE1E5-87D7-4613-9731-1B17C90F1985}"/>
              </a:ext>
            </a:extLst>
          </p:cNvPr>
          <p:cNvSpPr/>
          <p:nvPr/>
        </p:nvSpPr>
        <p:spPr>
          <a:xfrm>
            <a:off x="8532706" y="2209805"/>
            <a:ext cx="1813925" cy="133484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Top-down vs Bottom-up</a:t>
            </a:r>
          </a:p>
        </p:txBody>
      </p:sp>
      <p:cxnSp>
        <p:nvCxnSpPr>
          <p:cNvPr id="5" name="Straight Connector 4">
            <a:extLst>
              <a:ext uri="{FF2B5EF4-FFF2-40B4-BE49-F238E27FC236}">
                <a16:creationId xmlns:a16="http://schemas.microsoft.com/office/drawing/2014/main" id="{DC406CA3-BC5F-4738-BB6C-9D93D90B956A}"/>
              </a:ext>
            </a:extLst>
          </p:cNvPr>
          <p:cNvCxnSpPr>
            <a:cxnSpLocks/>
          </p:cNvCxnSpPr>
          <p:nvPr/>
        </p:nvCxnSpPr>
        <p:spPr>
          <a:xfrm flipH="1">
            <a:off x="3807766" y="3141424"/>
            <a:ext cx="1104428" cy="63319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A3BD48-BC2A-4650-9FE2-7F91D6D60995}"/>
              </a:ext>
            </a:extLst>
          </p:cNvPr>
          <p:cNvCxnSpPr>
            <a:cxnSpLocks/>
          </p:cNvCxnSpPr>
          <p:nvPr/>
        </p:nvCxnSpPr>
        <p:spPr>
          <a:xfrm>
            <a:off x="6709263" y="2816679"/>
            <a:ext cx="1648934" cy="13062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F60AD6-C10D-46D4-B1DA-D9181F7193BC}"/>
              </a:ext>
            </a:extLst>
          </p:cNvPr>
          <p:cNvCxnSpPr>
            <a:cxnSpLocks/>
          </p:cNvCxnSpPr>
          <p:nvPr/>
        </p:nvCxnSpPr>
        <p:spPr>
          <a:xfrm flipH="1">
            <a:off x="5114467" y="3407635"/>
            <a:ext cx="353347" cy="57903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EB3ED-C7A8-44D9-98D6-A1EAE84B81E0}"/>
              </a:ext>
            </a:extLst>
          </p:cNvPr>
          <p:cNvCxnSpPr>
            <a:cxnSpLocks/>
          </p:cNvCxnSpPr>
          <p:nvPr/>
        </p:nvCxnSpPr>
        <p:spPr>
          <a:xfrm flipH="1" flipV="1">
            <a:off x="6442313" y="3206381"/>
            <a:ext cx="1387769" cy="65139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441E013-4334-4003-9133-8651B985A682}"/>
              </a:ext>
            </a:extLst>
          </p:cNvPr>
          <p:cNvSpPr/>
          <p:nvPr/>
        </p:nvSpPr>
        <p:spPr>
          <a:xfrm>
            <a:off x="1761418" y="3677003"/>
            <a:ext cx="2167621" cy="125034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Consumption vs Investment</a:t>
            </a:r>
          </a:p>
        </p:txBody>
      </p:sp>
      <p:cxnSp>
        <p:nvCxnSpPr>
          <p:cNvPr id="23" name="Straight Connector 22">
            <a:extLst>
              <a:ext uri="{FF2B5EF4-FFF2-40B4-BE49-F238E27FC236}">
                <a16:creationId xmlns:a16="http://schemas.microsoft.com/office/drawing/2014/main" id="{F7277DDC-39E0-4301-AC7F-003B671A989D}"/>
              </a:ext>
            </a:extLst>
          </p:cNvPr>
          <p:cNvCxnSpPr>
            <a:cxnSpLocks/>
          </p:cNvCxnSpPr>
          <p:nvPr/>
        </p:nvCxnSpPr>
        <p:spPr>
          <a:xfrm flipH="1" flipV="1">
            <a:off x="6077185" y="3428047"/>
            <a:ext cx="567469" cy="82554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7699A93-4266-472F-8FBA-36470F5349A4}"/>
              </a:ext>
            </a:extLst>
          </p:cNvPr>
          <p:cNvSpPr/>
          <p:nvPr/>
        </p:nvSpPr>
        <p:spPr>
          <a:xfrm>
            <a:off x="6077183" y="4407257"/>
            <a:ext cx="1741546" cy="115714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The rich vs the poor</a:t>
            </a:r>
          </a:p>
        </p:txBody>
      </p:sp>
      <p:sp>
        <p:nvSpPr>
          <p:cNvPr id="20" name="Oval 19">
            <a:extLst>
              <a:ext uri="{FF2B5EF4-FFF2-40B4-BE49-F238E27FC236}">
                <a16:creationId xmlns:a16="http://schemas.microsoft.com/office/drawing/2014/main" id="{5BEA2CA3-DDBF-403F-9B0A-C69FBEB76374}"/>
              </a:ext>
            </a:extLst>
          </p:cNvPr>
          <p:cNvSpPr/>
          <p:nvPr/>
        </p:nvSpPr>
        <p:spPr>
          <a:xfrm>
            <a:off x="1845369" y="2025560"/>
            <a:ext cx="1992078" cy="134750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404040"/>
                </a:solidFill>
                <a:latin typeface="Corbel"/>
              </a:rPr>
              <a:t>Current</a:t>
            </a:r>
          </a:p>
          <a:p>
            <a:pPr algn="ctr" defTabSz="685800"/>
            <a:r>
              <a:rPr lang="en-US" b="1" dirty="0">
                <a:solidFill>
                  <a:srgbClr val="404040"/>
                </a:solidFill>
                <a:latin typeface="Corbel"/>
              </a:rPr>
              <a:t>vs Future Generations</a:t>
            </a:r>
          </a:p>
        </p:txBody>
      </p:sp>
      <p:cxnSp>
        <p:nvCxnSpPr>
          <p:cNvPr id="21" name="Straight Connector 20">
            <a:extLst>
              <a:ext uri="{FF2B5EF4-FFF2-40B4-BE49-F238E27FC236}">
                <a16:creationId xmlns:a16="http://schemas.microsoft.com/office/drawing/2014/main" id="{1BCCCE47-B297-42D5-94B1-8471042C9144}"/>
              </a:ext>
            </a:extLst>
          </p:cNvPr>
          <p:cNvCxnSpPr>
            <a:cxnSpLocks/>
          </p:cNvCxnSpPr>
          <p:nvPr/>
        </p:nvCxnSpPr>
        <p:spPr>
          <a:xfrm flipH="1">
            <a:off x="4009548" y="2626235"/>
            <a:ext cx="769622" cy="3290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725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FC1F-BFFF-4276-B398-95F76348C96C}"/>
              </a:ext>
            </a:extLst>
          </p:cNvPr>
          <p:cNvSpPr>
            <a:spLocks noGrp="1"/>
          </p:cNvSpPr>
          <p:nvPr>
            <p:ph type="title"/>
          </p:nvPr>
        </p:nvSpPr>
        <p:spPr>
          <a:xfrm>
            <a:off x="362976" y="132422"/>
            <a:ext cx="4505325" cy="1325563"/>
          </a:xfrm>
        </p:spPr>
        <p:txBody>
          <a:bodyPr/>
          <a:lstStyle/>
          <a:p>
            <a:r>
              <a:rPr lang="en-US" sz="5400" dirty="0">
                <a:solidFill>
                  <a:schemeClr val="bg1"/>
                </a:solidFill>
                <a:latin typeface="Franklin Gothic Demi Cond" charset="0"/>
              </a:rPr>
              <a:t>Stronger Storms</a:t>
            </a:r>
          </a:p>
        </p:txBody>
      </p:sp>
    </p:spTree>
    <p:extLst>
      <p:ext uri="{BB962C8B-B14F-4D97-AF65-F5344CB8AC3E}">
        <p14:creationId xmlns:p14="http://schemas.microsoft.com/office/powerpoint/2010/main" val="42251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wimming in the water&#10;&#10;Description automatically generated">
            <a:extLst>
              <a:ext uri="{FF2B5EF4-FFF2-40B4-BE49-F238E27FC236}">
                <a16:creationId xmlns:a16="http://schemas.microsoft.com/office/drawing/2014/main" id="{26600739-7881-42CF-83AD-D4BB3E00D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74001"/>
          </a:xfrm>
          <a:prstGeom prst="rect">
            <a:avLst/>
          </a:prstGeom>
        </p:spPr>
      </p:pic>
      <p:sp>
        <p:nvSpPr>
          <p:cNvPr id="2" name="Title 1">
            <a:extLst>
              <a:ext uri="{FF2B5EF4-FFF2-40B4-BE49-F238E27FC236}">
                <a16:creationId xmlns:a16="http://schemas.microsoft.com/office/drawing/2014/main" id="{6FEAB92E-1F5F-4808-A1BC-F5680121D25B}"/>
              </a:ext>
            </a:extLst>
          </p:cNvPr>
          <p:cNvSpPr>
            <a:spLocks noGrp="1"/>
          </p:cNvSpPr>
          <p:nvPr>
            <p:ph type="title" idx="4294967295"/>
          </p:nvPr>
        </p:nvSpPr>
        <p:spPr>
          <a:xfrm>
            <a:off x="533376" y="252508"/>
            <a:ext cx="7738918" cy="1325563"/>
          </a:xfrm>
        </p:spPr>
        <p:txBody>
          <a:bodyPr>
            <a:noAutofit/>
          </a:bodyPr>
          <a:lstStyle/>
          <a:p>
            <a:r>
              <a:rPr lang="en-US" sz="5400" dirty="0">
                <a:solidFill>
                  <a:schemeClr val="bg1"/>
                </a:solidFill>
                <a:latin typeface="Franklin Gothic Demi" panose="020B0703020102020204" pitchFamily="34" charset="0"/>
              </a:rPr>
              <a:t>Flooding</a:t>
            </a:r>
          </a:p>
        </p:txBody>
      </p:sp>
    </p:spTree>
    <p:extLst>
      <p:ext uri="{BB962C8B-B14F-4D97-AF65-F5344CB8AC3E}">
        <p14:creationId xmlns:p14="http://schemas.microsoft.com/office/powerpoint/2010/main" val="165663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D5A5EFF-347B-4303-A6FA-87F82D5AF4C7}"/>
              </a:ext>
            </a:extLst>
          </p:cNvPr>
          <p:cNvSpPr txBox="1">
            <a:spLocks/>
          </p:cNvSpPr>
          <p:nvPr/>
        </p:nvSpPr>
        <p:spPr>
          <a:xfrm>
            <a:off x="838200" y="2269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C7D3C"/>
                </a:solidFill>
                <a:latin typeface="Franklin Gothic Demi Cond" charset="0"/>
                <a:ea typeface="Franklin Gothic Demi Cond" charset="0"/>
                <a:cs typeface="Franklin Gothic Demi Cond"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Cond" charset="0"/>
              </a:rPr>
              <a:t>Ocean Acidification</a:t>
            </a:r>
          </a:p>
        </p:txBody>
      </p:sp>
    </p:spTree>
    <p:extLst>
      <p:ext uri="{BB962C8B-B14F-4D97-AF65-F5344CB8AC3E}">
        <p14:creationId xmlns:p14="http://schemas.microsoft.com/office/powerpoint/2010/main" val="402510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D8747-C909-4BC0-A77D-73EB4E333D3B}"/>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28799" y="195943"/>
            <a:ext cx="7271657" cy="6518683"/>
          </a:xfrm>
          <a:prstGeom prst="rect">
            <a:avLst/>
          </a:prstGeom>
          <a:noFill/>
          <a:ln>
            <a:noFill/>
          </a:ln>
        </p:spPr>
      </p:pic>
      <p:sp>
        <p:nvSpPr>
          <p:cNvPr id="4" name="TextBox 3">
            <a:extLst>
              <a:ext uri="{FF2B5EF4-FFF2-40B4-BE49-F238E27FC236}">
                <a16:creationId xmlns:a16="http://schemas.microsoft.com/office/drawing/2014/main" id="{7A97AF9C-E187-4576-8DEC-44A0B9955C5C}"/>
              </a:ext>
            </a:extLst>
          </p:cNvPr>
          <p:cNvSpPr txBox="1"/>
          <p:nvPr/>
        </p:nvSpPr>
        <p:spPr>
          <a:xfrm>
            <a:off x="9711418" y="6184326"/>
            <a:ext cx="2077811" cy="375552"/>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June 28, 2019</a:t>
            </a:r>
          </a:p>
        </p:txBody>
      </p:sp>
    </p:spTree>
    <p:extLst>
      <p:ext uri="{BB962C8B-B14F-4D97-AF65-F5344CB8AC3E}">
        <p14:creationId xmlns:p14="http://schemas.microsoft.com/office/powerpoint/2010/main" val="60652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1254-9BEF-0F12-3D73-A3F062E368A3}"/>
              </a:ext>
            </a:extLst>
          </p:cNvPr>
          <p:cNvSpPr>
            <a:spLocks noGrp="1"/>
          </p:cNvSpPr>
          <p:nvPr>
            <p:ph type="title"/>
          </p:nvPr>
        </p:nvSpPr>
        <p:spPr>
          <a:xfrm>
            <a:off x="609600" y="244159"/>
            <a:ext cx="10972800" cy="1143000"/>
          </a:xfrm>
        </p:spPr>
        <p:txBody>
          <a:bodyPr/>
          <a:lstStyle/>
          <a:p>
            <a:r>
              <a:rPr lang="en-US" dirty="0"/>
              <a:t>Adaptation, Resilience, Loss &amp; damage</a:t>
            </a:r>
          </a:p>
        </p:txBody>
      </p:sp>
      <p:pic>
        <p:nvPicPr>
          <p:cNvPr id="1026" name="Picture 6">
            <a:extLst>
              <a:ext uri="{FF2B5EF4-FFF2-40B4-BE49-F238E27FC236}">
                <a16:creationId xmlns:a16="http://schemas.microsoft.com/office/drawing/2014/main" id="{4C0C6B4E-DD88-BBD6-5C89-5E3E9DCC4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259636"/>
            <a:ext cx="6120028" cy="147086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
            <a:extLst>
              <a:ext uri="{FF2B5EF4-FFF2-40B4-BE49-F238E27FC236}">
                <a16:creationId xmlns:a16="http://schemas.microsoft.com/office/drawing/2014/main" id="{FCE40A13-C805-F96B-215E-DBCD8C712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49" y="2820649"/>
            <a:ext cx="6701065" cy="514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66E0A04-F124-930E-F516-9F1ED9E2C6C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a:extLst>
              <a:ext uri="{FF2B5EF4-FFF2-40B4-BE49-F238E27FC236}">
                <a16:creationId xmlns:a16="http://schemas.microsoft.com/office/drawing/2014/main" id="{AC0C2010-8A07-415D-9658-AA869C665AA6}"/>
              </a:ext>
            </a:extLst>
          </p:cNvPr>
          <p:cNvSpPr>
            <a:spLocks noChangeArrowheads="1"/>
          </p:cNvSpPr>
          <p:nvPr/>
        </p:nvSpPr>
        <p:spPr bwMode="auto">
          <a:xfrm>
            <a:off x="0" y="13652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8FE689B1-7C33-AC75-0633-F4F3586E9D6A}"/>
              </a:ext>
            </a:extLst>
          </p:cNvPr>
          <p:cNvPicPr>
            <a:picLocks noChangeAspect="1"/>
          </p:cNvPicPr>
          <p:nvPr/>
        </p:nvPicPr>
        <p:blipFill>
          <a:blip r:embed="rId4"/>
          <a:stretch>
            <a:fillRect/>
          </a:stretch>
        </p:blipFill>
        <p:spPr>
          <a:xfrm>
            <a:off x="5965373" y="1155711"/>
            <a:ext cx="5943600" cy="2496185"/>
          </a:xfrm>
          <a:prstGeom prst="rect">
            <a:avLst/>
          </a:prstGeom>
        </p:spPr>
      </p:pic>
      <p:pic>
        <p:nvPicPr>
          <p:cNvPr id="7" name="Picture 6">
            <a:extLst>
              <a:ext uri="{FF2B5EF4-FFF2-40B4-BE49-F238E27FC236}">
                <a16:creationId xmlns:a16="http://schemas.microsoft.com/office/drawing/2014/main" id="{75FD86DC-45F3-618D-AE3C-06E91B0439EC}"/>
              </a:ext>
            </a:extLst>
          </p:cNvPr>
          <p:cNvPicPr>
            <a:picLocks noChangeAspect="1"/>
          </p:cNvPicPr>
          <p:nvPr/>
        </p:nvPicPr>
        <p:blipFill>
          <a:blip r:embed="rId5"/>
          <a:stretch>
            <a:fillRect/>
          </a:stretch>
        </p:blipFill>
        <p:spPr>
          <a:xfrm>
            <a:off x="5638800" y="5083491"/>
            <a:ext cx="5943600" cy="1499870"/>
          </a:xfrm>
          <a:prstGeom prst="rect">
            <a:avLst/>
          </a:prstGeom>
        </p:spPr>
      </p:pic>
      <p:pic>
        <p:nvPicPr>
          <p:cNvPr id="8" name="Picture 7">
            <a:extLst>
              <a:ext uri="{FF2B5EF4-FFF2-40B4-BE49-F238E27FC236}">
                <a16:creationId xmlns:a16="http://schemas.microsoft.com/office/drawing/2014/main" id="{7AAC7A64-BC46-592E-9A65-C87F249F8EA0}"/>
              </a:ext>
            </a:extLst>
          </p:cNvPr>
          <p:cNvPicPr>
            <a:picLocks noChangeAspect="1"/>
          </p:cNvPicPr>
          <p:nvPr/>
        </p:nvPicPr>
        <p:blipFill>
          <a:blip r:embed="rId6"/>
          <a:stretch>
            <a:fillRect/>
          </a:stretch>
        </p:blipFill>
        <p:spPr>
          <a:xfrm>
            <a:off x="304799" y="4138000"/>
            <a:ext cx="5943600" cy="578485"/>
          </a:xfrm>
          <a:prstGeom prst="rect">
            <a:avLst/>
          </a:prstGeom>
        </p:spPr>
      </p:pic>
    </p:spTree>
    <p:extLst>
      <p:ext uri="{BB962C8B-B14F-4D97-AF65-F5344CB8AC3E}">
        <p14:creationId xmlns:p14="http://schemas.microsoft.com/office/powerpoint/2010/main" val="89076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2_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5443</TotalTime>
  <Words>2251</Words>
  <Application>Microsoft Office PowerPoint</Application>
  <PresentationFormat>Widescreen</PresentationFormat>
  <Paragraphs>347</Paragraphs>
  <Slides>44</Slides>
  <Notes>10</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44</vt:i4>
      </vt:variant>
    </vt:vector>
  </HeadingPairs>
  <TitlesOfParts>
    <vt:vector size="66" baseType="lpstr">
      <vt:lpstr>Arial</vt:lpstr>
      <vt:lpstr>Calibri</vt:lpstr>
      <vt:lpstr>Calibri Light</vt:lpstr>
      <vt:lpstr>Corbel</vt:lpstr>
      <vt:lpstr>Euphemia</vt:lpstr>
      <vt:lpstr>Franklin Gothic Demi</vt:lpstr>
      <vt:lpstr>Franklin Gothic Demi Cond</vt:lpstr>
      <vt:lpstr>Franklin Gothic Medium</vt:lpstr>
      <vt:lpstr>Franklin Gothic Medium Cond</vt:lpstr>
      <vt:lpstr>FranklinGothic URW Book</vt:lpstr>
      <vt:lpstr>Georgia</vt:lpstr>
      <vt:lpstr>Roboto</vt:lpstr>
      <vt:lpstr>Tahoma</vt:lpstr>
      <vt:lpstr>Office Theme</vt:lpstr>
      <vt:lpstr>1_Office Theme</vt:lpstr>
      <vt:lpstr>2_Office Theme</vt:lpstr>
      <vt:lpstr>Banded Design Blue 16x9</vt:lpstr>
      <vt:lpstr>3_Office Theme</vt:lpstr>
      <vt:lpstr>1_WRI-temp</vt:lpstr>
      <vt:lpstr>1_Banded Design Blue 16x9</vt:lpstr>
      <vt:lpstr>2_WRI-temp</vt:lpstr>
      <vt:lpstr>WRI-temp</vt:lpstr>
      <vt:lpstr>Climate adaptation and resilience </vt:lpstr>
      <vt:lpstr>PowerPoint Presentation</vt:lpstr>
      <vt:lpstr>PowerPoint Presentation</vt:lpstr>
      <vt:lpstr>PowerPoint Presentation</vt:lpstr>
      <vt:lpstr>Stronger Storms</vt:lpstr>
      <vt:lpstr>Flooding</vt:lpstr>
      <vt:lpstr>PowerPoint Presentation</vt:lpstr>
      <vt:lpstr>PowerPoint Presentation</vt:lpstr>
      <vt:lpstr>Adaptation, Resilience, Loss &amp; damage</vt:lpstr>
      <vt:lpstr>PowerPoint Presentation</vt:lpstr>
      <vt:lpstr>THE GLOBAL COMMISSION ON ADAPTATION</vt:lpstr>
      <vt:lpstr>PowerPoint Presentation</vt:lpstr>
      <vt:lpstr>PowerPoint Presentation</vt:lpstr>
      <vt:lpstr>Risk of Catastrophic Events Increases with Temperature</vt:lpstr>
      <vt:lpstr>PowerPoint Presentation</vt:lpstr>
      <vt:lpstr>PowerPoint Presentation</vt:lpstr>
      <vt:lpstr>PowerPoint Presentation</vt:lpstr>
      <vt:lpstr>Climate-Induced Internal Migration</vt:lpstr>
      <vt:lpstr>PowerPoint Presentation</vt:lpstr>
      <vt:lpstr>PowerPoint Presentation</vt:lpstr>
      <vt:lpstr>PowerPoint Presentation</vt:lpstr>
      <vt:lpstr>PowerPoint Presentation</vt:lpstr>
      <vt:lpstr>Adaptation &amp; Resilience – two visions</vt:lpstr>
      <vt:lpstr>PowerPoint Presentation</vt:lpstr>
      <vt:lpstr>Benefits and Costs of Illustrative Investments in Adaptation</vt:lpstr>
      <vt:lpstr>Climate adaptation offers a triple dividend</vt:lpstr>
      <vt:lpstr>PowerPoint Presentation</vt:lpstr>
      <vt:lpstr>PowerPoint Presentation</vt:lpstr>
      <vt:lpstr>PowerPoint Presentation</vt:lpstr>
      <vt:lpstr>PowerPoint Presentation</vt:lpstr>
      <vt:lpstr>PowerPoint Presentation</vt:lpstr>
      <vt:lpstr>A Framework for Climate Impacts and Responses (1)</vt:lpstr>
      <vt:lpstr>A Framework for Climate Impacts and Responses (2)</vt:lpstr>
      <vt:lpstr>A Framework for Climate Impacts and Responses (3)</vt:lpstr>
      <vt:lpstr>A Framework for Climate Impacts and Responses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Carter Brandon</dc:creator>
  <cp:lastModifiedBy>mpigato@gmail.com</cp:lastModifiedBy>
  <cp:revision>13</cp:revision>
  <dcterms:created xsi:type="dcterms:W3CDTF">2022-03-30T16:44:33Z</dcterms:created>
  <dcterms:modified xsi:type="dcterms:W3CDTF">2022-10-18T19:50:11Z</dcterms:modified>
</cp:coreProperties>
</file>