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541" r:id="rId2"/>
    <p:sldId id="262" r:id="rId3"/>
    <p:sldId id="259" r:id="rId4"/>
    <p:sldId id="260" r:id="rId5"/>
    <p:sldId id="542" r:id="rId6"/>
    <p:sldId id="361" r:id="rId7"/>
    <p:sldId id="364" r:id="rId8"/>
    <p:sldId id="543" r:id="rId9"/>
    <p:sldId id="264" r:id="rId10"/>
    <p:sldId id="545" r:id="rId11"/>
    <p:sldId id="546" r:id="rId12"/>
    <p:sldId id="544" r:id="rId13"/>
    <p:sldId id="257" r:id="rId14"/>
    <p:sldId id="261" r:id="rId15"/>
    <p:sldId id="363" r:id="rId16"/>
    <p:sldId id="256" r:id="rId17"/>
    <p:sldId id="265" r:id="rId18"/>
    <p:sldId id="36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4" autoAdjust="0"/>
    <p:restoredTop sz="94660"/>
  </p:normalViewPr>
  <p:slideViewPr>
    <p:cSldViewPr snapToGrid="0" showGuides="1">
      <p:cViewPr varScale="1">
        <p:scale>
          <a:sx n="95" d="100"/>
          <a:sy n="95" d="100"/>
        </p:scale>
        <p:origin x="20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9504B8-B56E-4D8A-ACDC-C16D8FAC5D73}" type="datetimeFigureOut">
              <a:rPr lang="en-US" smtClean="0"/>
              <a:t>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259102-3BBD-4D23-B6E2-552641C1022E}" type="slidenum">
              <a:rPr lang="en-US" smtClean="0"/>
              <a:t>‹#›</a:t>
            </a:fld>
            <a:endParaRPr lang="en-US"/>
          </a:p>
        </p:txBody>
      </p:sp>
    </p:spTree>
    <p:extLst>
      <p:ext uri="{BB962C8B-B14F-4D97-AF65-F5344CB8AC3E}">
        <p14:creationId xmlns:p14="http://schemas.microsoft.com/office/powerpoint/2010/main" val="1749735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3534FCE3-B263-DA66-F239-E085D8051AD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32552A8-CEC7-46E8-8215-E391C78694B3}" type="slidenum">
              <a:rPr lang="en-US" altLang="en-US"/>
              <a:pPr/>
              <a:t>7</a:t>
            </a:fld>
            <a:endParaRPr lang="en-US" altLang="en-US"/>
          </a:p>
        </p:txBody>
      </p:sp>
      <p:sp>
        <p:nvSpPr>
          <p:cNvPr id="5123" name="Rectangle 2">
            <a:extLst>
              <a:ext uri="{FF2B5EF4-FFF2-40B4-BE49-F238E27FC236}">
                <a16:creationId xmlns:a16="http://schemas.microsoft.com/office/drawing/2014/main" id="{945534F5-55EF-CC2F-A553-3F7D7B2743C2}"/>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3BE58BE2-303B-A479-5056-B3D1B2B90DD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C22B6-6C62-E54B-8DFA-CBF061782DFB}" type="slidenum">
              <a:rPr lang="en-US" smtClean="0"/>
              <a:t>14</a:t>
            </a:fld>
            <a:endParaRPr lang="en-US"/>
          </a:p>
        </p:txBody>
      </p:sp>
      <p:sp>
        <p:nvSpPr>
          <p:cNvPr id="5" name="Date Placeholder 4"/>
          <p:cNvSpPr>
            <a:spLocks noGrp="1"/>
          </p:cNvSpPr>
          <p:nvPr>
            <p:ph type="dt" idx="11"/>
          </p:nvPr>
        </p:nvSpPr>
        <p:spPr/>
        <p:txBody>
          <a:bodyPr/>
          <a:lstStyle/>
          <a:p>
            <a:fld id="{6E5C9FB7-E35E-45DF-BD0B-2527F48420DB}" type="datetime1">
              <a:rPr lang="en-US" smtClean="0"/>
              <a:t>2/6/2024</a:t>
            </a:fld>
            <a:endParaRPr lang="en-US"/>
          </a:p>
        </p:txBody>
      </p:sp>
      <p:sp>
        <p:nvSpPr>
          <p:cNvPr id="6" name="Header Placeholder 5"/>
          <p:cNvSpPr>
            <a:spLocks noGrp="1"/>
          </p:cNvSpPr>
          <p:nvPr>
            <p:ph type="hdr" sz="quarter" idx="12"/>
          </p:nvPr>
        </p:nvSpPr>
        <p:spPr/>
        <p:txBody>
          <a:bodyPr/>
          <a:lstStyle/>
          <a:p>
            <a:r>
              <a:rPr lang="en-US"/>
              <a:t>CGW </a:t>
            </a:r>
          </a:p>
        </p:txBody>
      </p:sp>
    </p:spTree>
    <p:extLst>
      <p:ext uri="{BB962C8B-B14F-4D97-AF65-F5344CB8AC3E}">
        <p14:creationId xmlns:p14="http://schemas.microsoft.com/office/powerpoint/2010/main" val="1528224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B2053-6A2F-148C-A0C5-A2FB06D74F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A63A92-D437-0965-DFAB-5B965AC901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0F9EFB-3ACC-CB34-B917-5F935AB4FB80}"/>
              </a:ext>
            </a:extLst>
          </p:cNvPr>
          <p:cNvSpPr>
            <a:spLocks noGrp="1"/>
          </p:cNvSpPr>
          <p:nvPr>
            <p:ph type="dt" sz="half" idx="10"/>
          </p:nvPr>
        </p:nvSpPr>
        <p:spPr/>
        <p:txBody>
          <a:bodyPr/>
          <a:lstStyle/>
          <a:p>
            <a:r>
              <a:rPr lang="en-US"/>
              <a:t>2/3/2024</a:t>
            </a:r>
          </a:p>
        </p:txBody>
      </p:sp>
      <p:sp>
        <p:nvSpPr>
          <p:cNvPr id="5" name="Footer Placeholder 4">
            <a:extLst>
              <a:ext uri="{FF2B5EF4-FFF2-40B4-BE49-F238E27FC236}">
                <a16:creationId xmlns:a16="http://schemas.microsoft.com/office/drawing/2014/main" id="{3C42AD04-7FEE-EF74-0519-0356B668E32F}"/>
              </a:ext>
            </a:extLst>
          </p:cNvPr>
          <p:cNvSpPr>
            <a:spLocks noGrp="1"/>
          </p:cNvSpPr>
          <p:nvPr>
            <p:ph type="ftr" sz="quarter" idx="11"/>
          </p:nvPr>
        </p:nvSpPr>
        <p:spPr/>
        <p:txBody>
          <a:bodyPr/>
          <a:lstStyle/>
          <a:p>
            <a:r>
              <a:rPr lang="en-US"/>
              <a:t>Claire Williams OLLI 2024</a:t>
            </a:r>
          </a:p>
        </p:txBody>
      </p:sp>
      <p:sp>
        <p:nvSpPr>
          <p:cNvPr id="6" name="Slide Number Placeholder 5">
            <a:extLst>
              <a:ext uri="{FF2B5EF4-FFF2-40B4-BE49-F238E27FC236}">
                <a16:creationId xmlns:a16="http://schemas.microsoft.com/office/drawing/2014/main" id="{38CE96FC-8BAA-3547-BC81-709F07A18A22}"/>
              </a:ext>
            </a:extLst>
          </p:cNvPr>
          <p:cNvSpPr>
            <a:spLocks noGrp="1"/>
          </p:cNvSpPr>
          <p:nvPr>
            <p:ph type="sldNum" sz="quarter" idx="12"/>
          </p:nvPr>
        </p:nvSpPr>
        <p:spPr/>
        <p:txBody>
          <a:bodyPr/>
          <a:lstStyle/>
          <a:p>
            <a:fld id="{56D109DF-7834-46E0-8853-6E9F6288E644}" type="slidenum">
              <a:rPr lang="en-US" smtClean="0"/>
              <a:t>‹#›</a:t>
            </a:fld>
            <a:endParaRPr lang="en-US"/>
          </a:p>
        </p:txBody>
      </p:sp>
    </p:spTree>
    <p:extLst>
      <p:ext uri="{BB962C8B-B14F-4D97-AF65-F5344CB8AC3E}">
        <p14:creationId xmlns:p14="http://schemas.microsoft.com/office/powerpoint/2010/main" val="2086155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EA2BD-2B2B-1943-C8E7-1F6CEE2720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D113ED-4A95-0C68-6EFF-660BF83036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7E3F26-F370-C361-DCF5-276A3C5D5FD8}"/>
              </a:ext>
            </a:extLst>
          </p:cNvPr>
          <p:cNvSpPr>
            <a:spLocks noGrp="1"/>
          </p:cNvSpPr>
          <p:nvPr>
            <p:ph type="dt" sz="half" idx="10"/>
          </p:nvPr>
        </p:nvSpPr>
        <p:spPr/>
        <p:txBody>
          <a:bodyPr/>
          <a:lstStyle/>
          <a:p>
            <a:r>
              <a:rPr lang="en-US"/>
              <a:t>2/3/2024</a:t>
            </a:r>
          </a:p>
        </p:txBody>
      </p:sp>
      <p:sp>
        <p:nvSpPr>
          <p:cNvPr id="5" name="Footer Placeholder 4">
            <a:extLst>
              <a:ext uri="{FF2B5EF4-FFF2-40B4-BE49-F238E27FC236}">
                <a16:creationId xmlns:a16="http://schemas.microsoft.com/office/drawing/2014/main" id="{330D93A0-32C4-8CCF-57EC-D98428C9824A}"/>
              </a:ext>
            </a:extLst>
          </p:cNvPr>
          <p:cNvSpPr>
            <a:spLocks noGrp="1"/>
          </p:cNvSpPr>
          <p:nvPr>
            <p:ph type="ftr" sz="quarter" idx="11"/>
          </p:nvPr>
        </p:nvSpPr>
        <p:spPr/>
        <p:txBody>
          <a:bodyPr/>
          <a:lstStyle/>
          <a:p>
            <a:r>
              <a:rPr lang="en-US"/>
              <a:t>Claire Williams OLLI 2024</a:t>
            </a:r>
          </a:p>
        </p:txBody>
      </p:sp>
      <p:sp>
        <p:nvSpPr>
          <p:cNvPr id="6" name="Slide Number Placeholder 5">
            <a:extLst>
              <a:ext uri="{FF2B5EF4-FFF2-40B4-BE49-F238E27FC236}">
                <a16:creationId xmlns:a16="http://schemas.microsoft.com/office/drawing/2014/main" id="{61A8B15E-5C59-D6DC-8840-60155D0AB0D7}"/>
              </a:ext>
            </a:extLst>
          </p:cNvPr>
          <p:cNvSpPr>
            <a:spLocks noGrp="1"/>
          </p:cNvSpPr>
          <p:nvPr>
            <p:ph type="sldNum" sz="quarter" idx="12"/>
          </p:nvPr>
        </p:nvSpPr>
        <p:spPr/>
        <p:txBody>
          <a:bodyPr/>
          <a:lstStyle/>
          <a:p>
            <a:fld id="{56D109DF-7834-46E0-8853-6E9F6288E644}" type="slidenum">
              <a:rPr lang="en-US" smtClean="0"/>
              <a:t>‹#›</a:t>
            </a:fld>
            <a:endParaRPr lang="en-US"/>
          </a:p>
        </p:txBody>
      </p:sp>
    </p:spTree>
    <p:extLst>
      <p:ext uri="{BB962C8B-B14F-4D97-AF65-F5344CB8AC3E}">
        <p14:creationId xmlns:p14="http://schemas.microsoft.com/office/powerpoint/2010/main" val="1423073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1BF5F8-E8CE-715F-272C-0945076084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2A8B81-2D4D-C8BA-336A-895168609F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685FAA-4C45-A1FE-B0E6-0842C3039A6F}"/>
              </a:ext>
            </a:extLst>
          </p:cNvPr>
          <p:cNvSpPr>
            <a:spLocks noGrp="1"/>
          </p:cNvSpPr>
          <p:nvPr>
            <p:ph type="dt" sz="half" idx="10"/>
          </p:nvPr>
        </p:nvSpPr>
        <p:spPr/>
        <p:txBody>
          <a:bodyPr/>
          <a:lstStyle/>
          <a:p>
            <a:r>
              <a:rPr lang="en-US"/>
              <a:t>2/3/2024</a:t>
            </a:r>
          </a:p>
        </p:txBody>
      </p:sp>
      <p:sp>
        <p:nvSpPr>
          <p:cNvPr id="5" name="Footer Placeholder 4">
            <a:extLst>
              <a:ext uri="{FF2B5EF4-FFF2-40B4-BE49-F238E27FC236}">
                <a16:creationId xmlns:a16="http://schemas.microsoft.com/office/drawing/2014/main" id="{68B8C5C0-ADEA-C32F-0042-2B1E87978232}"/>
              </a:ext>
            </a:extLst>
          </p:cNvPr>
          <p:cNvSpPr>
            <a:spLocks noGrp="1"/>
          </p:cNvSpPr>
          <p:nvPr>
            <p:ph type="ftr" sz="quarter" idx="11"/>
          </p:nvPr>
        </p:nvSpPr>
        <p:spPr/>
        <p:txBody>
          <a:bodyPr/>
          <a:lstStyle/>
          <a:p>
            <a:r>
              <a:rPr lang="en-US"/>
              <a:t>Claire Williams OLLI 2024</a:t>
            </a:r>
          </a:p>
        </p:txBody>
      </p:sp>
      <p:sp>
        <p:nvSpPr>
          <p:cNvPr id="6" name="Slide Number Placeholder 5">
            <a:extLst>
              <a:ext uri="{FF2B5EF4-FFF2-40B4-BE49-F238E27FC236}">
                <a16:creationId xmlns:a16="http://schemas.microsoft.com/office/drawing/2014/main" id="{155A3AF5-5D86-5C01-FE8B-4D5CC6104366}"/>
              </a:ext>
            </a:extLst>
          </p:cNvPr>
          <p:cNvSpPr>
            <a:spLocks noGrp="1"/>
          </p:cNvSpPr>
          <p:nvPr>
            <p:ph type="sldNum" sz="quarter" idx="12"/>
          </p:nvPr>
        </p:nvSpPr>
        <p:spPr/>
        <p:txBody>
          <a:bodyPr/>
          <a:lstStyle/>
          <a:p>
            <a:fld id="{56D109DF-7834-46E0-8853-6E9F6288E644}" type="slidenum">
              <a:rPr lang="en-US" smtClean="0"/>
              <a:t>‹#›</a:t>
            </a:fld>
            <a:endParaRPr lang="en-US"/>
          </a:p>
        </p:txBody>
      </p:sp>
    </p:spTree>
    <p:extLst>
      <p:ext uri="{BB962C8B-B14F-4D97-AF65-F5344CB8AC3E}">
        <p14:creationId xmlns:p14="http://schemas.microsoft.com/office/powerpoint/2010/main" val="3577582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EDD6F-277E-7844-9BC1-AA503660EA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4FBEDF-23B0-5415-778C-7BC03C1D02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6FF63F-FF39-BF8C-8776-D8302C9AED03}"/>
              </a:ext>
            </a:extLst>
          </p:cNvPr>
          <p:cNvSpPr>
            <a:spLocks noGrp="1"/>
          </p:cNvSpPr>
          <p:nvPr>
            <p:ph type="dt" sz="half" idx="10"/>
          </p:nvPr>
        </p:nvSpPr>
        <p:spPr/>
        <p:txBody>
          <a:bodyPr/>
          <a:lstStyle/>
          <a:p>
            <a:r>
              <a:rPr lang="en-US"/>
              <a:t>2/3/2024</a:t>
            </a:r>
          </a:p>
        </p:txBody>
      </p:sp>
      <p:sp>
        <p:nvSpPr>
          <p:cNvPr id="5" name="Footer Placeholder 4">
            <a:extLst>
              <a:ext uri="{FF2B5EF4-FFF2-40B4-BE49-F238E27FC236}">
                <a16:creationId xmlns:a16="http://schemas.microsoft.com/office/drawing/2014/main" id="{A39708FE-8CC2-A11F-ADCE-B78FFD10A4A8}"/>
              </a:ext>
            </a:extLst>
          </p:cNvPr>
          <p:cNvSpPr>
            <a:spLocks noGrp="1"/>
          </p:cNvSpPr>
          <p:nvPr>
            <p:ph type="ftr" sz="quarter" idx="11"/>
          </p:nvPr>
        </p:nvSpPr>
        <p:spPr/>
        <p:txBody>
          <a:bodyPr/>
          <a:lstStyle/>
          <a:p>
            <a:r>
              <a:rPr lang="en-US"/>
              <a:t>Claire Williams OLLI 2024</a:t>
            </a:r>
          </a:p>
        </p:txBody>
      </p:sp>
      <p:sp>
        <p:nvSpPr>
          <p:cNvPr id="6" name="Slide Number Placeholder 5">
            <a:extLst>
              <a:ext uri="{FF2B5EF4-FFF2-40B4-BE49-F238E27FC236}">
                <a16:creationId xmlns:a16="http://schemas.microsoft.com/office/drawing/2014/main" id="{9BA2A10E-C5B3-00D7-F765-0FA2C68F26EB}"/>
              </a:ext>
            </a:extLst>
          </p:cNvPr>
          <p:cNvSpPr>
            <a:spLocks noGrp="1"/>
          </p:cNvSpPr>
          <p:nvPr>
            <p:ph type="sldNum" sz="quarter" idx="12"/>
          </p:nvPr>
        </p:nvSpPr>
        <p:spPr/>
        <p:txBody>
          <a:bodyPr/>
          <a:lstStyle/>
          <a:p>
            <a:fld id="{56D109DF-7834-46E0-8853-6E9F6288E644}" type="slidenum">
              <a:rPr lang="en-US" smtClean="0"/>
              <a:t>‹#›</a:t>
            </a:fld>
            <a:endParaRPr lang="en-US"/>
          </a:p>
        </p:txBody>
      </p:sp>
    </p:spTree>
    <p:extLst>
      <p:ext uri="{BB962C8B-B14F-4D97-AF65-F5344CB8AC3E}">
        <p14:creationId xmlns:p14="http://schemas.microsoft.com/office/powerpoint/2010/main" val="385313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26893-8CDC-E289-AEF9-B7ADA5F48C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4B7E68-76A1-AA19-2690-F6ED1A987A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BC2A04-A24F-8559-7DEF-24C1B07EA069}"/>
              </a:ext>
            </a:extLst>
          </p:cNvPr>
          <p:cNvSpPr>
            <a:spLocks noGrp="1"/>
          </p:cNvSpPr>
          <p:nvPr>
            <p:ph type="dt" sz="half" idx="10"/>
          </p:nvPr>
        </p:nvSpPr>
        <p:spPr/>
        <p:txBody>
          <a:bodyPr/>
          <a:lstStyle/>
          <a:p>
            <a:r>
              <a:rPr lang="en-US"/>
              <a:t>2/3/2024</a:t>
            </a:r>
          </a:p>
        </p:txBody>
      </p:sp>
      <p:sp>
        <p:nvSpPr>
          <p:cNvPr id="5" name="Footer Placeholder 4">
            <a:extLst>
              <a:ext uri="{FF2B5EF4-FFF2-40B4-BE49-F238E27FC236}">
                <a16:creationId xmlns:a16="http://schemas.microsoft.com/office/drawing/2014/main" id="{E44C7B89-96F6-DDC6-E73B-F28ADA6777E0}"/>
              </a:ext>
            </a:extLst>
          </p:cNvPr>
          <p:cNvSpPr>
            <a:spLocks noGrp="1"/>
          </p:cNvSpPr>
          <p:nvPr>
            <p:ph type="ftr" sz="quarter" idx="11"/>
          </p:nvPr>
        </p:nvSpPr>
        <p:spPr/>
        <p:txBody>
          <a:bodyPr/>
          <a:lstStyle/>
          <a:p>
            <a:r>
              <a:rPr lang="en-US"/>
              <a:t>Claire Williams OLLI 2024</a:t>
            </a:r>
          </a:p>
        </p:txBody>
      </p:sp>
      <p:sp>
        <p:nvSpPr>
          <p:cNvPr id="6" name="Slide Number Placeholder 5">
            <a:extLst>
              <a:ext uri="{FF2B5EF4-FFF2-40B4-BE49-F238E27FC236}">
                <a16:creationId xmlns:a16="http://schemas.microsoft.com/office/drawing/2014/main" id="{361F9034-C83E-2405-B959-E805092C61C2}"/>
              </a:ext>
            </a:extLst>
          </p:cNvPr>
          <p:cNvSpPr>
            <a:spLocks noGrp="1"/>
          </p:cNvSpPr>
          <p:nvPr>
            <p:ph type="sldNum" sz="quarter" idx="12"/>
          </p:nvPr>
        </p:nvSpPr>
        <p:spPr/>
        <p:txBody>
          <a:bodyPr/>
          <a:lstStyle/>
          <a:p>
            <a:fld id="{56D109DF-7834-46E0-8853-6E9F6288E644}" type="slidenum">
              <a:rPr lang="en-US" smtClean="0"/>
              <a:t>‹#›</a:t>
            </a:fld>
            <a:endParaRPr lang="en-US"/>
          </a:p>
        </p:txBody>
      </p:sp>
    </p:spTree>
    <p:extLst>
      <p:ext uri="{BB962C8B-B14F-4D97-AF65-F5344CB8AC3E}">
        <p14:creationId xmlns:p14="http://schemas.microsoft.com/office/powerpoint/2010/main" val="2468191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41FC8-EFA0-6F2B-008A-4D0AC692BF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CA5863-5F77-D863-8C38-C7C57235C8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3948D-2472-31DE-66DD-A453DD4AD1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DA210B-0993-BA55-8AA7-B55727297A13}"/>
              </a:ext>
            </a:extLst>
          </p:cNvPr>
          <p:cNvSpPr>
            <a:spLocks noGrp="1"/>
          </p:cNvSpPr>
          <p:nvPr>
            <p:ph type="dt" sz="half" idx="10"/>
          </p:nvPr>
        </p:nvSpPr>
        <p:spPr/>
        <p:txBody>
          <a:bodyPr/>
          <a:lstStyle/>
          <a:p>
            <a:r>
              <a:rPr lang="en-US"/>
              <a:t>2/3/2024</a:t>
            </a:r>
          </a:p>
        </p:txBody>
      </p:sp>
      <p:sp>
        <p:nvSpPr>
          <p:cNvPr id="6" name="Footer Placeholder 5">
            <a:extLst>
              <a:ext uri="{FF2B5EF4-FFF2-40B4-BE49-F238E27FC236}">
                <a16:creationId xmlns:a16="http://schemas.microsoft.com/office/drawing/2014/main" id="{6CCF13A9-D182-96B1-FCC1-FA0F8D09B161}"/>
              </a:ext>
            </a:extLst>
          </p:cNvPr>
          <p:cNvSpPr>
            <a:spLocks noGrp="1"/>
          </p:cNvSpPr>
          <p:nvPr>
            <p:ph type="ftr" sz="quarter" idx="11"/>
          </p:nvPr>
        </p:nvSpPr>
        <p:spPr/>
        <p:txBody>
          <a:bodyPr/>
          <a:lstStyle/>
          <a:p>
            <a:r>
              <a:rPr lang="en-US"/>
              <a:t>Claire Williams OLLI 2024</a:t>
            </a:r>
          </a:p>
        </p:txBody>
      </p:sp>
      <p:sp>
        <p:nvSpPr>
          <p:cNvPr id="7" name="Slide Number Placeholder 6">
            <a:extLst>
              <a:ext uri="{FF2B5EF4-FFF2-40B4-BE49-F238E27FC236}">
                <a16:creationId xmlns:a16="http://schemas.microsoft.com/office/drawing/2014/main" id="{AA25FCAD-10FB-DB45-0438-AE47CF7CEB6A}"/>
              </a:ext>
            </a:extLst>
          </p:cNvPr>
          <p:cNvSpPr>
            <a:spLocks noGrp="1"/>
          </p:cNvSpPr>
          <p:nvPr>
            <p:ph type="sldNum" sz="quarter" idx="12"/>
          </p:nvPr>
        </p:nvSpPr>
        <p:spPr/>
        <p:txBody>
          <a:bodyPr/>
          <a:lstStyle/>
          <a:p>
            <a:fld id="{56D109DF-7834-46E0-8853-6E9F6288E644}" type="slidenum">
              <a:rPr lang="en-US" smtClean="0"/>
              <a:t>‹#›</a:t>
            </a:fld>
            <a:endParaRPr lang="en-US"/>
          </a:p>
        </p:txBody>
      </p:sp>
    </p:spTree>
    <p:extLst>
      <p:ext uri="{BB962C8B-B14F-4D97-AF65-F5344CB8AC3E}">
        <p14:creationId xmlns:p14="http://schemas.microsoft.com/office/powerpoint/2010/main" val="3348265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0E6A7-4145-F9F1-D361-5B9F26BA53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4A94E0-2734-4C29-A9CD-0820CF6CA9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93E053-8718-9822-49EA-32F2F3A529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0681F4-5CE5-7F8D-921E-25F4930B31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8BF287-B187-B9D1-A7FC-8A4092233F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937607-02CB-0DA2-B63D-96A63823770D}"/>
              </a:ext>
            </a:extLst>
          </p:cNvPr>
          <p:cNvSpPr>
            <a:spLocks noGrp="1"/>
          </p:cNvSpPr>
          <p:nvPr>
            <p:ph type="dt" sz="half" idx="10"/>
          </p:nvPr>
        </p:nvSpPr>
        <p:spPr/>
        <p:txBody>
          <a:bodyPr/>
          <a:lstStyle/>
          <a:p>
            <a:r>
              <a:rPr lang="en-US"/>
              <a:t>2/3/2024</a:t>
            </a:r>
          </a:p>
        </p:txBody>
      </p:sp>
      <p:sp>
        <p:nvSpPr>
          <p:cNvPr id="8" name="Footer Placeholder 7">
            <a:extLst>
              <a:ext uri="{FF2B5EF4-FFF2-40B4-BE49-F238E27FC236}">
                <a16:creationId xmlns:a16="http://schemas.microsoft.com/office/drawing/2014/main" id="{10A2B936-C450-6BBC-622A-DF15DF571FC4}"/>
              </a:ext>
            </a:extLst>
          </p:cNvPr>
          <p:cNvSpPr>
            <a:spLocks noGrp="1"/>
          </p:cNvSpPr>
          <p:nvPr>
            <p:ph type="ftr" sz="quarter" idx="11"/>
          </p:nvPr>
        </p:nvSpPr>
        <p:spPr/>
        <p:txBody>
          <a:bodyPr/>
          <a:lstStyle/>
          <a:p>
            <a:r>
              <a:rPr lang="en-US"/>
              <a:t>Claire Williams OLLI 2024</a:t>
            </a:r>
          </a:p>
        </p:txBody>
      </p:sp>
      <p:sp>
        <p:nvSpPr>
          <p:cNvPr id="9" name="Slide Number Placeholder 8">
            <a:extLst>
              <a:ext uri="{FF2B5EF4-FFF2-40B4-BE49-F238E27FC236}">
                <a16:creationId xmlns:a16="http://schemas.microsoft.com/office/drawing/2014/main" id="{3CB4B6BA-960B-F04D-1A90-5B2F9F353045}"/>
              </a:ext>
            </a:extLst>
          </p:cNvPr>
          <p:cNvSpPr>
            <a:spLocks noGrp="1"/>
          </p:cNvSpPr>
          <p:nvPr>
            <p:ph type="sldNum" sz="quarter" idx="12"/>
          </p:nvPr>
        </p:nvSpPr>
        <p:spPr/>
        <p:txBody>
          <a:bodyPr/>
          <a:lstStyle/>
          <a:p>
            <a:fld id="{56D109DF-7834-46E0-8853-6E9F6288E644}" type="slidenum">
              <a:rPr lang="en-US" smtClean="0"/>
              <a:t>‹#›</a:t>
            </a:fld>
            <a:endParaRPr lang="en-US"/>
          </a:p>
        </p:txBody>
      </p:sp>
    </p:spTree>
    <p:extLst>
      <p:ext uri="{BB962C8B-B14F-4D97-AF65-F5344CB8AC3E}">
        <p14:creationId xmlns:p14="http://schemas.microsoft.com/office/powerpoint/2010/main" val="2138563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0C744-72FC-D308-A7E5-E8701457D4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55756C-37DA-4C8D-DC6B-193B7C831BF3}"/>
              </a:ext>
            </a:extLst>
          </p:cNvPr>
          <p:cNvSpPr>
            <a:spLocks noGrp="1"/>
          </p:cNvSpPr>
          <p:nvPr>
            <p:ph type="dt" sz="half" idx="10"/>
          </p:nvPr>
        </p:nvSpPr>
        <p:spPr/>
        <p:txBody>
          <a:bodyPr/>
          <a:lstStyle/>
          <a:p>
            <a:r>
              <a:rPr lang="en-US"/>
              <a:t>2/3/2024</a:t>
            </a:r>
          </a:p>
        </p:txBody>
      </p:sp>
      <p:sp>
        <p:nvSpPr>
          <p:cNvPr id="4" name="Footer Placeholder 3">
            <a:extLst>
              <a:ext uri="{FF2B5EF4-FFF2-40B4-BE49-F238E27FC236}">
                <a16:creationId xmlns:a16="http://schemas.microsoft.com/office/drawing/2014/main" id="{2BA5FD4E-0E99-CE41-40E9-0177DD08260A}"/>
              </a:ext>
            </a:extLst>
          </p:cNvPr>
          <p:cNvSpPr>
            <a:spLocks noGrp="1"/>
          </p:cNvSpPr>
          <p:nvPr>
            <p:ph type="ftr" sz="quarter" idx="11"/>
          </p:nvPr>
        </p:nvSpPr>
        <p:spPr/>
        <p:txBody>
          <a:bodyPr/>
          <a:lstStyle/>
          <a:p>
            <a:r>
              <a:rPr lang="en-US"/>
              <a:t>Claire Williams OLLI 2024</a:t>
            </a:r>
          </a:p>
        </p:txBody>
      </p:sp>
      <p:sp>
        <p:nvSpPr>
          <p:cNvPr id="5" name="Slide Number Placeholder 4">
            <a:extLst>
              <a:ext uri="{FF2B5EF4-FFF2-40B4-BE49-F238E27FC236}">
                <a16:creationId xmlns:a16="http://schemas.microsoft.com/office/drawing/2014/main" id="{0F7FACF8-038C-908E-10A9-613DA924E70E}"/>
              </a:ext>
            </a:extLst>
          </p:cNvPr>
          <p:cNvSpPr>
            <a:spLocks noGrp="1"/>
          </p:cNvSpPr>
          <p:nvPr>
            <p:ph type="sldNum" sz="quarter" idx="12"/>
          </p:nvPr>
        </p:nvSpPr>
        <p:spPr/>
        <p:txBody>
          <a:bodyPr/>
          <a:lstStyle/>
          <a:p>
            <a:fld id="{56D109DF-7834-46E0-8853-6E9F6288E644}" type="slidenum">
              <a:rPr lang="en-US" smtClean="0"/>
              <a:t>‹#›</a:t>
            </a:fld>
            <a:endParaRPr lang="en-US"/>
          </a:p>
        </p:txBody>
      </p:sp>
    </p:spTree>
    <p:extLst>
      <p:ext uri="{BB962C8B-B14F-4D97-AF65-F5344CB8AC3E}">
        <p14:creationId xmlns:p14="http://schemas.microsoft.com/office/powerpoint/2010/main" val="3250275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666C24-0177-E0AF-19FE-C49DAD121742}"/>
              </a:ext>
            </a:extLst>
          </p:cNvPr>
          <p:cNvSpPr>
            <a:spLocks noGrp="1"/>
          </p:cNvSpPr>
          <p:nvPr>
            <p:ph type="dt" sz="half" idx="10"/>
          </p:nvPr>
        </p:nvSpPr>
        <p:spPr/>
        <p:txBody>
          <a:bodyPr/>
          <a:lstStyle/>
          <a:p>
            <a:r>
              <a:rPr lang="en-US"/>
              <a:t>2/3/2024</a:t>
            </a:r>
          </a:p>
        </p:txBody>
      </p:sp>
      <p:sp>
        <p:nvSpPr>
          <p:cNvPr id="3" name="Footer Placeholder 2">
            <a:extLst>
              <a:ext uri="{FF2B5EF4-FFF2-40B4-BE49-F238E27FC236}">
                <a16:creationId xmlns:a16="http://schemas.microsoft.com/office/drawing/2014/main" id="{ED66D099-B4F4-5836-C0C6-97B8D2A9D603}"/>
              </a:ext>
            </a:extLst>
          </p:cNvPr>
          <p:cNvSpPr>
            <a:spLocks noGrp="1"/>
          </p:cNvSpPr>
          <p:nvPr>
            <p:ph type="ftr" sz="quarter" idx="11"/>
          </p:nvPr>
        </p:nvSpPr>
        <p:spPr/>
        <p:txBody>
          <a:bodyPr/>
          <a:lstStyle/>
          <a:p>
            <a:r>
              <a:rPr lang="en-US"/>
              <a:t>Claire Williams OLLI 2024</a:t>
            </a:r>
          </a:p>
        </p:txBody>
      </p:sp>
      <p:sp>
        <p:nvSpPr>
          <p:cNvPr id="4" name="Slide Number Placeholder 3">
            <a:extLst>
              <a:ext uri="{FF2B5EF4-FFF2-40B4-BE49-F238E27FC236}">
                <a16:creationId xmlns:a16="http://schemas.microsoft.com/office/drawing/2014/main" id="{414C2CFA-E698-C15E-15F1-95D8EB31F913}"/>
              </a:ext>
            </a:extLst>
          </p:cNvPr>
          <p:cNvSpPr>
            <a:spLocks noGrp="1"/>
          </p:cNvSpPr>
          <p:nvPr>
            <p:ph type="sldNum" sz="quarter" idx="12"/>
          </p:nvPr>
        </p:nvSpPr>
        <p:spPr/>
        <p:txBody>
          <a:bodyPr/>
          <a:lstStyle/>
          <a:p>
            <a:fld id="{56D109DF-7834-46E0-8853-6E9F6288E644}" type="slidenum">
              <a:rPr lang="en-US" smtClean="0"/>
              <a:t>‹#›</a:t>
            </a:fld>
            <a:endParaRPr lang="en-US"/>
          </a:p>
        </p:txBody>
      </p:sp>
    </p:spTree>
    <p:extLst>
      <p:ext uri="{BB962C8B-B14F-4D97-AF65-F5344CB8AC3E}">
        <p14:creationId xmlns:p14="http://schemas.microsoft.com/office/powerpoint/2010/main" val="2104807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FE104-9DCE-4ECF-A420-E766B94262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D0A74A-7C5A-2DA9-F896-C20A55A515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B8ABBB-CF80-07A7-C85A-87686CECD6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685E46-E883-B12C-6C9C-02678984715B}"/>
              </a:ext>
            </a:extLst>
          </p:cNvPr>
          <p:cNvSpPr>
            <a:spLocks noGrp="1"/>
          </p:cNvSpPr>
          <p:nvPr>
            <p:ph type="dt" sz="half" idx="10"/>
          </p:nvPr>
        </p:nvSpPr>
        <p:spPr/>
        <p:txBody>
          <a:bodyPr/>
          <a:lstStyle/>
          <a:p>
            <a:r>
              <a:rPr lang="en-US"/>
              <a:t>2/3/2024</a:t>
            </a:r>
          </a:p>
        </p:txBody>
      </p:sp>
      <p:sp>
        <p:nvSpPr>
          <p:cNvPr id="6" name="Footer Placeholder 5">
            <a:extLst>
              <a:ext uri="{FF2B5EF4-FFF2-40B4-BE49-F238E27FC236}">
                <a16:creationId xmlns:a16="http://schemas.microsoft.com/office/drawing/2014/main" id="{BF64D1DC-8762-01E7-AC35-945BE07E5A25}"/>
              </a:ext>
            </a:extLst>
          </p:cNvPr>
          <p:cNvSpPr>
            <a:spLocks noGrp="1"/>
          </p:cNvSpPr>
          <p:nvPr>
            <p:ph type="ftr" sz="quarter" idx="11"/>
          </p:nvPr>
        </p:nvSpPr>
        <p:spPr/>
        <p:txBody>
          <a:bodyPr/>
          <a:lstStyle/>
          <a:p>
            <a:r>
              <a:rPr lang="en-US"/>
              <a:t>Claire Williams OLLI 2024</a:t>
            </a:r>
          </a:p>
        </p:txBody>
      </p:sp>
      <p:sp>
        <p:nvSpPr>
          <p:cNvPr id="7" name="Slide Number Placeholder 6">
            <a:extLst>
              <a:ext uri="{FF2B5EF4-FFF2-40B4-BE49-F238E27FC236}">
                <a16:creationId xmlns:a16="http://schemas.microsoft.com/office/drawing/2014/main" id="{F978CDA3-3CF3-F936-A53E-193B7FAFE5BF}"/>
              </a:ext>
            </a:extLst>
          </p:cNvPr>
          <p:cNvSpPr>
            <a:spLocks noGrp="1"/>
          </p:cNvSpPr>
          <p:nvPr>
            <p:ph type="sldNum" sz="quarter" idx="12"/>
          </p:nvPr>
        </p:nvSpPr>
        <p:spPr/>
        <p:txBody>
          <a:bodyPr/>
          <a:lstStyle/>
          <a:p>
            <a:fld id="{56D109DF-7834-46E0-8853-6E9F6288E644}" type="slidenum">
              <a:rPr lang="en-US" smtClean="0"/>
              <a:t>‹#›</a:t>
            </a:fld>
            <a:endParaRPr lang="en-US"/>
          </a:p>
        </p:txBody>
      </p:sp>
    </p:spTree>
    <p:extLst>
      <p:ext uri="{BB962C8B-B14F-4D97-AF65-F5344CB8AC3E}">
        <p14:creationId xmlns:p14="http://schemas.microsoft.com/office/powerpoint/2010/main" val="2946084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E39F5-5C2D-CC6C-9D84-A4F116B251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E69521-7C5A-B298-0F68-D85F0D0961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8B36AA-9EA3-DDA6-5D69-CDD288C583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15B68E-7C51-32C2-B3A7-DF00C58505F4}"/>
              </a:ext>
            </a:extLst>
          </p:cNvPr>
          <p:cNvSpPr>
            <a:spLocks noGrp="1"/>
          </p:cNvSpPr>
          <p:nvPr>
            <p:ph type="dt" sz="half" idx="10"/>
          </p:nvPr>
        </p:nvSpPr>
        <p:spPr/>
        <p:txBody>
          <a:bodyPr/>
          <a:lstStyle/>
          <a:p>
            <a:r>
              <a:rPr lang="en-US"/>
              <a:t>2/3/2024</a:t>
            </a:r>
          </a:p>
        </p:txBody>
      </p:sp>
      <p:sp>
        <p:nvSpPr>
          <p:cNvPr id="6" name="Footer Placeholder 5">
            <a:extLst>
              <a:ext uri="{FF2B5EF4-FFF2-40B4-BE49-F238E27FC236}">
                <a16:creationId xmlns:a16="http://schemas.microsoft.com/office/drawing/2014/main" id="{C56BECC7-07E5-F889-D3AD-70CDBA239334}"/>
              </a:ext>
            </a:extLst>
          </p:cNvPr>
          <p:cNvSpPr>
            <a:spLocks noGrp="1"/>
          </p:cNvSpPr>
          <p:nvPr>
            <p:ph type="ftr" sz="quarter" idx="11"/>
          </p:nvPr>
        </p:nvSpPr>
        <p:spPr/>
        <p:txBody>
          <a:bodyPr/>
          <a:lstStyle/>
          <a:p>
            <a:r>
              <a:rPr lang="en-US"/>
              <a:t>Claire Williams OLLI 2024</a:t>
            </a:r>
          </a:p>
        </p:txBody>
      </p:sp>
      <p:sp>
        <p:nvSpPr>
          <p:cNvPr id="7" name="Slide Number Placeholder 6">
            <a:extLst>
              <a:ext uri="{FF2B5EF4-FFF2-40B4-BE49-F238E27FC236}">
                <a16:creationId xmlns:a16="http://schemas.microsoft.com/office/drawing/2014/main" id="{B16609E4-BD62-C334-661F-BA220C24F39C}"/>
              </a:ext>
            </a:extLst>
          </p:cNvPr>
          <p:cNvSpPr>
            <a:spLocks noGrp="1"/>
          </p:cNvSpPr>
          <p:nvPr>
            <p:ph type="sldNum" sz="quarter" idx="12"/>
          </p:nvPr>
        </p:nvSpPr>
        <p:spPr/>
        <p:txBody>
          <a:bodyPr/>
          <a:lstStyle/>
          <a:p>
            <a:fld id="{56D109DF-7834-46E0-8853-6E9F6288E644}" type="slidenum">
              <a:rPr lang="en-US" smtClean="0"/>
              <a:t>‹#›</a:t>
            </a:fld>
            <a:endParaRPr lang="en-US"/>
          </a:p>
        </p:txBody>
      </p:sp>
    </p:spTree>
    <p:extLst>
      <p:ext uri="{BB962C8B-B14F-4D97-AF65-F5344CB8AC3E}">
        <p14:creationId xmlns:p14="http://schemas.microsoft.com/office/powerpoint/2010/main" val="4272249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229DDB-E92B-A1FE-B34A-67F53B7C15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46820F-0758-26E9-44CA-314754D6B5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BB8FA5-75E6-D4FB-0F4B-B4E208118B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2/3/2024</a:t>
            </a:r>
          </a:p>
        </p:txBody>
      </p:sp>
      <p:sp>
        <p:nvSpPr>
          <p:cNvPr id="5" name="Footer Placeholder 4">
            <a:extLst>
              <a:ext uri="{FF2B5EF4-FFF2-40B4-BE49-F238E27FC236}">
                <a16:creationId xmlns:a16="http://schemas.microsoft.com/office/drawing/2014/main" id="{CEABB004-C540-D895-C33D-6726B1FD22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Claire Williams OLLI 2024</a:t>
            </a:r>
          </a:p>
        </p:txBody>
      </p:sp>
      <p:sp>
        <p:nvSpPr>
          <p:cNvPr id="6" name="Slide Number Placeholder 5">
            <a:extLst>
              <a:ext uri="{FF2B5EF4-FFF2-40B4-BE49-F238E27FC236}">
                <a16:creationId xmlns:a16="http://schemas.microsoft.com/office/drawing/2014/main" id="{E1408F63-1EFF-4B23-FF78-0D668BC23E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D109DF-7834-46E0-8853-6E9F6288E644}" type="slidenum">
              <a:rPr lang="en-US" smtClean="0"/>
              <a:t>‹#›</a:t>
            </a:fld>
            <a:endParaRPr lang="en-US"/>
          </a:p>
        </p:txBody>
      </p:sp>
    </p:spTree>
    <p:extLst>
      <p:ext uri="{BB962C8B-B14F-4D97-AF65-F5344CB8AC3E}">
        <p14:creationId xmlns:p14="http://schemas.microsoft.com/office/powerpoint/2010/main" val="2895950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tracking.email.exchange4media.org/tracking/click?d=hyxSgD-xP8qUvE4udJqOFDsWv5xr58qcKLHIoOmQxw7s7wAWMhcFE4t93qWpo8xDeoHEqLSgQ-lMi0TFU-4a7S_yZ-Azi3RiHLBI8wydMD_QT2XUaAMrhTILSNg_JntJUPlWW3SJ3VD7guMzrx5rYR1a-HEZc4AES_YvbZi8tpD_0"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courses.eurlib.nl/course.cfm?cours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C795116-B63A-AD9D-868D-5D57D8F255F5}"/>
              </a:ext>
            </a:extLst>
          </p:cNvPr>
          <p:cNvSpPr>
            <a:spLocks noGrp="1"/>
          </p:cNvSpPr>
          <p:nvPr>
            <p:ph type="ftr" sz="quarter" idx="11"/>
          </p:nvPr>
        </p:nvSpPr>
        <p:spPr/>
        <p:txBody>
          <a:bodyPr/>
          <a:lstStyle/>
          <a:p>
            <a:r>
              <a:rPr lang="en-US"/>
              <a:t>Claire G. Williams, Ph.D.</a:t>
            </a:r>
          </a:p>
        </p:txBody>
      </p:sp>
      <p:sp>
        <p:nvSpPr>
          <p:cNvPr id="5" name="Slide Number Placeholder 4">
            <a:extLst>
              <a:ext uri="{FF2B5EF4-FFF2-40B4-BE49-F238E27FC236}">
                <a16:creationId xmlns:a16="http://schemas.microsoft.com/office/drawing/2014/main" id="{D365A578-96CB-1614-5A0A-0DDBB0DBEA56}"/>
              </a:ext>
            </a:extLst>
          </p:cNvPr>
          <p:cNvSpPr>
            <a:spLocks noGrp="1"/>
          </p:cNvSpPr>
          <p:nvPr>
            <p:ph type="sldNum" sz="quarter" idx="12"/>
          </p:nvPr>
        </p:nvSpPr>
        <p:spPr/>
        <p:txBody>
          <a:bodyPr/>
          <a:lstStyle/>
          <a:p>
            <a:fld id="{EAEEB981-6226-4C4C-9955-932634FC0047}" type="slidenum">
              <a:rPr lang="en-US" smtClean="0"/>
              <a:t>1</a:t>
            </a:fld>
            <a:endParaRPr lang="en-US"/>
          </a:p>
        </p:txBody>
      </p:sp>
      <p:sp>
        <p:nvSpPr>
          <p:cNvPr id="6" name="TextBox 5">
            <a:extLst>
              <a:ext uri="{FF2B5EF4-FFF2-40B4-BE49-F238E27FC236}">
                <a16:creationId xmlns:a16="http://schemas.microsoft.com/office/drawing/2014/main" id="{4891B44E-B648-B71B-AD99-66958EDAD567}"/>
              </a:ext>
            </a:extLst>
          </p:cNvPr>
          <p:cNvSpPr txBox="1"/>
          <p:nvPr/>
        </p:nvSpPr>
        <p:spPr>
          <a:xfrm>
            <a:off x="351701" y="354707"/>
            <a:ext cx="9456435" cy="6001643"/>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LECTURE 1: Air We Breathe     </a:t>
            </a: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Course Overview</a:t>
            </a: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Americans now live indoors 90% of the time</a:t>
            </a:r>
          </a:p>
          <a:p>
            <a:r>
              <a:rPr lang="en-US" sz="2400" b="1" dirty="0">
                <a:latin typeface="Arial" panose="020B0604020202020204" pitchFamily="34" charset="0"/>
                <a:cs typeface="Arial" panose="020B0604020202020204" pitchFamily="34" charset="0"/>
              </a:rPr>
              <a:t>Each breath has particles and each particle has its own story</a:t>
            </a:r>
          </a:p>
          <a:p>
            <a:r>
              <a:rPr lang="en-US" sz="2400" b="1" dirty="0">
                <a:latin typeface="Arial" panose="020B0604020202020204" pitchFamily="34" charset="0"/>
                <a:cs typeface="Arial" panose="020B0604020202020204" pitchFamily="34" charset="0"/>
              </a:rPr>
              <a:t>Each breathe has particles sourced at many levels:</a:t>
            </a:r>
          </a:p>
          <a:p>
            <a:r>
              <a:rPr lang="en-US" sz="2400" b="1" dirty="0">
                <a:latin typeface="Arial" panose="020B0604020202020204" pitchFamily="34" charset="0"/>
                <a:cs typeface="Arial" panose="020B0604020202020204" pitchFamily="34" charset="0"/>
              </a:rPr>
              <a:t>-Global  example: dust particle from Chad to Miami (TU)</a:t>
            </a:r>
          </a:p>
          <a:p>
            <a:r>
              <a:rPr lang="en-US" sz="2400" b="1" dirty="0">
                <a:latin typeface="Arial" panose="020B0604020202020204" pitchFamily="34" charset="0"/>
                <a:cs typeface="Arial" panose="020B0604020202020204" pitchFamily="34" charset="0"/>
              </a:rPr>
              <a:t>-Regional example: aviation, air quality (W)</a:t>
            </a:r>
          </a:p>
          <a:p>
            <a:r>
              <a:rPr lang="en-US" sz="2400" b="1" dirty="0">
                <a:latin typeface="Arial" panose="020B0604020202020204" pitchFamily="34" charset="0"/>
                <a:cs typeface="Arial" panose="020B0604020202020204" pitchFamily="34" charset="0"/>
              </a:rPr>
              <a:t>-Local example: combustion exhaust + atmospheric biota (TH)  </a:t>
            </a:r>
          </a:p>
          <a:p>
            <a:r>
              <a:rPr lang="en-US" sz="2400" b="1" dirty="0">
                <a:latin typeface="Arial" panose="020B0604020202020204" pitchFamily="34" charset="0"/>
                <a:cs typeface="Arial" panose="020B0604020202020204" pitchFamily="34" charset="0"/>
              </a:rPr>
              <a:t>-Indoor example: dust mites + co-exist with multitudes (F) </a:t>
            </a:r>
          </a:p>
          <a:p>
            <a:endParaRPr lang="en-US" sz="2400" b="1" dirty="0"/>
          </a:p>
          <a:p>
            <a:r>
              <a:rPr lang="en-US" sz="2400" b="1" dirty="0">
                <a:latin typeface="Arial" panose="020B0604020202020204" pitchFamily="34" charset="0"/>
                <a:cs typeface="Arial" panose="020B0604020202020204" pitchFamily="34" charset="0"/>
              </a:rPr>
              <a:t>Particle size, particulate matter (PM) is a measure of harm</a:t>
            </a:r>
          </a:p>
          <a:p>
            <a:r>
              <a:rPr lang="en-US" sz="2400" b="1" dirty="0">
                <a:latin typeface="Arial" panose="020B0604020202020204" pitchFamily="34" charset="0"/>
                <a:cs typeface="Arial" panose="020B0604020202020204" pitchFamily="34" charset="0"/>
              </a:rPr>
              <a:t>Smaller particles do more systemic harm to entire body</a:t>
            </a:r>
          </a:p>
          <a:p>
            <a:r>
              <a:rPr lang="en-US" sz="2400" b="1" dirty="0">
                <a:latin typeface="Arial" panose="020B0604020202020204" pitchFamily="34" charset="0"/>
                <a:cs typeface="Arial" panose="020B0604020202020204" pitchFamily="34" charset="0"/>
              </a:rPr>
              <a:t> </a:t>
            </a:r>
            <a:endParaRPr lang="en-US" sz="2400" b="1" dirty="0"/>
          </a:p>
          <a:p>
            <a:endParaRPr lang="en-US" sz="2400" b="1" dirty="0"/>
          </a:p>
        </p:txBody>
      </p:sp>
    </p:spTree>
    <p:extLst>
      <p:ext uri="{BB962C8B-B14F-4D97-AF65-F5344CB8AC3E}">
        <p14:creationId xmlns:p14="http://schemas.microsoft.com/office/powerpoint/2010/main" val="256030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8A1F5-9720-763B-67D1-D2EF8725DD4E}"/>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47BE8B37-90D9-BA59-8563-CFF2744A2B2F}"/>
              </a:ext>
            </a:extLst>
          </p:cNvPr>
          <p:cNvSpPr>
            <a:spLocks noGrp="1"/>
          </p:cNvSpPr>
          <p:nvPr>
            <p:ph type="ftr" sz="quarter" idx="11"/>
          </p:nvPr>
        </p:nvSpPr>
        <p:spPr/>
        <p:txBody>
          <a:bodyPr/>
          <a:lstStyle/>
          <a:p>
            <a:r>
              <a:rPr lang="en-US" dirty="0"/>
              <a:t>Claire Williams OLLI 2024</a:t>
            </a:r>
          </a:p>
        </p:txBody>
      </p:sp>
      <p:sp>
        <p:nvSpPr>
          <p:cNvPr id="4" name="Slide Number Placeholder 3">
            <a:extLst>
              <a:ext uri="{FF2B5EF4-FFF2-40B4-BE49-F238E27FC236}">
                <a16:creationId xmlns:a16="http://schemas.microsoft.com/office/drawing/2014/main" id="{7E494F70-7ADA-22E8-788A-AFCB52DB1A34}"/>
              </a:ext>
            </a:extLst>
          </p:cNvPr>
          <p:cNvSpPr>
            <a:spLocks noGrp="1"/>
          </p:cNvSpPr>
          <p:nvPr>
            <p:ph type="sldNum" sz="quarter" idx="12"/>
          </p:nvPr>
        </p:nvSpPr>
        <p:spPr/>
        <p:txBody>
          <a:bodyPr/>
          <a:lstStyle/>
          <a:p>
            <a:fld id="{D83F4FBA-BCB5-4F29-B057-AD2E44B1435A}" type="slidenum">
              <a:rPr lang="en-US" smtClean="0"/>
              <a:t>10</a:t>
            </a:fld>
            <a:endParaRPr lang="en-US"/>
          </a:p>
        </p:txBody>
      </p:sp>
      <p:graphicFrame>
        <p:nvGraphicFramePr>
          <p:cNvPr id="5" name="Object 4">
            <a:extLst>
              <a:ext uri="{FF2B5EF4-FFF2-40B4-BE49-F238E27FC236}">
                <a16:creationId xmlns:a16="http://schemas.microsoft.com/office/drawing/2014/main" id="{ED97EC02-B48F-BB26-B48F-83D966572C1A}"/>
              </a:ext>
            </a:extLst>
          </p:cNvPr>
          <p:cNvGraphicFramePr>
            <a:graphicFrameLocks noChangeAspect="1"/>
          </p:cNvGraphicFramePr>
          <p:nvPr>
            <p:extLst>
              <p:ext uri="{D42A27DB-BD31-4B8C-83A1-F6EECF244321}">
                <p14:modId xmlns:p14="http://schemas.microsoft.com/office/powerpoint/2010/main" val="2483558648"/>
              </p:ext>
            </p:extLst>
          </p:nvPr>
        </p:nvGraphicFramePr>
        <p:xfrm>
          <a:off x="314325" y="1201995"/>
          <a:ext cx="9220200" cy="5336917"/>
        </p:xfrm>
        <a:graphic>
          <a:graphicData uri="http://schemas.openxmlformats.org/presentationml/2006/ole">
            <mc:AlternateContent xmlns:mc="http://schemas.openxmlformats.org/markup-compatibility/2006">
              <mc:Choice xmlns:v="urn:schemas-microsoft-com:vml" Requires="v">
                <p:oleObj name="Presentation" r:id="rId2" imgW="1728371" imgH="1297121" progId="PowerPoint.Show.8">
                  <p:embed/>
                </p:oleObj>
              </mc:Choice>
              <mc:Fallback>
                <p:oleObj name="Presentation" r:id="rId2" imgW="1728371" imgH="1297121" progId="PowerPoint.Show.8">
                  <p:embed/>
                  <p:pic>
                    <p:nvPicPr>
                      <p:cNvPr id="5" name="Object 4"/>
                      <p:cNvPicPr/>
                      <p:nvPr/>
                    </p:nvPicPr>
                    <p:blipFill>
                      <a:blip r:embed="rId3"/>
                      <a:stretch>
                        <a:fillRect/>
                      </a:stretch>
                    </p:blipFill>
                    <p:spPr>
                      <a:xfrm>
                        <a:off x="314325" y="1201995"/>
                        <a:ext cx="9220200" cy="5336917"/>
                      </a:xfrm>
                      <a:prstGeom prst="rect">
                        <a:avLst/>
                      </a:prstGeom>
                    </p:spPr>
                  </p:pic>
                </p:oleObj>
              </mc:Fallback>
            </mc:AlternateContent>
          </a:graphicData>
        </a:graphic>
      </p:graphicFrame>
      <p:sp>
        <p:nvSpPr>
          <p:cNvPr id="2" name="Date Placeholder 1">
            <a:extLst>
              <a:ext uri="{FF2B5EF4-FFF2-40B4-BE49-F238E27FC236}">
                <a16:creationId xmlns:a16="http://schemas.microsoft.com/office/drawing/2014/main" id="{7E21F0E9-CA18-85BA-3E85-EA34E9E8B4A9}"/>
              </a:ext>
            </a:extLst>
          </p:cNvPr>
          <p:cNvSpPr>
            <a:spLocks noGrp="1"/>
          </p:cNvSpPr>
          <p:nvPr>
            <p:ph type="dt" sz="half" idx="10"/>
          </p:nvPr>
        </p:nvSpPr>
        <p:spPr/>
        <p:txBody>
          <a:bodyPr/>
          <a:lstStyle/>
          <a:p>
            <a:r>
              <a:rPr lang="en-US"/>
              <a:t>2/3/2024</a:t>
            </a:r>
          </a:p>
        </p:txBody>
      </p:sp>
      <p:sp>
        <p:nvSpPr>
          <p:cNvPr id="7" name="TextBox 6">
            <a:extLst>
              <a:ext uri="{FF2B5EF4-FFF2-40B4-BE49-F238E27FC236}">
                <a16:creationId xmlns:a16="http://schemas.microsoft.com/office/drawing/2014/main" id="{35B9F940-D6A5-D31C-30DE-A9CC79D31DCA}"/>
              </a:ext>
            </a:extLst>
          </p:cNvPr>
          <p:cNvSpPr txBox="1"/>
          <p:nvPr/>
        </p:nvSpPr>
        <p:spPr>
          <a:xfrm>
            <a:off x="314325" y="243959"/>
            <a:ext cx="6096000" cy="738664"/>
          </a:xfrm>
          <a:prstGeom prst="rect">
            <a:avLst/>
          </a:prstGeom>
          <a:noFill/>
        </p:spPr>
        <p:txBody>
          <a:bodyPr wrap="square">
            <a:spAutoFit/>
          </a:bodyPr>
          <a:lstStyle/>
          <a:p>
            <a:r>
              <a:rPr lang="en-US" sz="2400" b="1" dirty="0">
                <a:latin typeface="Arial" pitchFamily="34" charset="0"/>
                <a:cs typeface="Arial" pitchFamily="34" charset="0"/>
              </a:rPr>
              <a:t>LECTURE 1: Air We Breathe</a:t>
            </a:r>
            <a:r>
              <a:rPr lang="en-US" sz="1800" b="1" dirty="0">
                <a:latin typeface="Arial" pitchFamily="34" charset="0"/>
                <a:cs typeface="Arial" pitchFamily="34" charset="0"/>
              </a:rPr>
              <a:t> </a:t>
            </a:r>
          </a:p>
          <a:p>
            <a:r>
              <a:rPr lang="en-US" sz="1800" b="1" dirty="0">
                <a:latin typeface="Arial" pitchFamily="34" charset="0"/>
                <a:cs typeface="Arial" pitchFamily="34" charset="0"/>
              </a:rPr>
              <a:t>    </a:t>
            </a:r>
          </a:p>
        </p:txBody>
      </p:sp>
      <p:sp>
        <p:nvSpPr>
          <p:cNvPr id="8" name="TextBox 7">
            <a:extLst>
              <a:ext uri="{FF2B5EF4-FFF2-40B4-BE49-F238E27FC236}">
                <a16:creationId xmlns:a16="http://schemas.microsoft.com/office/drawing/2014/main" id="{646E8E3D-B942-35DE-3A13-7463DE5C8150}"/>
              </a:ext>
            </a:extLst>
          </p:cNvPr>
          <p:cNvSpPr txBox="1"/>
          <p:nvPr/>
        </p:nvSpPr>
        <p:spPr>
          <a:xfrm>
            <a:off x="371475" y="667266"/>
            <a:ext cx="10982325" cy="461665"/>
          </a:xfrm>
          <a:prstGeom prst="rect">
            <a:avLst/>
          </a:prstGeom>
          <a:noFill/>
        </p:spPr>
        <p:txBody>
          <a:bodyPr wrap="square">
            <a:spAutoFit/>
          </a:bodyPr>
          <a:lstStyle/>
          <a:p>
            <a:r>
              <a:rPr lang="en-US" sz="2400" b="1" dirty="0">
                <a:latin typeface="Arial" pitchFamily="34" charset="0"/>
                <a:cs typeface="Arial" pitchFamily="34" charset="0"/>
              </a:rPr>
              <a:t>Point 4: Internet’s appetite for fake science fuels public policy + politics</a:t>
            </a:r>
          </a:p>
        </p:txBody>
      </p:sp>
    </p:spTree>
    <p:extLst>
      <p:ext uri="{BB962C8B-B14F-4D97-AF65-F5344CB8AC3E}">
        <p14:creationId xmlns:p14="http://schemas.microsoft.com/office/powerpoint/2010/main" val="1239078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EDEDF6-683A-987E-0D54-DECE7D862CAD}"/>
              </a:ext>
            </a:extLst>
          </p:cNvPr>
          <p:cNvSpPr>
            <a:spLocks noGrp="1"/>
          </p:cNvSpPr>
          <p:nvPr>
            <p:ph type="dt" sz="half" idx="10"/>
          </p:nvPr>
        </p:nvSpPr>
        <p:spPr/>
        <p:txBody>
          <a:bodyPr/>
          <a:lstStyle/>
          <a:p>
            <a:r>
              <a:rPr lang="en-US"/>
              <a:t>2/3/2024</a:t>
            </a:r>
          </a:p>
        </p:txBody>
      </p:sp>
      <p:sp>
        <p:nvSpPr>
          <p:cNvPr id="3" name="Footer Placeholder 2">
            <a:extLst>
              <a:ext uri="{FF2B5EF4-FFF2-40B4-BE49-F238E27FC236}">
                <a16:creationId xmlns:a16="http://schemas.microsoft.com/office/drawing/2014/main" id="{994D3CED-2DF9-9283-9B0F-2F9D49D90B07}"/>
              </a:ext>
            </a:extLst>
          </p:cNvPr>
          <p:cNvSpPr>
            <a:spLocks noGrp="1"/>
          </p:cNvSpPr>
          <p:nvPr>
            <p:ph type="ftr" sz="quarter" idx="11"/>
          </p:nvPr>
        </p:nvSpPr>
        <p:spPr/>
        <p:txBody>
          <a:bodyPr/>
          <a:lstStyle/>
          <a:p>
            <a:r>
              <a:rPr lang="en-US"/>
              <a:t>Claire Williams OLLI 2024</a:t>
            </a:r>
          </a:p>
        </p:txBody>
      </p:sp>
      <p:sp>
        <p:nvSpPr>
          <p:cNvPr id="4" name="Slide Number Placeholder 3">
            <a:extLst>
              <a:ext uri="{FF2B5EF4-FFF2-40B4-BE49-F238E27FC236}">
                <a16:creationId xmlns:a16="http://schemas.microsoft.com/office/drawing/2014/main" id="{1D59811E-61F2-A384-D076-520C1F584388}"/>
              </a:ext>
            </a:extLst>
          </p:cNvPr>
          <p:cNvSpPr>
            <a:spLocks noGrp="1"/>
          </p:cNvSpPr>
          <p:nvPr>
            <p:ph type="sldNum" sz="quarter" idx="12"/>
          </p:nvPr>
        </p:nvSpPr>
        <p:spPr/>
        <p:txBody>
          <a:bodyPr/>
          <a:lstStyle/>
          <a:p>
            <a:fld id="{56D109DF-7834-46E0-8853-6E9F6288E644}" type="slidenum">
              <a:rPr lang="en-US" smtClean="0"/>
              <a:t>11</a:t>
            </a:fld>
            <a:endParaRPr lang="en-US"/>
          </a:p>
        </p:txBody>
      </p:sp>
      <p:sp>
        <p:nvSpPr>
          <p:cNvPr id="6" name="TextBox 5">
            <a:extLst>
              <a:ext uri="{FF2B5EF4-FFF2-40B4-BE49-F238E27FC236}">
                <a16:creationId xmlns:a16="http://schemas.microsoft.com/office/drawing/2014/main" id="{88B1A9FE-E99C-F94E-DD59-20869C3D0F1F}"/>
              </a:ext>
            </a:extLst>
          </p:cNvPr>
          <p:cNvSpPr txBox="1"/>
          <p:nvPr/>
        </p:nvSpPr>
        <p:spPr>
          <a:xfrm>
            <a:off x="228600" y="165834"/>
            <a:ext cx="11391899" cy="6555641"/>
          </a:xfrm>
          <a:prstGeom prst="rect">
            <a:avLst/>
          </a:prstGeom>
          <a:noFill/>
        </p:spPr>
        <p:txBody>
          <a:bodyPr wrap="square">
            <a:spAutoFit/>
          </a:bodyPr>
          <a:lstStyle/>
          <a:p>
            <a:r>
              <a:rPr lang="en-US" b="1" i="0" dirty="0">
                <a:solidFill>
                  <a:srgbClr val="222222"/>
                </a:solidFill>
                <a:effectLst/>
                <a:latin typeface="Times New Roman" panose="02020603050405020304" pitchFamily="18" charset="0"/>
              </a:rPr>
              <a:t>“</a:t>
            </a:r>
            <a:r>
              <a:rPr lang="en-US" sz="2000" b="1" i="0" dirty="0">
                <a:solidFill>
                  <a:srgbClr val="222222"/>
                </a:solidFill>
                <a:effectLst/>
                <a:latin typeface="Arial" panose="020B0604020202020204" pitchFamily="34" charset="0"/>
                <a:cs typeface="Arial" panose="020B0604020202020204" pitchFamily="34" charset="0"/>
              </a:rPr>
              <a:t>Dear Dr. Claire G Williams,</a:t>
            </a:r>
          </a:p>
          <a:p>
            <a:r>
              <a:rPr lang="en-US" sz="2000" b="1" i="0" dirty="0">
                <a:solidFill>
                  <a:srgbClr val="222222"/>
                </a:solidFill>
                <a:effectLst/>
                <a:latin typeface="Arial" panose="020B0604020202020204" pitchFamily="34" charset="0"/>
                <a:cs typeface="Arial" panose="020B0604020202020204" pitchFamily="34" charset="0"/>
              </a:rPr>
              <a:t> </a:t>
            </a:r>
          </a:p>
          <a:p>
            <a:r>
              <a:rPr lang="en-US" sz="2000" b="1" i="0" dirty="0">
                <a:solidFill>
                  <a:srgbClr val="222222"/>
                </a:solidFill>
                <a:effectLst/>
                <a:latin typeface="Arial" panose="020B0604020202020204" pitchFamily="34" charset="0"/>
                <a:cs typeface="Arial" panose="020B0604020202020204" pitchFamily="34" charset="0"/>
              </a:rPr>
              <a:t>“Austin Environmental Sciences (ISSN: 2573-3605), Impact factor 1.9”, aims to publish high quality papers, Alternative and Integrative medical research.</a:t>
            </a:r>
            <a:r>
              <a:rPr lang="en-US" sz="2000" b="1" dirty="0">
                <a:solidFill>
                  <a:srgbClr val="222222"/>
                </a:solidFill>
                <a:latin typeface="Arial" panose="020B0604020202020204" pitchFamily="34" charset="0"/>
                <a:cs typeface="Arial" panose="020B0604020202020204" pitchFamily="34" charset="0"/>
              </a:rPr>
              <a:t> </a:t>
            </a:r>
            <a:r>
              <a:rPr lang="en-US" sz="2000" b="1" i="0" dirty="0">
                <a:solidFill>
                  <a:srgbClr val="222222"/>
                </a:solidFill>
                <a:effectLst/>
                <a:latin typeface="Arial" panose="020B0604020202020204" pitchFamily="34" charset="0"/>
                <a:cs typeface="Arial" panose="020B0604020202020204" pitchFamily="34" charset="0"/>
              </a:rPr>
              <a:t>Journal is organizing a special issue on “Air Pollution”.</a:t>
            </a:r>
            <a:br>
              <a:rPr lang="en-US" sz="2000" b="1" i="0" dirty="0">
                <a:solidFill>
                  <a:srgbClr val="222222"/>
                </a:solidFill>
                <a:effectLst/>
                <a:latin typeface="Arial" panose="020B0604020202020204" pitchFamily="34" charset="0"/>
                <a:cs typeface="Arial" panose="020B0604020202020204" pitchFamily="34" charset="0"/>
              </a:rPr>
            </a:br>
            <a:br>
              <a:rPr lang="en-US" sz="2000" b="1" i="0" dirty="0">
                <a:solidFill>
                  <a:srgbClr val="222222"/>
                </a:solidFill>
                <a:effectLst/>
                <a:latin typeface="Arial" panose="020B0604020202020204" pitchFamily="34" charset="0"/>
                <a:cs typeface="Arial" panose="020B0604020202020204" pitchFamily="34" charset="0"/>
              </a:rPr>
            </a:br>
            <a:r>
              <a:rPr lang="en-US" sz="2000" b="1" i="0" dirty="0">
                <a:solidFill>
                  <a:srgbClr val="222222"/>
                </a:solidFill>
                <a:effectLst/>
                <a:latin typeface="Arial" panose="020B0604020202020204" pitchFamily="34" charset="0"/>
                <a:cs typeface="Arial" panose="020B0604020202020204" pitchFamily="34" charset="0"/>
              </a:rPr>
              <a:t>This journal facilitates the research and wishes to publish papers as long as they are technically correct, scientifically motivated. The journal also encourages the submission of useful reports of research results.</a:t>
            </a:r>
            <a:r>
              <a:rPr lang="en-US" sz="2000" b="1" dirty="0">
                <a:solidFill>
                  <a:srgbClr val="222222"/>
                </a:solidFill>
                <a:latin typeface="Arial" panose="020B0604020202020204" pitchFamily="34" charset="0"/>
                <a:cs typeface="Arial" panose="020B0604020202020204" pitchFamily="34" charset="0"/>
              </a:rPr>
              <a:t> </a:t>
            </a:r>
            <a:r>
              <a:rPr lang="en-US" sz="2000" b="1" i="0" dirty="0">
                <a:solidFill>
                  <a:srgbClr val="222222"/>
                </a:solidFill>
                <a:effectLst/>
                <a:latin typeface="Arial" panose="020B0604020202020204" pitchFamily="34" charset="0"/>
                <a:cs typeface="Arial" panose="020B0604020202020204" pitchFamily="34" charset="0"/>
              </a:rPr>
              <a:t>Journal covers all areas of clinical &amp; medical sciences and publishes case reports, case series, clinical images and presentations.</a:t>
            </a:r>
            <a:br>
              <a:rPr lang="en-US" sz="2000" b="1" i="0" dirty="0">
                <a:solidFill>
                  <a:srgbClr val="222222"/>
                </a:solidFill>
                <a:effectLst/>
                <a:latin typeface="Arial" panose="020B0604020202020204" pitchFamily="34" charset="0"/>
                <a:cs typeface="Arial" panose="020B0604020202020204" pitchFamily="34" charset="0"/>
              </a:rPr>
            </a:br>
            <a:br>
              <a:rPr lang="en-US" sz="2000" b="1" i="0" dirty="0">
                <a:solidFill>
                  <a:srgbClr val="222222"/>
                </a:solidFill>
                <a:effectLst/>
                <a:latin typeface="Arial" panose="020B0604020202020204" pitchFamily="34" charset="0"/>
                <a:cs typeface="Arial" panose="020B0604020202020204" pitchFamily="34" charset="0"/>
              </a:rPr>
            </a:br>
            <a:r>
              <a:rPr lang="en-US" sz="2000" b="1" i="0" dirty="0">
                <a:solidFill>
                  <a:srgbClr val="222222"/>
                </a:solidFill>
                <a:effectLst/>
                <a:latin typeface="Arial" panose="020B0604020202020204" pitchFamily="34" charset="0"/>
                <a:cs typeface="Arial" panose="020B0604020202020204" pitchFamily="34" charset="0"/>
              </a:rPr>
              <a:t>This is a quality controlled, OPEN peer reviewed, open access INTERNATIONAL journal.</a:t>
            </a:r>
            <a:r>
              <a:rPr lang="en-US" sz="2000" b="1" dirty="0">
                <a:solidFill>
                  <a:srgbClr val="222222"/>
                </a:solidFill>
                <a:latin typeface="Arial" panose="020B0604020202020204" pitchFamily="34" charset="0"/>
                <a:cs typeface="Arial" panose="020B0604020202020204" pitchFamily="34" charset="0"/>
              </a:rPr>
              <a:t> </a:t>
            </a:r>
            <a:r>
              <a:rPr lang="en-US" sz="2000" b="1" i="0" dirty="0">
                <a:solidFill>
                  <a:srgbClr val="222222"/>
                </a:solidFill>
                <a:effectLst/>
                <a:latin typeface="Arial" panose="020B0604020202020204" pitchFamily="34" charset="0"/>
                <a:cs typeface="Arial" panose="020B0604020202020204" pitchFamily="34" charset="0"/>
              </a:rPr>
              <a:t>Article Published: (18-25 days)</a:t>
            </a:r>
            <a:r>
              <a:rPr lang="en-US" sz="2000" b="1" dirty="0">
                <a:solidFill>
                  <a:srgbClr val="222222"/>
                </a:solidFill>
                <a:latin typeface="Arial" panose="020B0604020202020204" pitchFamily="34" charset="0"/>
                <a:cs typeface="Arial" panose="020B0604020202020204" pitchFamily="34" charset="0"/>
              </a:rPr>
              <a:t>. </a:t>
            </a:r>
            <a:r>
              <a:rPr lang="en-US" sz="2000" b="1" i="0" dirty="0">
                <a:solidFill>
                  <a:srgbClr val="222222"/>
                </a:solidFill>
                <a:effectLst/>
                <a:latin typeface="Arial" panose="020B0604020202020204" pitchFamily="34" charset="0"/>
                <a:cs typeface="Arial" panose="020B0604020202020204" pitchFamily="34" charset="0"/>
              </a:rPr>
              <a:t>Kindly send your article in MS word format.</a:t>
            </a:r>
            <a:br>
              <a:rPr lang="en-US" sz="2000" b="1" i="0" dirty="0">
                <a:solidFill>
                  <a:srgbClr val="222222"/>
                </a:solidFill>
                <a:effectLst/>
                <a:latin typeface="Arial" panose="020B0604020202020204" pitchFamily="34" charset="0"/>
                <a:cs typeface="Arial" panose="020B0604020202020204" pitchFamily="34" charset="0"/>
              </a:rPr>
            </a:br>
            <a:endParaRPr lang="en-US" sz="2000" b="1" i="0" dirty="0">
              <a:solidFill>
                <a:srgbClr val="222222"/>
              </a:solidFill>
              <a:effectLst/>
              <a:latin typeface="Arial" panose="020B0604020202020204" pitchFamily="34" charset="0"/>
              <a:cs typeface="Arial" panose="020B0604020202020204" pitchFamily="34" charset="0"/>
            </a:endParaRPr>
          </a:p>
          <a:p>
            <a:r>
              <a:rPr lang="en-US" sz="2000" b="1" i="0" dirty="0">
                <a:solidFill>
                  <a:srgbClr val="222222"/>
                </a:solidFill>
                <a:effectLst/>
                <a:latin typeface="Arial" panose="020B0604020202020204" pitchFamily="34" charset="0"/>
                <a:cs typeface="Arial" panose="020B0604020202020204" pitchFamily="34" charset="0"/>
              </a:rPr>
              <a:t>With Regards,</a:t>
            </a:r>
          </a:p>
          <a:p>
            <a:r>
              <a:rPr lang="en-US" sz="2000" b="1" i="0" dirty="0">
                <a:solidFill>
                  <a:srgbClr val="222222"/>
                </a:solidFill>
                <a:effectLst/>
                <a:latin typeface="Arial" panose="020B0604020202020204" pitchFamily="34" charset="0"/>
                <a:cs typeface="Arial" panose="020B0604020202020204" pitchFamily="34" charset="0"/>
              </a:rPr>
              <a:t>Rebecca Williams</a:t>
            </a:r>
          </a:p>
          <a:p>
            <a:r>
              <a:rPr lang="en-US" sz="2000" b="1" i="0" dirty="0">
                <a:solidFill>
                  <a:srgbClr val="222222"/>
                </a:solidFill>
                <a:effectLst/>
                <a:latin typeface="Arial" panose="020B0604020202020204" pitchFamily="34" charset="0"/>
                <a:cs typeface="Arial" panose="020B0604020202020204" pitchFamily="34" charset="0"/>
              </a:rPr>
              <a:t>Editorial Office- Austin Environmental Sciences</a:t>
            </a:r>
          </a:p>
          <a:p>
            <a:r>
              <a:rPr lang="en-US" sz="2000" b="1" i="0" dirty="0">
                <a:solidFill>
                  <a:srgbClr val="222222"/>
                </a:solidFill>
                <a:effectLst/>
                <a:latin typeface="Arial" panose="020B0604020202020204" pitchFamily="34" charset="0"/>
                <a:cs typeface="Arial" panose="020B0604020202020204" pitchFamily="34" charset="0"/>
              </a:rPr>
              <a:t>Austin Publications LLC</a:t>
            </a:r>
          </a:p>
          <a:p>
            <a:r>
              <a:rPr lang="en-US" sz="2000" b="1" i="0" dirty="0">
                <a:solidFill>
                  <a:srgbClr val="222222"/>
                </a:solidFill>
                <a:effectLst/>
                <a:latin typeface="Arial" panose="020B0604020202020204" pitchFamily="34" charset="0"/>
                <a:cs typeface="Arial" panose="020B0604020202020204" pitchFamily="34" charset="0"/>
              </a:rPr>
              <a:t>6565 N MacArthur Blvd Ste 225,</a:t>
            </a:r>
          </a:p>
          <a:p>
            <a:r>
              <a:rPr lang="en-US" sz="2000" b="1" i="0" dirty="0">
                <a:solidFill>
                  <a:srgbClr val="222222"/>
                </a:solidFill>
                <a:effectLst/>
                <a:latin typeface="Arial" panose="020B0604020202020204" pitchFamily="34" charset="0"/>
                <a:cs typeface="Arial" panose="020B0604020202020204" pitchFamily="34" charset="0"/>
              </a:rPr>
              <a:t>Irving Tx 75039, USA,</a:t>
            </a:r>
          </a:p>
          <a:p>
            <a:r>
              <a:rPr lang="en-US" sz="2000" b="1" i="0" dirty="0">
                <a:solidFill>
                  <a:srgbClr val="222222"/>
                </a:solidFill>
                <a:effectLst/>
                <a:latin typeface="Arial" panose="020B0604020202020204" pitchFamily="34" charset="0"/>
                <a:cs typeface="Arial" panose="020B0604020202020204" pitchFamily="34" charset="0"/>
              </a:rPr>
              <a:t>Call: +1-201-655-7075.”</a:t>
            </a:r>
          </a:p>
        </p:txBody>
      </p:sp>
    </p:spTree>
    <p:extLst>
      <p:ext uri="{BB962C8B-B14F-4D97-AF65-F5344CB8AC3E}">
        <p14:creationId xmlns:p14="http://schemas.microsoft.com/office/powerpoint/2010/main" val="2760333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C35A45-A4ED-D620-554B-6137A5536CB1}"/>
              </a:ext>
            </a:extLst>
          </p:cNvPr>
          <p:cNvSpPr>
            <a:spLocks noGrp="1"/>
          </p:cNvSpPr>
          <p:nvPr>
            <p:ph type="dt" sz="half" idx="10"/>
          </p:nvPr>
        </p:nvSpPr>
        <p:spPr/>
        <p:txBody>
          <a:bodyPr/>
          <a:lstStyle/>
          <a:p>
            <a:r>
              <a:rPr lang="en-US"/>
              <a:t>2/3/2024</a:t>
            </a:r>
          </a:p>
        </p:txBody>
      </p:sp>
      <p:sp>
        <p:nvSpPr>
          <p:cNvPr id="3" name="Footer Placeholder 2">
            <a:extLst>
              <a:ext uri="{FF2B5EF4-FFF2-40B4-BE49-F238E27FC236}">
                <a16:creationId xmlns:a16="http://schemas.microsoft.com/office/drawing/2014/main" id="{BE981D57-2FFE-F437-EC7F-97ED44E930BC}"/>
              </a:ext>
            </a:extLst>
          </p:cNvPr>
          <p:cNvSpPr>
            <a:spLocks noGrp="1"/>
          </p:cNvSpPr>
          <p:nvPr>
            <p:ph type="ftr" sz="quarter" idx="11"/>
          </p:nvPr>
        </p:nvSpPr>
        <p:spPr/>
        <p:txBody>
          <a:bodyPr/>
          <a:lstStyle/>
          <a:p>
            <a:r>
              <a:rPr lang="en-US"/>
              <a:t>Claire Williams OLLI 2024</a:t>
            </a:r>
          </a:p>
        </p:txBody>
      </p:sp>
      <p:sp>
        <p:nvSpPr>
          <p:cNvPr id="4" name="Slide Number Placeholder 3">
            <a:extLst>
              <a:ext uri="{FF2B5EF4-FFF2-40B4-BE49-F238E27FC236}">
                <a16:creationId xmlns:a16="http://schemas.microsoft.com/office/drawing/2014/main" id="{550E82A8-8514-B844-E13F-B1A763AA6904}"/>
              </a:ext>
            </a:extLst>
          </p:cNvPr>
          <p:cNvSpPr>
            <a:spLocks noGrp="1"/>
          </p:cNvSpPr>
          <p:nvPr>
            <p:ph type="sldNum" sz="quarter" idx="12"/>
          </p:nvPr>
        </p:nvSpPr>
        <p:spPr/>
        <p:txBody>
          <a:bodyPr/>
          <a:lstStyle/>
          <a:p>
            <a:fld id="{56D109DF-7834-46E0-8853-6E9F6288E644}" type="slidenum">
              <a:rPr lang="en-US" smtClean="0"/>
              <a:t>12</a:t>
            </a:fld>
            <a:endParaRPr lang="en-US"/>
          </a:p>
        </p:txBody>
      </p:sp>
      <p:sp>
        <p:nvSpPr>
          <p:cNvPr id="6" name="TextBox 5">
            <a:extLst>
              <a:ext uri="{FF2B5EF4-FFF2-40B4-BE49-F238E27FC236}">
                <a16:creationId xmlns:a16="http://schemas.microsoft.com/office/drawing/2014/main" id="{3D023480-B504-E4E7-A3D7-4D60A530807C}"/>
              </a:ext>
            </a:extLst>
          </p:cNvPr>
          <p:cNvSpPr txBox="1"/>
          <p:nvPr/>
        </p:nvSpPr>
        <p:spPr>
          <a:xfrm>
            <a:off x="447675" y="229523"/>
            <a:ext cx="11620500" cy="6370975"/>
          </a:xfrm>
          <a:prstGeom prst="rect">
            <a:avLst/>
          </a:prstGeom>
          <a:noFill/>
        </p:spPr>
        <p:txBody>
          <a:bodyPr wrap="square">
            <a:spAutoFit/>
          </a:bodyPr>
          <a:lstStyle/>
          <a:p>
            <a:pPr algn="l"/>
            <a:r>
              <a:rPr lang="en-US" sz="2400" b="1" i="0" dirty="0">
                <a:solidFill>
                  <a:srgbClr val="222222"/>
                </a:solidFill>
                <a:effectLst/>
                <a:latin typeface="Arial" panose="020B0604020202020204" pitchFamily="34" charset="0"/>
                <a:cs typeface="Arial" panose="020B0604020202020204" pitchFamily="34" charset="0"/>
              </a:rPr>
              <a:t>Predatory journals, conferences, books Example Monday February 5 2024</a:t>
            </a:r>
          </a:p>
          <a:p>
            <a:pPr algn="l"/>
            <a:endParaRPr lang="en-US" sz="2400" b="1" i="0" dirty="0">
              <a:solidFill>
                <a:srgbClr val="222222"/>
              </a:solidFill>
              <a:effectLst/>
              <a:latin typeface="Arial" panose="020B0604020202020204" pitchFamily="34" charset="0"/>
              <a:cs typeface="Arial" panose="020B0604020202020204" pitchFamily="34" charset="0"/>
            </a:endParaRPr>
          </a:p>
          <a:p>
            <a:pPr algn="l"/>
            <a:r>
              <a:rPr lang="en-US" sz="2000" b="1" i="0" dirty="0">
                <a:solidFill>
                  <a:srgbClr val="222222"/>
                </a:solidFill>
                <a:effectLst/>
                <a:latin typeface="Arial" panose="020B0604020202020204" pitchFamily="34" charset="0"/>
                <a:cs typeface="Arial" panose="020B0604020202020204" pitchFamily="34" charset="0"/>
              </a:rPr>
              <a:t>“</a:t>
            </a:r>
            <a:r>
              <a:rPr lang="en-US" sz="2000" b="1" i="1" dirty="0">
                <a:solidFill>
                  <a:srgbClr val="222222"/>
                </a:solidFill>
                <a:effectLst/>
                <a:latin typeface="Arial" panose="020B0604020202020204" pitchFamily="34" charset="0"/>
                <a:cs typeface="Arial" panose="020B0604020202020204" pitchFamily="34" charset="0"/>
              </a:rPr>
              <a:t>Dear Dr. Williams CG,</a:t>
            </a:r>
            <a:endParaRPr lang="en-US" sz="2000" b="0" i="1" dirty="0">
              <a:solidFill>
                <a:srgbClr val="222222"/>
              </a:solidFill>
              <a:effectLst/>
              <a:latin typeface="Arial" panose="020B0604020202020204" pitchFamily="34" charset="0"/>
              <a:cs typeface="Arial" panose="020B0604020202020204" pitchFamily="34" charset="0"/>
            </a:endParaRPr>
          </a:p>
          <a:p>
            <a:pPr algn="l"/>
            <a:r>
              <a:rPr lang="en-US" sz="2000" b="0" i="1" dirty="0">
                <a:solidFill>
                  <a:srgbClr val="222222"/>
                </a:solidFill>
                <a:effectLst/>
                <a:latin typeface="Arial" panose="020B0604020202020204" pitchFamily="34" charset="0"/>
                <a:cs typeface="Arial" panose="020B0604020202020204" pitchFamily="34" charset="0"/>
              </a:rPr>
              <a:t>I hope this message finds you well. I'm honored to invite you to speak at </a:t>
            </a:r>
            <a:r>
              <a:rPr lang="en-US" sz="2000" b="1" i="1" dirty="0">
                <a:solidFill>
                  <a:srgbClr val="222222"/>
                </a:solidFill>
                <a:effectLst/>
                <a:latin typeface="Arial" panose="020B0604020202020204" pitchFamily="34" charset="0"/>
                <a:cs typeface="Arial" panose="020B0604020202020204" pitchFamily="34" charset="0"/>
              </a:rPr>
              <a:t>3rd Global Conclave on Advanced Cardiology and Cardiovascular Innovations (Adv. Cardiology 2024) </a:t>
            </a:r>
            <a:r>
              <a:rPr lang="en-US" sz="2000" b="0" i="1" dirty="0">
                <a:solidFill>
                  <a:srgbClr val="222222"/>
                </a:solidFill>
                <a:effectLst/>
                <a:latin typeface="Arial" panose="020B0604020202020204" pitchFamily="34" charset="0"/>
                <a:cs typeface="Arial" panose="020B0604020202020204" pitchFamily="34" charset="0"/>
              </a:rPr>
              <a:t>held during June 27-28, 2024 at Amsterdam, Netherlands.</a:t>
            </a:r>
          </a:p>
          <a:p>
            <a:pPr algn="l"/>
            <a:r>
              <a:rPr lang="en-US" sz="2000" b="0" i="1" dirty="0">
                <a:solidFill>
                  <a:srgbClr val="222222"/>
                </a:solidFill>
                <a:effectLst/>
                <a:latin typeface="Arial" panose="020B0604020202020204" pitchFamily="34" charset="0"/>
                <a:cs typeface="Arial" panose="020B0604020202020204" pitchFamily="34" charset="0"/>
              </a:rPr>
              <a:t>We would be delighted to have you present as a  </a:t>
            </a:r>
            <a:r>
              <a:rPr lang="en-US" sz="2000" b="1" i="1" u="sng" dirty="0">
                <a:solidFill>
                  <a:srgbClr val="222222"/>
                </a:solidFill>
                <a:effectLst/>
                <a:latin typeface="Arial" panose="020B0604020202020204" pitchFamily="34" charset="0"/>
                <a:cs typeface="Arial" panose="020B0604020202020204" pitchFamily="34" charset="0"/>
              </a:rPr>
              <a:t>Distinguished Speaker</a:t>
            </a:r>
            <a:r>
              <a:rPr lang="en-US" sz="2000" b="1" i="1" dirty="0">
                <a:solidFill>
                  <a:srgbClr val="222222"/>
                </a:solidFill>
                <a:effectLst/>
                <a:latin typeface="Arial" panose="020B0604020202020204" pitchFamily="34" charset="0"/>
                <a:cs typeface="Arial" panose="020B0604020202020204" pitchFamily="34" charset="0"/>
              </a:rPr>
              <a:t> </a:t>
            </a:r>
            <a:r>
              <a:rPr lang="en-US" sz="2000" b="0" i="1" dirty="0">
                <a:solidFill>
                  <a:srgbClr val="222222"/>
                </a:solidFill>
                <a:effectLst/>
                <a:latin typeface="Arial" panose="020B0604020202020204" pitchFamily="34" charset="0"/>
                <a:cs typeface="Arial" panose="020B0604020202020204" pitchFamily="34" charset="0"/>
              </a:rPr>
              <a:t>at this conference to give an oral presentation on your publication titled </a:t>
            </a:r>
            <a:r>
              <a:rPr lang="en-US" sz="2000" b="1" i="1" dirty="0">
                <a:solidFill>
                  <a:srgbClr val="000000"/>
                </a:solidFill>
                <a:effectLst/>
                <a:latin typeface="Arial" panose="020B0604020202020204" pitchFamily="34" charset="0"/>
                <a:cs typeface="Arial" panose="020B0604020202020204" pitchFamily="34" charset="0"/>
              </a:rPr>
              <a:t>"Changing particle content of the modern desert dust storm: a climate?�?health problem."</a:t>
            </a:r>
            <a:r>
              <a:rPr lang="en-US" sz="2000" b="0" i="1" dirty="0">
                <a:solidFill>
                  <a:srgbClr val="222222"/>
                </a:solidFill>
                <a:effectLst/>
                <a:latin typeface="Arial" panose="020B0604020202020204" pitchFamily="34" charset="0"/>
                <a:cs typeface="Arial" panose="020B0604020202020204" pitchFamily="34" charset="0"/>
              </a:rPr>
              <a:t>. We'd love to hear your thoughts and opinions on this study, or you can also choose any other paper from your research that is relevant to Adv. Cardiology 2024. Kindly let me know your interest for participating at the conference so that I will send you further details. For more details, Click Here:  </a:t>
            </a:r>
            <a:r>
              <a:rPr lang="en-US" sz="2000" b="1" i="1" dirty="0">
                <a:solidFill>
                  <a:srgbClr val="1155CC"/>
                </a:solidFill>
                <a:effectLst/>
                <a:latin typeface="Arial" panose="020B0604020202020204" pitchFamily="34" charset="0"/>
                <a:cs typeface="Arial" panose="020B0604020202020204" pitchFamily="34" charset="0"/>
                <a:hlinkClick r:id="rId2"/>
              </a:rPr>
              <a:t>Cardiology Conferences</a:t>
            </a:r>
            <a:endParaRPr lang="en-US" sz="2000" b="0" i="1" dirty="0">
              <a:solidFill>
                <a:srgbClr val="222222"/>
              </a:solidFill>
              <a:effectLst/>
              <a:latin typeface="Arial" panose="020B0604020202020204" pitchFamily="34" charset="0"/>
              <a:cs typeface="Arial" panose="020B0604020202020204" pitchFamily="34" charset="0"/>
            </a:endParaRPr>
          </a:p>
          <a:p>
            <a:pPr algn="l"/>
            <a:r>
              <a:rPr lang="en-US" sz="2000" b="0" i="1" dirty="0">
                <a:solidFill>
                  <a:srgbClr val="222222"/>
                </a:solidFill>
                <a:effectLst/>
                <a:latin typeface="Arial" panose="020B0604020202020204" pitchFamily="34" charset="0"/>
                <a:cs typeface="Arial" panose="020B0604020202020204" pitchFamily="34" charset="0"/>
              </a:rPr>
              <a:t>Look forward to receive your positive response. </a:t>
            </a:r>
            <a:r>
              <a:rPr lang="en-US" sz="2000" b="1" i="1" dirty="0">
                <a:solidFill>
                  <a:srgbClr val="000000"/>
                </a:solidFill>
                <a:effectLst/>
                <a:latin typeface="Arial" panose="020B0604020202020204" pitchFamily="34" charset="0"/>
                <a:cs typeface="Arial" panose="020B0604020202020204" pitchFamily="34" charset="0"/>
              </a:rPr>
              <a:t>Attention...:</a:t>
            </a:r>
            <a:r>
              <a:rPr lang="en-US" sz="2000" b="1" i="1" dirty="0">
                <a:solidFill>
                  <a:srgbClr val="222222"/>
                </a:solidFill>
                <a:effectLst/>
                <a:latin typeface="Arial" panose="020B0604020202020204" pitchFamily="34" charset="0"/>
                <a:cs typeface="Arial" panose="020B0604020202020204" pitchFamily="34" charset="0"/>
              </a:rPr>
              <a:t>   </a:t>
            </a:r>
            <a:r>
              <a:rPr lang="en-US" sz="2000" b="1" i="1" dirty="0">
                <a:solidFill>
                  <a:srgbClr val="000000"/>
                </a:solidFill>
                <a:effectLst/>
                <a:latin typeface="Arial" panose="020B0604020202020204" pitchFamily="34" charset="0"/>
                <a:cs typeface="Arial" panose="020B0604020202020204" pitchFamily="34" charset="0"/>
              </a:rPr>
              <a:t> Interested in attending this event with sponsorship? Please reach out to us by email.</a:t>
            </a:r>
            <a:endParaRPr lang="en-US" sz="2000" b="0" i="1" dirty="0">
              <a:solidFill>
                <a:srgbClr val="222222"/>
              </a:solidFill>
              <a:effectLst/>
              <a:latin typeface="Arial" panose="020B0604020202020204" pitchFamily="34" charset="0"/>
              <a:cs typeface="Arial" panose="020B0604020202020204" pitchFamily="34" charset="0"/>
            </a:endParaRPr>
          </a:p>
          <a:p>
            <a:pPr algn="l"/>
            <a:r>
              <a:rPr lang="en-US" sz="2000" b="0" i="1" dirty="0">
                <a:solidFill>
                  <a:srgbClr val="222222"/>
                </a:solidFill>
                <a:effectLst/>
                <a:latin typeface="Arial" panose="020B0604020202020204" pitchFamily="34" charset="0"/>
                <a:cs typeface="Arial" panose="020B0604020202020204" pitchFamily="34" charset="0"/>
              </a:rPr>
              <a:t>Warmest Regards,</a:t>
            </a:r>
            <a:br>
              <a:rPr lang="en-US" sz="2000" b="0" i="1" dirty="0">
                <a:solidFill>
                  <a:srgbClr val="222222"/>
                </a:solidFill>
                <a:effectLst/>
                <a:latin typeface="Arial" panose="020B0604020202020204" pitchFamily="34" charset="0"/>
                <a:cs typeface="Arial" panose="020B0604020202020204" pitchFamily="34" charset="0"/>
              </a:rPr>
            </a:br>
            <a:r>
              <a:rPr lang="en-US" sz="2000" b="1" i="1" dirty="0">
                <a:solidFill>
                  <a:srgbClr val="222222"/>
                </a:solidFill>
                <a:effectLst/>
                <a:latin typeface="Arial" panose="020B0604020202020204" pitchFamily="34" charset="0"/>
                <a:cs typeface="Arial" panose="020B0604020202020204" pitchFamily="34" charset="0"/>
              </a:rPr>
              <a:t>Shena </a:t>
            </a:r>
            <a:r>
              <a:rPr lang="en-US" sz="2000" b="1" i="1" dirty="0" err="1">
                <a:solidFill>
                  <a:srgbClr val="222222"/>
                </a:solidFill>
                <a:effectLst/>
                <a:latin typeface="Arial" panose="020B0604020202020204" pitchFamily="34" charset="0"/>
                <a:cs typeface="Arial" panose="020B0604020202020204" pitchFamily="34" charset="0"/>
              </a:rPr>
              <a:t>Hodiah</a:t>
            </a:r>
            <a:br>
              <a:rPr lang="en-US" sz="2000" b="1" i="1" dirty="0">
                <a:solidFill>
                  <a:srgbClr val="222222"/>
                </a:solidFill>
                <a:effectLst/>
                <a:latin typeface="Arial" panose="020B0604020202020204" pitchFamily="34" charset="0"/>
                <a:cs typeface="Arial" panose="020B0604020202020204" pitchFamily="34" charset="0"/>
              </a:rPr>
            </a:br>
            <a:r>
              <a:rPr lang="en-US" sz="2000" b="0" i="1" dirty="0">
                <a:solidFill>
                  <a:srgbClr val="222222"/>
                </a:solidFill>
                <a:effectLst/>
                <a:latin typeface="Arial" panose="020B0604020202020204" pitchFamily="34" charset="0"/>
                <a:cs typeface="Arial" panose="020B0604020202020204" pitchFamily="34" charset="0"/>
              </a:rPr>
              <a:t>Program Director</a:t>
            </a:r>
            <a:br>
              <a:rPr lang="en-US" sz="2000" b="0" i="1" dirty="0">
                <a:solidFill>
                  <a:srgbClr val="222222"/>
                </a:solidFill>
                <a:effectLst/>
                <a:latin typeface="Arial" panose="020B0604020202020204" pitchFamily="34" charset="0"/>
                <a:cs typeface="Arial" panose="020B0604020202020204" pitchFamily="34" charset="0"/>
              </a:rPr>
            </a:br>
            <a:r>
              <a:rPr lang="en-US" sz="2000" b="0" i="1" dirty="0">
                <a:solidFill>
                  <a:srgbClr val="222222"/>
                </a:solidFill>
                <a:effectLst/>
                <a:latin typeface="Arial" panose="020B0604020202020204" pitchFamily="34" charset="0"/>
                <a:cs typeface="Arial" panose="020B0604020202020204" pitchFamily="34" charset="0"/>
              </a:rPr>
              <a:t>Peers Alley Media</a:t>
            </a:r>
            <a:br>
              <a:rPr lang="en-US" sz="2000" b="0" i="1" dirty="0">
                <a:solidFill>
                  <a:srgbClr val="222222"/>
                </a:solidFill>
                <a:effectLst/>
                <a:latin typeface="Arial" panose="020B0604020202020204" pitchFamily="34" charset="0"/>
                <a:cs typeface="Arial" panose="020B0604020202020204" pitchFamily="34" charset="0"/>
              </a:rPr>
            </a:br>
            <a:r>
              <a:rPr lang="en-US" sz="2000" b="0" i="1" dirty="0">
                <a:solidFill>
                  <a:srgbClr val="222222"/>
                </a:solidFill>
                <a:effectLst/>
                <a:latin typeface="Arial" panose="020B0604020202020204" pitchFamily="34" charset="0"/>
                <a:cs typeface="Arial" panose="020B0604020202020204" pitchFamily="34" charset="0"/>
              </a:rPr>
              <a:t>1126 59 Ave East, V5X 1Y9</a:t>
            </a:r>
            <a:br>
              <a:rPr lang="en-US" sz="2000" b="0" i="1" dirty="0">
                <a:solidFill>
                  <a:srgbClr val="222222"/>
                </a:solidFill>
                <a:effectLst/>
                <a:latin typeface="Arial" panose="020B0604020202020204" pitchFamily="34" charset="0"/>
                <a:cs typeface="Arial" panose="020B0604020202020204" pitchFamily="34" charset="0"/>
              </a:rPr>
            </a:br>
            <a:r>
              <a:rPr lang="en-US" sz="2000" b="0" i="1" dirty="0">
                <a:solidFill>
                  <a:srgbClr val="222222"/>
                </a:solidFill>
                <a:effectLst/>
                <a:latin typeface="Arial" panose="020B0604020202020204" pitchFamily="34" charset="0"/>
                <a:cs typeface="Arial" panose="020B0604020202020204" pitchFamily="34" charset="0"/>
              </a:rPr>
              <a:t>Vancouver BC, Canada</a:t>
            </a:r>
            <a:r>
              <a:rPr lang="en-US" sz="2000" b="0" i="0" dirty="0">
                <a:solidFill>
                  <a:srgbClr val="222222"/>
                </a:solidFill>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665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C88F68-E854-90C3-6C8E-D9BC843180F7}"/>
              </a:ext>
            </a:extLst>
          </p:cNvPr>
          <p:cNvSpPr txBox="1"/>
          <p:nvPr/>
        </p:nvSpPr>
        <p:spPr>
          <a:xfrm>
            <a:off x="457200" y="409575"/>
            <a:ext cx="10717999" cy="4893647"/>
          </a:xfrm>
          <a:prstGeom prst="rect">
            <a:avLst/>
          </a:prstGeom>
          <a:noFill/>
        </p:spPr>
        <p:txBody>
          <a:bodyPr wrap="none" rtlCol="0">
            <a:spAutoFit/>
          </a:bodyPr>
          <a:lstStyle/>
          <a:p>
            <a:r>
              <a:rPr lang="en-US" sz="2400" b="1" dirty="0">
                <a:latin typeface="Arial" pitchFamily="34" charset="0"/>
                <a:cs typeface="Arial" pitchFamily="34" charset="0"/>
              </a:rPr>
              <a:t>LECTURE 1: Air We Breathe </a:t>
            </a:r>
          </a:p>
          <a:p>
            <a:r>
              <a:rPr lang="en-US" sz="2400" b="1" dirty="0">
                <a:latin typeface="Arial" pitchFamily="34" charset="0"/>
                <a:cs typeface="Arial" pitchFamily="34" charset="0"/>
              </a:rPr>
              <a:t>Overview</a:t>
            </a:r>
          </a:p>
          <a:p>
            <a:endParaRPr lang="en-US" sz="2400" b="1" dirty="0">
              <a:latin typeface="Arial" pitchFamily="34" charset="0"/>
              <a:cs typeface="Arial" pitchFamily="34" charset="0"/>
            </a:endParaRPr>
          </a:p>
          <a:p>
            <a:r>
              <a:rPr lang="en-US" sz="2400" b="1" dirty="0">
                <a:latin typeface="Arial" pitchFamily="34" charset="0"/>
                <a:cs typeface="Arial" pitchFamily="34" charset="0"/>
              </a:rPr>
              <a:t>Each breathe is air and particles which originate far and near</a:t>
            </a:r>
          </a:p>
          <a:p>
            <a:r>
              <a:rPr lang="en-US" sz="2400" b="1" dirty="0">
                <a:latin typeface="Arial" pitchFamily="34" charset="0"/>
                <a:cs typeface="Arial" pitchFamily="34" charset="0"/>
              </a:rPr>
              <a:t>-global -regional –local -indoor </a:t>
            </a:r>
          </a:p>
          <a:p>
            <a:endParaRPr lang="en-US" sz="2400" b="1" dirty="0">
              <a:latin typeface="Arial" pitchFamily="34" charset="0"/>
              <a:cs typeface="Arial" pitchFamily="34" charset="0"/>
            </a:endParaRPr>
          </a:p>
          <a:p>
            <a:r>
              <a:rPr lang="en-US" sz="2400" b="1" dirty="0">
                <a:latin typeface="Arial" pitchFamily="34" charset="0"/>
                <a:cs typeface="Arial" pitchFamily="34" charset="0"/>
              </a:rPr>
              <a:t>Each particle has its own trail - or trajectory</a:t>
            </a:r>
          </a:p>
          <a:p>
            <a:r>
              <a:rPr lang="en-US" sz="2400" b="1" dirty="0">
                <a:latin typeface="Arial" pitchFamily="34" charset="0"/>
                <a:cs typeface="Arial" pitchFamily="34" charset="0"/>
              </a:rPr>
              <a:t>Trajectory: sourced or emitted, entrainment, transport and deposition</a:t>
            </a:r>
          </a:p>
          <a:p>
            <a:r>
              <a:rPr lang="en-US" sz="2400" b="1" dirty="0">
                <a:latin typeface="Arial" pitchFamily="34" charset="0"/>
                <a:cs typeface="Arial" pitchFamily="34" charset="0"/>
              </a:rPr>
              <a:t>-particle load is a shared global commons</a:t>
            </a:r>
          </a:p>
          <a:p>
            <a:r>
              <a:rPr lang="en-US" sz="2400" b="1" dirty="0">
                <a:latin typeface="Arial" pitchFamily="34" charset="0"/>
                <a:cs typeface="Arial" pitchFamily="34" charset="0"/>
              </a:rPr>
              <a:t>-transport horizontal and vertical</a:t>
            </a:r>
          </a:p>
          <a:p>
            <a:r>
              <a:rPr lang="en-US" sz="2400" b="1" dirty="0">
                <a:latin typeface="Arial" pitchFamily="34" charset="0"/>
                <a:cs typeface="Arial" pitchFamily="34" charset="0"/>
              </a:rPr>
              <a:t>-transport linked to atmosphere’s motion, layering and gradients</a:t>
            </a:r>
          </a:p>
          <a:p>
            <a:r>
              <a:rPr lang="en-US" sz="2400" b="1" dirty="0">
                <a:latin typeface="Arial" pitchFamily="34" charset="0"/>
                <a:cs typeface="Arial" pitchFamily="34" charset="0"/>
              </a:rPr>
              <a:t>-studying particles in a breathe is a multidisciplinary project </a:t>
            </a:r>
          </a:p>
          <a:p>
            <a:r>
              <a:rPr lang="en-US" sz="2400" b="1" dirty="0">
                <a:latin typeface="Arial" pitchFamily="34" charset="0"/>
                <a:cs typeface="Arial" pitchFamily="34" charset="0"/>
              </a:rPr>
              <a:t>-tracing articles varies in time and space, scales 15 orders of magnitude</a:t>
            </a:r>
          </a:p>
        </p:txBody>
      </p:sp>
      <p:sp>
        <p:nvSpPr>
          <p:cNvPr id="2" name="Date Placeholder 1">
            <a:extLst>
              <a:ext uri="{FF2B5EF4-FFF2-40B4-BE49-F238E27FC236}">
                <a16:creationId xmlns:a16="http://schemas.microsoft.com/office/drawing/2014/main" id="{2642C373-1762-426C-21B0-75AC7B610148}"/>
              </a:ext>
            </a:extLst>
          </p:cNvPr>
          <p:cNvSpPr>
            <a:spLocks noGrp="1"/>
          </p:cNvSpPr>
          <p:nvPr>
            <p:ph type="dt" sz="half" idx="10"/>
          </p:nvPr>
        </p:nvSpPr>
        <p:spPr/>
        <p:txBody>
          <a:bodyPr/>
          <a:lstStyle/>
          <a:p>
            <a:r>
              <a:rPr lang="en-US"/>
              <a:t>2/3/2024</a:t>
            </a:r>
          </a:p>
        </p:txBody>
      </p:sp>
      <p:sp>
        <p:nvSpPr>
          <p:cNvPr id="4" name="Footer Placeholder 3">
            <a:extLst>
              <a:ext uri="{FF2B5EF4-FFF2-40B4-BE49-F238E27FC236}">
                <a16:creationId xmlns:a16="http://schemas.microsoft.com/office/drawing/2014/main" id="{E5D2D57E-F797-44D7-96A0-2EC5744C100D}"/>
              </a:ext>
            </a:extLst>
          </p:cNvPr>
          <p:cNvSpPr>
            <a:spLocks noGrp="1"/>
          </p:cNvSpPr>
          <p:nvPr>
            <p:ph type="ftr" sz="quarter" idx="11"/>
          </p:nvPr>
        </p:nvSpPr>
        <p:spPr/>
        <p:txBody>
          <a:bodyPr/>
          <a:lstStyle/>
          <a:p>
            <a:r>
              <a:rPr lang="en-US"/>
              <a:t>Claire Williams OLLI 2024</a:t>
            </a:r>
          </a:p>
        </p:txBody>
      </p:sp>
      <p:sp>
        <p:nvSpPr>
          <p:cNvPr id="5" name="Slide Number Placeholder 4">
            <a:extLst>
              <a:ext uri="{FF2B5EF4-FFF2-40B4-BE49-F238E27FC236}">
                <a16:creationId xmlns:a16="http://schemas.microsoft.com/office/drawing/2014/main" id="{46A1C868-8B14-0986-1474-F7AABE805638}"/>
              </a:ext>
            </a:extLst>
          </p:cNvPr>
          <p:cNvSpPr>
            <a:spLocks noGrp="1"/>
          </p:cNvSpPr>
          <p:nvPr>
            <p:ph type="sldNum" sz="quarter" idx="12"/>
          </p:nvPr>
        </p:nvSpPr>
        <p:spPr/>
        <p:txBody>
          <a:bodyPr/>
          <a:lstStyle/>
          <a:p>
            <a:fld id="{56D109DF-7834-46E0-8853-6E9F6288E644}" type="slidenum">
              <a:rPr lang="en-US" smtClean="0"/>
              <a:t>13</a:t>
            </a:fld>
            <a:endParaRPr lang="en-US"/>
          </a:p>
        </p:txBody>
      </p:sp>
    </p:spTree>
    <p:extLst>
      <p:ext uri="{BB962C8B-B14F-4D97-AF65-F5344CB8AC3E}">
        <p14:creationId xmlns:p14="http://schemas.microsoft.com/office/powerpoint/2010/main" val="1919295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reviews.123rf.com/images/lightwise/lightwise1110/lightwise111000098/10892145-Lung-infection-represented-by-a-human-with-x-ray-image-of-the--Stock-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2319" y="1005205"/>
            <a:ext cx="5309086" cy="52082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43381" y="179109"/>
            <a:ext cx="4826962" cy="646331"/>
          </a:xfrm>
          <a:prstGeom prst="rect">
            <a:avLst/>
          </a:prstGeom>
          <a:noFill/>
          <a:ln w="38100">
            <a:solidFill>
              <a:srgbClr val="FF0000"/>
            </a:solidFill>
          </a:ln>
        </p:spPr>
        <p:txBody>
          <a:bodyPr wrap="none" rtlCol="0">
            <a:spAutoFit/>
          </a:bodyPr>
          <a:lstStyle/>
          <a:p>
            <a:r>
              <a:rPr lang="en-US" sz="3600" b="1" dirty="0">
                <a:latin typeface="Comic Sans MS" panose="030F0702030302020204" pitchFamily="66" charset="0"/>
              </a:rPr>
              <a:t>The Air We Breathe</a:t>
            </a:r>
          </a:p>
        </p:txBody>
      </p:sp>
      <p:sp>
        <p:nvSpPr>
          <p:cNvPr id="4" name="Footer Placeholder 3"/>
          <p:cNvSpPr>
            <a:spLocks noGrp="1"/>
          </p:cNvSpPr>
          <p:nvPr>
            <p:ph type="ftr" sz="quarter" idx="11"/>
          </p:nvPr>
        </p:nvSpPr>
        <p:spPr/>
        <p:txBody>
          <a:bodyPr/>
          <a:lstStyle/>
          <a:p>
            <a:r>
              <a:rPr lang="en-US"/>
              <a:t>Claire Williams OLLI 2024</a:t>
            </a:r>
            <a:endParaRPr lang="en-US" dirty="0"/>
          </a:p>
        </p:txBody>
      </p:sp>
      <p:sp>
        <p:nvSpPr>
          <p:cNvPr id="5" name="Slide Number Placeholder 4"/>
          <p:cNvSpPr>
            <a:spLocks noGrp="1"/>
          </p:cNvSpPr>
          <p:nvPr>
            <p:ph type="sldNum" sz="quarter" idx="12"/>
          </p:nvPr>
        </p:nvSpPr>
        <p:spPr/>
        <p:txBody>
          <a:bodyPr/>
          <a:lstStyle/>
          <a:p>
            <a:fld id="{E7298074-3180-2B4F-A7EA-CD1EAADF4CF9}" type="slidenum">
              <a:rPr lang="en-US" smtClean="0"/>
              <a:t>14</a:t>
            </a:fld>
            <a:endParaRPr lang="en-US"/>
          </a:p>
        </p:txBody>
      </p:sp>
      <p:sp>
        <p:nvSpPr>
          <p:cNvPr id="3" name="Date Placeholder 2">
            <a:extLst>
              <a:ext uri="{FF2B5EF4-FFF2-40B4-BE49-F238E27FC236}">
                <a16:creationId xmlns:a16="http://schemas.microsoft.com/office/drawing/2014/main" id="{44AE2C91-A4FC-72A5-F67E-0111003A4BA3}"/>
              </a:ext>
            </a:extLst>
          </p:cNvPr>
          <p:cNvSpPr>
            <a:spLocks noGrp="1"/>
          </p:cNvSpPr>
          <p:nvPr>
            <p:ph type="dt" sz="half" idx="10"/>
          </p:nvPr>
        </p:nvSpPr>
        <p:spPr/>
        <p:txBody>
          <a:bodyPr/>
          <a:lstStyle/>
          <a:p>
            <a:r>
              <a:rPr lang="en-US"/>
              <a:t>2/3/2024</a:t>
            </a:r>
          </a:p>
        </p:txBody>
      </p:sp>
    </p:spTree>
    <p:extLst>
      <p:ext uri="{BB962C8B-B14F-4D97-AF65-F5344CB8AC3E}">
        <p14:creationId xmlns:p14="http://schemas.microsoft.com/office/powerpoint/2010/main" val="1480149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550" y="542925"/>
            <a:ext cx="8724900" cy="577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a:t>Claire Williams OLLI 2024</a:t>
            </a:r>
            <a:endParaRPr lang="en-US" dirty="0"/>
          </a:p>
        </p:txBody>
      </p:sp>
      <p:sp>
        <p:nvSpPr>
          <p:cNvPr id="4" name="Slide Number Placeholder 3"/>
          <p:cNvSpPr>
            <a:spLocks noGrp="1"/>
          </p:cNvSpPr>
          <p:nvPr>
            <p:ph type="sldNum" sz="quarter" idx="12"/>
          </p:nvPr>
        </p:nvSpPr>
        <p:spPr/>
        <p:txBody>
          <a:bodyPr/>
          <a:lstStyle/>
          <a:p>
            <a:fld id="{D83F4FBA-BCB5-4F29-B057-AD2E44B1435A}" type="slidenum">
              <a:rPr lang="en-US" smtClean="0"/>
              <a:t>15</a:t>
            </a:fld>
            <a:endParaRPr lang="en-US"/>
          </a:p>
        </p:txBody>
      </p:sp>
      <p:sp>
        <p:nvSpPr>
          <p:cNvPr id="2" name="Date Placeholder 1">
            <a:extLst>
              <a:ext uri="{FF2B5EF4-FFF2-40B4-BE49-F238E27FC236}">
                <a16:creationId xmlns:a16="http://schemas.microsoft.com/office/drawing/2014/main" id="{58ADDF09-C36A-5487-8B51-820B7B0D62CD}"/>
              </a:ext>
            </a:extLst>
          </p:cNvPr>
          <p:cNvSpPr>
            <a:spLocks noGrp="1"/>
          </p:cNvSpPr>
          <p:nvPr>
            <p:ph type="dt" sz="half" idx="10"/>
          </p:nvPr>
        </p:nvSpPr>
        <p:spPr/>
        <p:txBody>
          <a:bodyPr/>
          <a:lstStyle/>
          <a:p>
            <a:r>
              <a:rPr lang="en-US"/>
              <a:t>2/3/2024</a:t>
            </a:r>
          </a:p>
        </p:txBody>
      </p:sp>
    </p:spTree>
    <p:extLst>
      <p:ext uri="{BB962C8B-B14F-4D97-AF65-F5344CB8AC3E}">
        <p14:creationId xmlns:p14="http://schemas.microsoft.com/office/powerpoint/2010/main" val="2914107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164" y="381000"/>
            <a:ext cx="8829675"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a:t>Claire Williams OLLI 2024</a:t>
            </a:r>
            <a:endParaRPr lang="en-US" dirty="0"/>
          </a:p>
        </p:txBody>
      </p:sp>
      <p:sp>
        <p:nvSpPr>
          <p:cNvPr id="4" name="Slide Number Placeholder 3"/>
          <p:cNvSpPr>
            <a:spLocks noGrp="1"/>
          </p:cNvSpPr>
          <p:nvPr>
            <p:ph type="sldNum" sz="quarter" idx="12"/>
          </p:nvPr>
        </p:nvSpPr>
        <p:spPr/>
        <p:txBody>
          <a:bodyPr/>
          <a:lstStyle/>
          <a:p>
            <a:fld id="{D83F4FBA-BCB5-4F29-B057-AD2E44B1435A}" type="slidenum">
              <a:rPr lang="en-US" smtClean="0"/>
              <a:t>16</a:t>
            </a:fld>
            <a:endParaRPr lang="en-US"/>
          </a:p>
        </p:txBody>
      </p:sp>
      <p:sp>
        <p:nvSpPr>
          <p:cNvPr id="2" name="Date Placeholder 1">
            <a:extLst>
              <a:ext uri="{FF2B5EF4-FFF2-40B4-BE49-F238E27FC236}">
                <a16:creationId xmlns:a16="http://schemas.microsoft.com/office/drawing/2014/main" id="{6A81EB6A-2CC5-9755-242B-79B7B6A5949D}"/>
              </a:ext>
            </a:extLst>
          </p:cNvPr>
          <p:cNvSpPr>
            <a:spLocks noGrp="1"/>
          </p:cNvSpPr>
          <p:nvPr>
            <p:ph type="dt" sz="half" idx="10"/>
          </p:nvPr>
        </p:nvSpPr>
        <p:spPr/>
        <p:txBody>
          <a:bodyPr/>
          <a:lstStyle/>
          <a:p>
            <a:r>
              <a:rPr lang="en-US"/>
              <a:t>2/3/2024</a:t>
            </a:r>
          </a:p>
        </p:txBody>
      </p:sp>
      <p:sp>
        <p:nvSpPr>
          <p:cNvPr id="5" name="TextBox 4">
            <a:extLst>
              <a:ext uri="{FF2B5EF4-FFF2-40B4-BE49-F238E27FC236}">
                <a16:creationId xmlns:a16="http://schemas.microsoft.com/office/drawing/2014/main" id="{C1DD2254-EB6F-9FC9-2FA6-508C3F758346}"/>
              </a:ext>
            </a:extLst>
          </p:cNvPr>
          <p:cNvSpPr txBox="1"/>
          <p:nvPr/>
        </p:nvSpPr>
        <p:spPr>
          <a:xfrm>
            <a:off x="257175" y="3800475"/>
            <a:ext cx="2100255" cy="1938992"/>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Class  focus:</a:t>
            </a: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Stratosphere</a:t>
            </a: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Troposphere</a:t>
            </a:r>
          </a:p>
        </p:txBody>
      </p:sp>
    </p:spTree>
    <p:extLst>
      <p:ext uri="{BB962C8B-B14F-4D97-AF65-F5344CB8AC3E}">
        <p14:creationId xmlns:p14="http://schemas.microsoft.com/office/powerpoint/2010/main" val="2525495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CGW\Documents\2013\Manuscripts\Rain-Dispersal-Agent\CALIPSO\2009-04-03_17-58-18_V3_01_3_6-Pollen1.png"/>
          <p:cNvPicPr>
            <a:picLocks noChangeAspect="1" noChangeArrowheads="1"/>
          </p:cNvPicPr>
          <p:nvPr/>
        </p:nvPicPr>
        <p:blipFill rotWithShape="1">
          <a:blip r:embed="rId2">
            <a:extLst>
              <a:ext uri="{28A0092B-C50C-407E-A947-70E740481C1C}">
                <a14:useLocalDpi xmlns:a14="http://schemas.microsoft.com/office/drawing/2010/main" val="0"/>
              </a:ext>
            </a:extLst>
          </a:blip>
          <a:srcRect r="8624"/>
          <a:stretch/>
        </p:blipFill>
        <p:spPr bwMode="auto">
          <a:xfrm>
            <a:off x="1676400" y="228600"/>
            <a:ext cx="6770078" cy="43434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5791200" y="4114800"/>
            <a:ext cx="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flipV="1">
            <a:off x="5061439" y="3494651"/>
            <a:ext cx="3312498" cy="483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686801" y="3538054"/>
            <a:ext cx="1912703" cy="1569660"/>
          </a:xfrm>
          <a:prstGeom prst="rect">
            <a:avLst/>
          </a:prstGeom>
          <a:noFill/>
        </p:spPr>
        <p:txBody>
          <a:bodyPr wrap="none" rtlCol="0">
            <a:spAutoFit/>
          </a:bodyPr>
          <a:lstStyle/>
          <a:p>
            <a:r>
              <a:rPr lang="en-US" sz="2400" b="1" dirty="0">
                <a:latin typeface="Arial" pitchFamily="34" charset="0"/>
                <a:cs typeface="Arial" pitchFamily="34" charset="0"/>
              </a:rPr>
              <a:t>Planetary </a:t>
            </a:r>
          </a:p>
          <a:p>
            <a:r>
              <a:rPr lang="en-US" sz="2400" b="1" dirty="0">
                <a:latin typeface="Arial" pitchFamily="34" charset="0"/>
                <a:cs typeface="Arial" pitchFamily="34" charset="0"/>
              </a:rPr>
              <a:t>Boundary </a:t>
            </a:r>
          </a:p>
          <a:p>
            <a:r>
              <a:rPr lang="en-US" sz="2400" b="1" dirty="0">
                <a:latin typeface="Arial" pitchFamily="34" charset="0"/>
                <a:cs typeface="Arial" pitchFamily="34" charset="0"/>
              </a:rPr>
              <a:t>Layer (PBL)</a:t>
            </a:r>
          </a:p>
          <a:p>
            <a:r>
              <a:rPr lang="en-US" sz="2400" b="1" dirty="0">
                <a:latin typeface="Arial" pitchFamily="34" charset="0"/>
                <a:cs typeface="Arial" pitchFamily="34" charset="0"/>
              </a:rPr>
              <a:t>1.9 km</a:t>
            </a:r>
          </a:p>
        </p:txBody>
      </p:sp>
      <p:cxnSp>
        <p:nvCxnSpPr>
          <p:cNvPr id="11" name="Straight Connector 10"/>
          <p:cNvCxnSpPr/>
          <p:nvPr/>
        </p:nvCxnSpPr>
        <p:spPr>
          <a:xfrm>
            <a:off x="5061440" y="2667000"/>
            <a:ext cx="33850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542745" y="1984802"/>
            <a:ext cx="1959300" cy="830997"/>
          </a:xfrm>
          <a:prstGeom prst="rect">
            <a:avLst/>
          </a:prstGeom>
          <a:noFill/>
        </p:spPr>
        <p:txBody>
          <a:bodyPr wrap="square" rtlCol="0">
            <a:spAutoFit/>
          </a:bodyPr>
          <a:lstStyle/>
          <a:p>
            <a:r>
              <a:rPr lang="en-US" sz="2400" b="1" dirty="0" err="1">
                <a:latin typeface="Arial" pitchFamily="34" charset="0"/>
                <a:cs typeface="Arial" pitchFamily="34" charset="0"/>
              </a:rPr>
              <a:t>Tropopause</a:t>
            </a:r>
            <a:endParaRPr lang="en-US" sz="2400" b="1" dirty="0">
              <a:latin typeface="Arial" pitchFamily="34" charset="0"/>
              <a:cs typeface="Arial" pitchFamily="34" charset="0"/>
            </a:endParaRPr>
          </a:p>
          <a:p>
            <a:r>
              <a:rPr lang="en-US" sz="2400" b="1" dirty="0">
                <a:latin typeface="Arial" pitchFamily="34" charset="0"/>
                <a:cs typeface="Arial" pitchFamily="34" charset="0"/>
              </a:rPr>
              <a:t>11.3 km</a:t>
            </a:r>
          </a:p>
        </p:txBody>
      </p:sp>
      <p:cxnSp>
        <p:nvCxnSpPr>
          <p:cNvPr id="14" name="Straight Connector 13"/>
          <p:cNvCxnSpPr/>
          <p:nvPr/>
        </p:nvCxnSpPr>
        <p:spPr>
          <a:xfrm>
            <a:off x="4953002" y="3733800"/>
            <a:ext cx="37337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373937" y="3142905"/>
            <a:ext cx="2191626" cy="400110"/>
          </a:xfrm>
          <a:prstGeom prst="rect">
            <a:avLst/>
          </a:prstGeom>
          <a:noFill/>
        </p:spPr>
        <p:txBody>
          <a:bodyPr wrap="none" rtlCol="0">
            <a:spAutoFit/>
          </a:bodyPr>
          <a:lstStyle/>
          <a:p>
            <a:r>
              <a:rPr lang="en-US" sz="2000" b="1" dirty="0">
                <a:latin typeface="Arial" pitchFamily="34" charset="0"/>
                <a:cs typeface="Arial" pitchFamily="34" charset="0"/>
              </a:rPr>
              <a:t>Inversion 2.9 km</a:t>
            </a:r>
          </a:p>
        </p:txBody>
      </p:sp>
      <p:cxnSp>
        <p:nvCxnSpPr>
          <p:cNvPr id="17" name="Straight Connector 16"/>
          <p:cNvCxnSpPr/>
          <p:nvPr/>
        </p:nvCxnSpPr>
        <p:spPr>
          <a:xfrm>
            <a:off x="5061440" y="3024168"/>
            <a:ext cx="343052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542746" y="2718982"/>
            <a:ext cx="2109873" cy="461665"/>
          </a:xfrm>
          <a:prstGeom prst="rect">
            <a:avLst/>
          </a:prstGeom>
          <a:noFill/>
        </p:spPr>
        <p:txBody>
          <a:bodyPr wrap="none" rtlCol="0">
            <a:spAutoFit/>
          </a:bodyPr>
          <a:lstStyle/>
          <a:p>
            <a:r>
              <a:rPr lang="en-US" sz="2400" b="1" dirty="0">
                <a:latin typeface="Arial" pitchFamily="34" charset="0"/>
                <a:cs typeface="Arial" pitchFamily="34" charset="0"/>
              </a:rPr>
              <a:t>-12 C @ 5 km</a:t>
            </a:r>
          </a:p>
        </p:txBody>
      </p:sp>
      <p:cxnSp>
        <p:nvCxnSpPr>
          <p:cNvPr id="5" name="Straight Arrow Connector 4"/>
          <p:cNvCxnSpPr/>
          <p:nvPr/>
        </p:nvCxnSpPr>
        <p:spPr>
          <a:xfrm flipV="1">
            <a:off x="4953001" y="4048661"/>
            <a:ext cx="0" cy="6858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D65D0DA-E810-0B2A-C0BB-98D5A4538E91}"/>
              </a:ext>
            </a:extLst>
          </p:cNvPr>
          <p:cNvSpPr txBox="1"/>
          <p:nvPr/>
        </p:nvSpPr>
        <p:spPr>
          <a:xfrm>
            <a:off x="8457486" y="838945"/>
            <a:ext cx="2066591" cy="830997"/>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Atmospheric</a:t>
            </a:r>
          </a:p>
          <a:p>
            <a:r>
              <a:rPr lang="en-US" sz="2400" b="1" dirty="0">
                <a:latin typeface="Arial" panose="020B0604020202020204" pitchFamily="34" charset="0"/>
                <a:cs typeface="Arial" panose="020B0604020202020204" pitchFamily="34" charset="0"/>
              </a:rPr>
              <a:t>Layers</a:t>
            </a:r>
          </a:p>
        </p:txBody>
      </p:sp>
      <p:sp>
        <p:nvSpPr>
          <p:cNvPr id="4" name="Date Placeholder 3">
            <a:extLst>
              <a:ext uri="{FF2B5EF4-FFF2-40B4-BE49-F238E27FC236}">
                <a16:creationId xmlns:a16="http://schemas.microsoft.com/office/drawing/2014/main" id="{72DAA622-D4B9-981D-8D0E-30CDBAB483F1}"/>
              </a:ext>
            </a:extLst>
          </p:cNvPr>
          <p:cNvSpPr>
            <a:spLocks noGrp="1"/>
          </p:cNvSpPr>
          <p:nvPr>
            <p:ph type="dt" sz="half" idx="10"/>
          </p:nvPr>
        </p:nvSpPr>
        <p:spPr/>
        <p:txBody>
          <a:bodyPr/>
          <a:lstStyle/>
          <a:p>
            <a:r>
              <a:rPr lang="en-US"/>
              <a:t>2/3/2024</a:t>
            </a:r>
          </a:p>
        </p:txBody>
      </p:sp>
      <p:sp>
        <p:nvSpPr>
          <p:cNvPr id="8" name="Footer Placeholder 7">
            <a:extLst>
              <a:ext uri="{FF2B5EF4-FFF2-40B4-BE49-F238E27FC236}">
                <a16:creationId xmlns:a16="http://schemas.microsoft.com/office/drawing/2014/main" id="{0CDA86E5-2D39-0E32-B53D-C09664F5A9C1}"/>
              </a:ext>
            </a:extLst>
          </p:cNvPr>
          <p:cNvSpPr>
            <a:spLocks noGrp="1"/>
          </p:cNvSpPr>
          <p:nvPr>
            <p:ph type="ftr" sz="quarter" idx="11"/>
          </p:nvPr>
        </p:nvSpPr>
        <p:spPr/>
        <p:txBody>
          <a:bodyPr/>
          <a:lstStyle/>
          <a:p>
            <a:r>
              <a:rPr lang="en-US"/>
              <a:t>Claire Williams OLLI 2024</a:t>
            </a:r>
          </a:p>
        </p:txBody>
      </p:sp>
      <p:sp>
        <p:nvSpPr>
          <p:cNvPr id="9" name="Slide Number Placeholder 8">
            <a:extLst>
              <a:ext uri="{FF2B5EF4-FFF2-40B4-BE49-F238E27FC236}">
                <a16:creationId xmlns:a16="http://schemas.microsoft.com/office/drawing/2014/main" id="{66514DB2-4287-C4A2-C552-F2226F92D10D}"/>
              </a:ext>
            </a:extLst>
          </p:cNvPr>
          <p:cNvSpPr>
            <a:spLocks noGrp="1"/>
          </p:cNvSpPr>
          <p:nvPr>
            <p:ph type="sldNum" sz="quarter" idx="12"/>
          </p:nvPr>
        </p:nvSpPr>
        <p:spPr/>
        <p:txBody>
          <a:bodyPr/>
          <a:lstStyle/>
          <a:p>
            <a:fld id="{56D109DF-7834-46E0-8853-6E9F6288E644}" type="slidenum">
              <a:rPr lang="en-US" smtClean="0"/>
              <a:t>17</a:t>
            </a:fld>
            <a:endParaRPr lang="en-US"/>
          </a:p>
        </p:txBody>
      </p:sp>
    </p:spTree>
    <p:extLst>
      <p:ext uri="{BB962C8B-B14F-4D97-AF65-F5344CB8AC3E}">
        <p14:creationId xmlns:p14="http://schemas.microsoft.com/office/powerpoint/2010/main" val="2325869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81000"/>
            <a:ext cx="611505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a:t>Claire Williams OLLI 2024</a:t>
            </a:r>
          </a:p>
        </p:txBody>
      </p:sp>
      <p:sp>
        <p:nvSpPr>
          <p:cNvPr id="4" name="Slide Number Placeholder 3"/>
          <p:cNvSpPr>
            <a:spLocks noGrp="1"/>
          </p:cNvSpPr>
          <p:nvPr>
            <p:ph type="sldNum" sz="quarter" idx="12"/>
          </p:nvPr>
        </p:nvSpPr>
        <p:spPr/>
        <p:txBody>
          <a:bodyPr/>
          <a:lstStyle/>
          <a:p>
            <a:fld id="{D83F4FBA-BCB5-4F29-B057-AD2E44B1435A}" type="slidenum">
              <a:rPr lang="en-US" smtClean="0"/>
              <a:t>18</a:t>
            </a:fld>
            <a:endParaRPr lang="en-US"/>
          </a:p>
        </p:txBody>
      </p:sp>
      <p:sp>
        <p:nvSpPr>
          <p:cNvPr id="2" name="Date Placeholder 1">
            <a:extLst>
              <a:ext uri="{FF2B5EF4-FFF2-40B4-BE49-F238E27FC236}">
                <a16:creationId xmlns:a16="http://schemas.microsoft.com/office/drawing/2014/main" id="{8C5A0531-98B4-7C20-1438-65324416436F}"/>
              </a:ext>
            </a:extLst>
          </p:cNvPr>
          <p:cNvSpPr>
            <a:spLocks noGrp="1"/>
          </p:cNvSpPr>
          <p:nvPr>
            <p:ph type="dt" sz="half" idx="10"/>
          </p:nvPr>
        </p:nvSpPr>
        <p:spPr/>
        <p:txBody>
          <a:bodyPr/>
          <a:lstStyle/>
          <a:p>
            <a:r>
              <a:rPr lang="en-US"/>
              <a:t>2/3/2024</a:t>
            </a:r>
          </a:p>
        </p:txBody>
      </p:sp>
    </p:spTree>
    <p:extLst>
      <p:ext uri="{BB962C8B-B14F-4D97-AF65-F5344CB8AC3E}">
        <p14:creationId xmlns:p14="http://schemas.microsoft.com/office/powerpoint/2010/main" val="3779201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1554" y="226143"/>
            <a:ext cx="11009671" cy="5632311"/>
          </a:xfrm>
          <a:prstGeom prst="rect">
            <a:avLst/>
          </a:prstGeom>
        </p:spPr>
        <p:txBody>
          <a:bodyPr wrap="square">
            <a:spAutoFit/>
          </a:bodyPr>
          <a:lstStyle/>
          <a:p>
            <a:r>
              <a:rPr lang="en-US" sz="2400" b="1" dirty="0">
                <a:latin typeface="Arial" pitchFamily="34" charset="0"/>
                <a:cs typeface="Arial" pitchFamily="34" charset="0"/>
              </a:rPr>
              <a:t>LECTURE 1: Air We Breathe     </a:t>
            </a:r>
          </a:p>
          <a:p>
            <a:endParaRPr lang="en-US" sz="2400" b="1" dirty="0">
              <a:latin typeface="Arial" pitchFamily="34" charset="0"/>
              <a:cs typeface="Arial" pitchFamily="34" charset="0"/>
            </a:endParaRPr>
          </a:p>
          <a:p>
            <a:r>
              <a:rPr lang="en-US" sz="2400" b="1" dirty="0">
                <a:latin typeface="Arial" pitchFamily="34" charset="0"/>
                <a:cs typeface="Arial" pitchFamily="34" charset="0"/>
              </a:rPr>
              <a:t>Science literacy (science appreciation) is our lens on air we breathe   </a:t>
            </a:r>
          </a:p>
          <a:p>
            <a:r>
              <a:rPr lang="en-US" sz="2400" b="1" dirty="0">
                <a:latin typeface="Arial" pitchFamily="34" charset="0"/>
                <a:cs typeface="Arial" pitchFamily="34" charset="0"/>
              </a:rPr>
              <a:t>Air, its particles and each particle’s history and origins. </a:t>
            </a:r>
          </a:p>
          <a:p>
            <a:endParaRPr lang="en-US" sz="2400" b="1" dirty="0">
              <a:latin typeface="Arial" pitchFamily="34" charset="0"/>
              <a:cs typeface="Arial" pitchFamily="34" charset="0"/>
            </a:endParaRPr>
          </a:p>
          <a:p>
            <a:r>
              <a:rPr lang="en-US" sz="2400" b="1" dirty="0">
                <a:latin typeface="Arial" pitchFamily="34" charset="0"/>
                <a:cs typeface="Arial" pitchFamily="34" charset="0"/>
              </a:rPr>
              <a:t>Science literacy includes methods, narrative &amp; experiential accounts</a:t>
            </a:r>
          </a:p>
          <a:p>
            <a:endParaRPr lang="en-US" sz="2400" b="1" dirty="0">
              <a:latin typeface="Arial" pitchFamily="34" charset="0"/>
              <a:cs typeface="Arial" pitchFamily="34" charset="0"/>
            </a:endParaRPr>
          </a:p>
          <a:p>
            <a:r>
              <a:rPr lang="en-US" sz="2400" b="1" dirty="0">
                <a:latin typeface="Arial" pitchFamily="34" charset="0"/>
                <a:cs typeface="Arial" pitchFamily="34" charset="0"/>
              </a:rPr>
              <a:t>Point 1: Science fiction inspires complex research experiments </a:t>
            </a:r>
          </a:p>
          <a:p>
            <a:r>
              <a:rPr lang="en-US" sz="2400" b="1" dirty="0">
                <a:latin typeface="Arial" pitchFamily="34" charset="0"/>
                <a:cs typeface="Arial" pitchFamily="34" charset="0"/>
              </a:rPr>
              <a:t>“</a:t>
            </a:r>
            <a:r>
              <a:rPr lang="en-US" sz="2400" b="1" dirty="0" err="1">
                <a:latin typeface="Arial" pitchFamily="34" charset="0"/>
                <a:cs typeface="Arial" pitchFamily="34" charset="0"/>
              </a:rPr>
              <a:t>Atmosphaera</a:t>
            </a:r>
            <a:r>
              <a:rPr lang="en-US" sz="2400" b="1" dirty="0">
                <a:latin typeface="Arial" pitchFamily="34" charset="0"/>
                <a:cs typeface="Arial" pitchFamily="34" charset="0"/>
              </a:rPr>
              <a:t> Incognita”  by Neal Stephenson</a:t>
            </a:r>
          </a:p>
          <a:p>
            <a:endParaRPr lang="en-US" sz="2400" b="1" dirty="0">
              <a:latin typeface="Arial" pitchFamily="34" charset="0"/>
              <a:cs typeface="Arial" pitchFamily="34" charset="0"/>
            </a:endParaRPr>
          </a:p>
          <a:p>
            <a:r>
              <a:rPr lang="en-US" sz="2400" b="1" dirty="0">
                <a:latin typeface="Arial" pitchFamily="34" charset="0"/>
                <a:cs typeface="Arial" pitchFamily="34" charset="0"/>
              </a:rPr>
              <a:t>Point 2: Science as one way of knowing </a:t>
            </a:r>
          </a:p>
          <a:p>
            <a:endParaRPr lang="en-US" sz="2400" b="1" dirty="0">
              <a:latin typeface="Arial" pitchFamily="34" charset="0"/>
              <a:cs typeface="Arial" pitchFamily="34" charset="0"/>
            </a:endParaRPr>
          </a:p>
          <a:p>
            <a:r>
              <a:rPr lang="en-US" sz="2400" b="1" dirty="0">
                <a:latin typeface="Arial" pitchFamily="34" charset="0"/>
                <a:cs typeface="Arial" pitchFamily="34" charset="0"/>
              </a:rPr>
              <a:t>Point 3: Relationship of science to society is dynamic</a:t>
            </a:r>
          </a:p>
          <a:p>
            <a:endParaRPr lang="en-US" sz="2400" b="1" dirty="0">
              <a:latin typeface="Arial" pitchFamily="34" charset="0"/>
              <a:cs typeface="Arial" pitchFamily="34" charset="0"/>
            </a:endParaRPr>
          </a:p>
          <a:p>
            <a:r>
              <a:rPr lang="en-US" sz="2400" b="1" dirty="0">
                <a:latin typeface="Arial" pitchFamily="34" charset="0"/>
                <a:cs typeface="Arial" pitchFamily="34" charset="0"/>
              </a:rPr>
              <a:t>Point 4: Rise of fake science is eroding societal trust</a:t>
            </a:r>
          </a:p>
        </p:txBody>
      </p:sp>
      <p:sp>
        <p:nvSpPr>
          <p:cNvPr id="5" name="Date Placeholder 4"/>
          <p:cNvSpPr>
            <a:spLocks noGrp="1"/>
          </p:cNvSpPr>
          <p:nvPr>
            <p:ph type="dt" sz="half" idx="10"/>
          </p:nvPr>
        </p:nvSpPr>
        <p:spPr/>
        <p:txBody>
          <a:bodyPr/>
          <a:lstStyle/>
          <a:p>
            <a:r>
              <a:rPr lang="en-US"/>
              <a:t>2/3/2024</a:t>
            </a:r>
          </a:p>
        </p:txBody>
      </p:sp>
      <p:sp>
        <p:nvSpPr>
          <p:cNvPr id="6" name="Footer Placeholder 5"/>
          <p:cNvSpPr>
            <a:spLocks noGrp="1"/>
          </p:cNvSpPr>
          <p:nvPr>
            <p:ph type="ftr" sz="quarter" idx="11"/>
          </p:nvPr>
        </p:nvSpPr>
        <p:spPr/>
        <p:txBody>
          <a:bodyPr/>
          <a:lstStyle/>
          <a:p>
            <a:r>
              <a:rPr lang="en-US"/>
              <a:t>Claire Williams OLLI 2024</a:t>
            </a:r>
          </a:p>
        </p:txBody>
      </p:sp>
      <p:sp>
        <p:nvSpPr>
          <p:cNvPr id="7" name="Slide Number Placeholder 6"/>
          <p:cNvSpPr>
            <a:spLocks noGrp="1"/>
          </p:cNvSpPr>
          <p:nvPr>
            <p:ph type="sldNum" sz="quarter" idx="12"/>
          </p:nvPr>
        </p:nvSpPr>
        <p:spPr/>
        <p:txBody>
          <a:bodyPr/>
          <a:lstStyle/>
          <a:p>
            <a:fld id="{D83F4FBA-BCB5-4F29-B057-AD2E44B1435A}" type="slidenum">
              <a:rPr lang="en-US" smtClean="0"/>
              <a:t>2</a:t>
            </a:fld>
            <a:endParaRPr lang="en-US"/>
          </a:p>
        </p:txBody>
      </p:sp>
    </p:spTree>
    <p:extLst>
      <p:ext uri="{BB962C8B-B14F-4D97-AF65-F5344CB8AC3E}">
        <p14:creationId xmlns:p14="http://schemas.microsoft.com/office/powerpoint/2010/main" val="4167190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70DEED5-E09E-1BF5-D3B2-3C63AFAEA8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 y="90487"/>
            <a:ext cx="4572000" cy="6677025"/>
          </a:xfrm>
          <a:prstGeom prst="rect">
            <a:avLst/>
          </a:prstGeom>
          <a:noFill/>
          <a:extLst>
            <a:ext uri="{909E8E84-426E-40DD-AFC4-6F175D3DCCD1}">
              <a14:hiddenFill xmlns:a14="http://schemas.microsoft.com/office/drawing/2010/main">
                <a:solidFill>
                  <a:srgbClr val="FFFFFF"/>
                </a:solidFill>
              </a14:hiddenFill>
            </a:ext>
          </a:extLst>
        </p:spPr>
      </p:pic>
      <p:sp>
        <p:nvSpPr>
          <p:cNvPr id="4" name="Isosceles Triangle 3">
            <a:extLst>
              <a:ext uri="{FF2B5EF4-FFF2-40B4-BE49-F238E27FC236}">
                <a16:creationId xmlns:a16="http://schemas.microsoft.com/office/drawing/2014/main" id="{DAA594E4-4673-0E8B-042B-ABF429A5EF56}"/>
              </a:ext>
            </a:extLst>
          </p:cNvPr>
          <p:cNvSpPr/>
          <p:nvPr/>
        </p:nvSpPr>
        <p:spPr>
          <a:xfrm>
            <a:off x="5734050" y="136525"/>
            <a:ext cx="361950" cy="6296025"/>
          </a:xfrm>
          <a:prstGeom prs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62D278C-824E-0A9E-FFB9-376DE89C930F}"/>
              </a:ext>
            </a:extLst>
          </p:cNvPr>
          <p:cNvSpPr txBox="1"/>
          <p:nvPr/>
        </p:nvSpPr>
        <p:spPr>
          <a:xfrm>
            <a:off x="6453505" y="580390"/>
            <a:ext cx="4738798" cy="5262979"/>
          </a:xfrm>
          <a:prstGeom prst="rect">
            <a:avLst/>
          </a:prstGeom>
          <a:noFill/>
        </p:spPr>
        <p:txBody>
          <a:bodyPr wrap="none" rtlCol="0">
            <a:spAutoFit/>
          </a:bodyPr>
          <a:lstStyle/>
          <a:p>
            <a:r>
              <a:rPr lang="en-US" sz="2800" b="1" dirty="0">
                <a:latin typeface="Arial" pitchFamily="34" charset="0"/>
                <a:cs typeface="Arial" pitchFamily="34" charset="0"/>
              </a:rPr>
              <a:t>Point 1: Science fiction </a:t>
            </a:r>
          </a:p>
          <a:p>
            <a:r>
              <a:rPr lang="en-US" sz="2800" b="1" dirty="0">
                <a:latin typeface="Arial" pitchFamily="34" charset="0"/>
                <a:cs typeface="Arial" pitchFamily="34" charset="0"/>
              </a:rPr>
              <a:t>inspires complex </a:t>
            </a:r>
          </a:p>
          <a:p>
            <a:r>
              <a:rPr lang="en-US" sz="2800" b="1" dirty="0">
                <a:latin typeface="Arial" pitchFamily="34" charset="0"/>
                <a:cs typeface="Arial" pitchFamily="34" charset="0"/>
              </a:rPr>
              <a:t>research goals </a:t>
            </a:r>
          </a:p>
          <a:p>
            <a:endParaRPr lang="en-US" sz="2800" b="1" dirty="0">
              <a:latin typeface="Arial" pitchFamily="34" charset="0"/>
              <a:cs typeface="Arial" pitchFamily="34" charset="0"/>
            </a:endParaRPr>
          </a:p>
          <a:p>
            <a:r>
              <a:rPr lang="en-US" sz="2800" b="1" dirty="0">
                <a:latin typeface="Arial" pitchFamily="34" charset="0"/>
                <a:cs typeface="Arial" pitchFamily="34" charset="0"/>
              </a:rPr>
              <a:t>“</a:t>
            </a:r>
            <a:r>
              <a:rPr lang="en-US" sz="2800" b="1" dirty="0" err="1">
                <a:latin typeface="Arial" pitchFamily="34" charset="0"/>
                <a:cs typeface="Arial" pitchFamily="34" charset="0"/>
              </a:rPr>
              <a:t>Atmosphaera</a:t>
            </a:r>
            <a:r>
              <a:rPr lang="en-US" sz="2800" b="1" dirty="0">
                <a:latin typeface="Arial" pitchFamily="34" charset="0"/>
                <a:cs typeface="Arial" pitchFamily="34" charset="0"/>
              </a:rPr>
              <a:t> Incognita”  </a:t>
            </a:r>
          </a:p>
          <a:p>
            <a:r>
              <a:rPr lang="en-US" sz="2800" b="1" dirty="0">
                <a:latin typeface="Arial" pitchFamily="34" charset="0"/>
                <a:cs typeface="Arial" pitchFamily="34" charset="0"/>
              </a:rPr>
              <a:t>by Neal Stephenson</a:t>
            </a:r>
          </a:p>
          <a:p>
            <a:endParaRPr lang="en-US" sz="2800" b="1" dirty="0"/>
          </a:p>
          <a:p>
            <a:r>
              <a:rPr lang="en-US" sz="2800" b="1" dirty="0">
                <a:latin typeface="Arial" panose="020B0604020202020204" pitchFamily="34" charset="0"/>
                <a:cs typeface="Arial" panose="020B0604020202020204" pitchFamily="34" charset="0"/>
              </a:rPr>
              <a:t>Class Question:</a:t>
            </a:r>
          </a:p>
          <a:p>
            <a:r>
              <a:rPr lang="en-US" sz="2800" b="1" dirty="0">
                <a:latin typeface="Arial" panose="020B0604020202020204" pitchFamily="34" charset="0"/>
                <a:cs typeface="Arial" panose="020B0604020202020204" pitchFamily="34" charset="0"/>
              </a:rPr>
              <a:t>What do you want to know</a:t>
            </a:r>
          </a:p>
          <a:p>
            <a:r>
              <a:rPr lang="en-US" sz="2800" b="1" dirty="0">
                <a:latin typeface="Arial" panose="020B0604020202020204" pitchFamily="34" charset="0"/>
                <a:cs typeface="Arial" panose="020B0604020202020204" pitchFamily="34" charset="0"/>
              </a:rPr>
              <a:t>about this tower’s</a:t>
            </a:r>
          </a:p>
          <a:p>
            <a:r>
              <a:rPr lang="en-US" sz="2800" b="1" dirty="0">
                <a:latin typeface="Arial" panose="020B0604020202020204" pitchFamily="34" charset="0"/>
                <a:cs typeface="Arial" panose="020B0604020202020204" pitchFamily="34" charset="0"/>
              </a:rPr>
              <a:t>ascending altitudes</a:t>
            </a:r>
          </a:p>
          <a:p>
            <a:r>
              <a:rPr lang="en-US" sz="2800" b="1" dirty="0">
                <a:latin typeface="Arial" panose="020B0604020202020204" pitchFamily="34" charset="0"/>
                <a:cs typeface="Arial" panose="020B0604020202020204" pitchFamily="34" charset="0"/>
              </a:rPr>
              <a:t>from 0 to 20 km? </a:t>
            </a:r>
          </a:p>
        </p:txBody>
      </p:sp>
      <p:sp>
        <p:nvSpPr>
          <p:cNvPr id="2" name="Date Placeholder 1">
            <a:extLst>
              <a:ext uri="{FF2B5EF4-FFF2-40B4-BE49-F238E27FC236}">
                <a16:creationId xmlns:a16="http://schemas.microsoft.com/office/drawing/2014/main" id="{067FA8D1-4583-D179-466F-2171C514D593}"/>
              </a:ext>
            </a:extLst>
          </p:cNvPr>
          <p:cNvSpPr>
            <a:spLocks noGrp="1"/>
          </p:cNvSpPr>
          <p:nvPr>
            <p:ph type="dt" sz="half" idx="10"/>
          </p:nvPr>
        </p:nvSpPr>
        <p:spPr/>
        <p:txBody>
          <a:bodyPr/>
          <a:lstStyle/>
          <a:p>
            <a:r>
              <a:rPr lang="en-US"/>
              <a:t>2/3/2024</a:t>
            </a:r>
          </a:p>
        </p:txBody>
      </p:sp>
      <p:sp>
        <p:nvSpPr>
          <p:cNvPr id="3" name="Footer Placeholder 2">
            <a:extLst>
              <a:ext uri="{FF2B5EF4-FFF2-40B4-BE49-F238E27FC236}">
                <a16:creationId xmlns:a16="http://schemas.microsoft.com/office/drawing/2014/main" id="{3F1C035A-73D9-64A8-8036-940A32541C6B}"/>
              </a:ext>
            </a:extLst>
          </p:cNvPr>
          <p:cNvSpPr>
            <a:spLocks noGrp="1"/>
          </p:cNvSpPr>
          <p:nvPr>
            <p:ph type="ftr" sz="quarter" idx="11"/>
          </p:nvPr>
        </p:nvSpPr>
        <p:spPr/>
        <p:txBody>
          <a:bodyPr/>
          <a:lstStyle/>
          <a:p>
            <a:r>
              <a:rPr lang="en-US"/>
              <a:t>Claire Williams OLLI 2024</a:t>
            </a:r>
          </a:p>
        </p:txBody>
      </p:sp>
      <p:sp>
        <p:nvSpPr>
          <p:cNvPr id="6" name="Slide Number Placeholder 5">
            <a:extLst>
              <a:ext uri="{FF2B5EF4-FFF2-40B4-BE49-F238E27FC236}">
                <a16:creationId xmlns:a16="http://schemas.microsoft.com/office/drawing/2014/main" id="{B2B6300B-FB8A-6245-9D1C-7CD88AC58131}"/>
              </a:ext>
            </a:extLst>
          </p:cNvPr>
          <p:cNvSpPr>
            <a:spLocks noGrp="1"/>
          </p:cNvSpPr>
          <p:nvPr>
            <p:ph type="sldNum" sz="quarter" idx="12"/>
          </p:nvPr>
        </p:nvSpPr>
        <p:spPr/>
        <p:txBody>
          <a:bodyPr/>
          <a:lstStyle/>
          <a:p>
            <a:fld id="{56D109DF-7834-46E0-8853-6E9F6288E644}" type="slidenum">
              <a:rPr lang="en-US" smtClean="0"/>
              <a:t>3</a:t>
            </a:fld>
            <a:endParaRPr lang="en-US"/>
          </a:p>
        </p:txBody>
      </p:sp>
    </p:spTree>
    <p:extLst>
      <p:ext uri="{BB962C8B-B14F-4D97-AF65-F5344CB8AC3E}">
        <p14:creationId xmlns:p14="http://schemas.microsoft.com/office/powerpoint/2010/main" val="157758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035BA1-FD7E-69B8-6694-3491CEDA1D1F}"/>
              </a:ext>
            </a:extLst>
          </p:cNvPr>
          <p:cNvPicPr>
            <a:picLocks noChangeAspect="1"/>
          </p:cNvPicPr>
          <p:nvPr/>
        </p:nvPicPr>
        <p:blipFill rotWithShape="1">
          <a:blip r:embed="rId2"/>
          <a:srcRect l="8624" t="58906" r="8829"/>
          <a:stretch/>
        </p:blipFill>
        <p:spPr>
          <a:xfrm>
            <a:off x="1962150" y="768351"/>
            <a:ext cx="7658100" cy="5848349"/>
          </a:xfrm>
          <a:prstGeom prst="rect">
            <a:avLst/>
          </a:prstGeom>
        </p:spPr>
      </p:pic>
      <p:sp>
        <p:nvSpPr>
          <p:cNvPr id="2" name="Date Placeholder 1">
            <a:extLst>
              <a:ext uri="{FF2B5EF4-FFF2-40B4-BE49-F238E27FC236}">
                <a16:creationId xmlns:a16="http://schemas.microsoft.com/office/drawing/2014/main" id="{A87BBA8C-385E-C0DA-DF5A-DE1D4CA08810}"/>
              </a:ext>
            </a:extLst>
          </p:cNvPr>
          <p:cNvSpPr>
            <a:spLocks noGrp="1"/>
          </p:cNvSpPr>
          <p:nvPr>
            <p:ph type="dt" sz="half" idx="10"/>
          </p:nvPr>
        </p:nvSpPr>
        <p:spPr/>
        <p:txBody>
          <a:bodyPr/>
          <a:lstStyle/>
          <a:p>
            <a:r>
              <a:rPr lang="en-US"/>
              <a:t>2/3/2024</a:t>
            </a:r>
          </a:p>
        </p:txBody>
      </p:sp>
      <p:sp>
        <p:nvSpPr>
          <p:cNvPr id="4" name="Footer Placeholder 3">
            <a:extLst>
              <a:ext uri="{FF2B5EF4-FFF2-40B4-BE49-F238E27FC236}">
                <a16:creationId xmlns:a16="http://schemas.microsoft.com/office/drawing/2014/main" id="{D72B3E62-E4BD-0DFF-B03E-342E3C76BB99}"/>
              </a:ext>
            </a:extLst>
          </p:cNvPr>
          <p:cNvSpPr>
            <a:spLocks noGrp="1"/>
          </p:cNvSpPr>
          <p:nvPr>
            <p:ph type="ftr" sz="quarter" idx="11"/>
          </p:nvPr>
        </p:nvSpPr>
        <p:spPr/>
        <p:txBody>
          <a:bodyPr/>
          <a:lstStyle/>
          <a:p>
            <a:r>
              <a:rPr lang="en-US"/>
              <a:t>Claire Williams OLLI 2024</a:t>
            </a:r>
          </a:p>
        </p:txBody>
      </p:sp>
      <p:sp>
        <p:nvSpPr>
          <p:cNvPr id="5" name="Slide Number Placeholder 4">
            <a:extLst>
              <a:ext uri="{FF2B5EF4-FFF2-40B4-BE49-F238E27FC236}">
                <a16:creationId xmlns:a16="http://schemas.microsoft.com/office/drawing/2014/main" id="{22065B72-12B0-AEEE-9BEE-41C48E0ACED0}"/>
              </a:ext>
            </a:extLst>
          </p:cNvPr>
          <p:cNvSpPr>
            <a:spLocks noGrp="1"/>
          </p:cNvSpPr>
          <p:nvPr>
            <p:ph type="sldNum" sz="quarter" idx="12"/>
          </p:nvPr>
        </p:nvSpPr>
        <p:spPr/>
        <p:txBody>
          <a:bodyPr/>
          <a:lstStyle/>
          <a:p>
            <a:fld id="{56D109DF-7834-46E0-8853-6E9F6288E644}" type="slidenum">
              <a:rPr lang="en-US" smtClean="0"/>
              <a:t>4</a:t>
            </a:fld>
            <a:endParaRPr lang="en-US"/>
          </a:p>
        </p:txBody>
      </p:sp>
      <p:sp>
        <p:nvSpPr>
          <p:cNvPr id="8" name="TextBox 7">
            <a:extLst>
              <a:ext uri="{FF2B5EF4-FFF2-40B4-BE49-F238E27FC236}">
                <a16:creationId xmlns:a16="http://schemas.microsoft.com/office/drawing/2014/main" id="{C4652D1B-042B-624C-9119-65B4DB4DEC6F}"/>
              </a:ext>
            </a:extLst>
          </p:cNvPr>
          <p:cNvSpPr txBox="1"/>
          <p:nvPr/>
        </p:nvSpPr>
        <p:spPr>
          <a:xfrm>
            <a:off x="228600" y="241300"/>
            <a:ext cx="11125200" cy="830997"/>
          </a:xfrm>
          <a:prstGeom prst="rect">
            <a:avLst/>
          </a:prstGeom>
          <a:noFill/>
        </p:spPr>
        <p:txBody>
          <a:bodyPr wrap="square">
            <a:spAutoFit/>
          </a:bodyPr>
          <a:lstStyle/>
          <a:p>
            <a:r>
              <a:rPr lang="en-US" sz="2400" b="1" dirty="0">
                <a:latin typeface="Arial" pitchFamily="34" charset="0"/>
                <a:cs typeface="Arial" pitchFamily="34" charset="0"/>
              </a:rPr>
              <a:t>Excerpt from “</a:t>
            </a:r>
            <a:r>
              <a:rPr lang="en-US" sz="2400" b="1" dirty="0" err="1">
                <a:latin typeface="Arial" pitchFamily="34" charset="0"/>
                <a:cs typeface="Arial" pitchFamily="34" charset="0"/>
              </a:rPr>
              <a:t>Atmosphaera</a:t>
            </a:r>
            <a:r>
              <a:rPr lang="en-US" sz="2400" b="1" dirty="0">
                <a:latin typeface="Arial" pitchFamily="34" charset="0"/>
                <a:cs typeface="Arial" pitchFamily="34" charset="0"/>
              </a:rPr>
              <a:t> Incognita”  science fiction story by Neal Stephenson</a:t>
            </a:r>
          </a:p>
        </p:txBody>
      </p:sp>
    </p:spTree>
    <p:extLst>
      <p:ext uri="{BB962C8B-B14F-4D97-AF65-F5344CB8AC3E}">
        <p14:creationId xmlns:p14="http://schemas.microsoft.com/office/powerpoint/2010/main" val="2720686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7A06FB-B7C7-5FE6-C26D-FEA5C63E7BFB}"/>
              </a:ext>
            </a:extLst>
          </p:cNvPr>
          <p:cNvSpPr>
            <a:spLocks noGrp="1"/>
          </p:cNvSpPr>
          <p:nvPr>
            <p:ph type="dt" sz="half" idx="10"/>
          </p:nvPr>
        </p:nvSpPr>
        <p:spPr/>
        <p:txBody>
          <a:bodyPr/>
          <a:lstStyle/>
          <a:p>
            <a:r>
              <a:rPr lang="en-US"/>
              <a:t>2/3/2024</a:t>
            </a:r>
          </a:p>
        </p:txBody>
      </p:sp>
      <p:sp>
        <p:nvSpPr>
          <p:cNvPr id="3" name="Footer Placeholder 2">
            <a:extLst>
              <a:ext uri="{FF2B5EF4-FFF2-40B4-BE49-F238E27FC236}">
                <a16:creationId xmlns:a16="http://schemas.microsoft.com/office/drawing/2014/main" id="{87767ED6-B9C4-E03B-691C-C3EA0398D060}"/>
              </a:ext>
            </a:extLst>
          </p:cNvPr>
          <p:cNvSpPr>
            <a:spLocks noGrp="1"/>
          </p:cNvSpPr>
          <p:nvPr>
            <p:ph type="ftr" sz="quarter" idx="11"/>
          </p:nvPr>
        </p:nvSpPr>
        <p:spPr/>
        <p:txBody>
          <a:bodyPr/>
          <a:lstStyle/>
          <a:p>
            <a:r>
              <a:rPr lang="en-US"/>
              <a:t>Claire Williams OLLI 2024</a:t>
            </a:r>
          </a:p>
        </p:txBody>
      </p:sp>
      <p:sp>
        <p:nvSpPr>
          <p:cNvPr id="4" name="Slide Number Placeholder 3">
            <a:extLst>
              <a:ext uri="{FF2B5EF4-FFF2-40B4-BE49-F238E27FC236}">
                <a16:creationId xmlns:a16="http://schemas.microsoft.com/office/drawing/2014/main" id="{D7F1C9A7-9EF5-84F6-E8F2-F3761EC159BB}"/>
              </a:ext>
            </a:extLst>
          </p:cNvPr>
          <p:cNvSpPr>
            <a:spLocks noGrp="1"/>
          </p:cNvSpPr>
          <p:nvPr>
            <p:ph type="sldNum" sz="quarter" idx="12"/>
          </p:nvPr>
        </p:nvSpPr>
        <p:spPr/>
        <p:txBody>
          <a:bodyPr/>
          <a:lstStyle/>
          <a:p>
            <a:fld id="{56D109DF-7834-46E0-8853-6E9F6288E644}" type="slidenum">
              <a:rPr lang="en-US" smtClean="0"/>
              <a:t>5</a:t>
            </a:fld>
            <a:endParaRPr lang="en-US"/>
          </a:p>
        </p:txBody>
      </p:sp>
      <p:sp>
        <p:nvSpPr>
          <p:cNvPr id="8" name="TextBox 7">
            <a:extLst>
              <a:ext uri="{FF2B5EF4-FFF2-40B4-BE49-F238E27FC236}">
                <a16:creationId xmlns:a16="http://schemas.microsoft.com/office/drawing/2014/main" id="{4E3EA6E3-1560-FCE6-EBAA-391C86BB9E2B}"/>
              </a:ext>
            </a:extLst>
          </p:cNvPr>
          <p:cNvSpPr txBox="1"/>
          <p:nvPr/>
        </p:nvSpPr>
        <p:spPr>
          <a:xfrm>
            <a:off x="323849" y="253216"/>
            <a:ext cx="11477625" cy="1569660"/>
          </a:xfrm>
          <a:prstGeom prst="rect">
            <a:avLst/>
          </a:prstGeom>
          <a:noFill/>
        </p:spPr>
        <p:txBody>
          <a:bodyPr wrap="square">
            <a:spAutoFit/>
          </a:bodyPr>
          <a:lstStyle/>
          <a:p>
            <a:r>
              <a:rPr lang="en-US" sz="2400" b="1" dirty="0">
                <a:latin typeface="Arial" pitchFamily="34" charset="0"/>
                <a:cs typeface="Arial" pitchFamily="34" charset="0"/>
              </a:rPr>
              <a:t>LECTURE 1: Air We Breathe     </a:t>
            </a:r>
          </a:p>
          <a:p>
            <a:endParaRPr lang="en-US" sz="2400" b="1" dirty="0">
              <a:latin typeface="Arial" pitchFamily="34" charset="0"/>
              <a:cs typeface="Arial" pitchFamily="34" charset="0"/>
            </a:endParaRPr>
          </a:p>
          <a:p>
            <a:r>
              <a:rPr lang="en-US" sz="2400" b="1" dirty="0">
                <a:latin typeface="Arial" pitchFamily="34" charset="0"/>
                <a:cs typeface="Arial" pitchFamily="34" charset="0"/>
              </a:rPr>
              <a:t>Point 1: Science fiction inspires</a:t>
            </a:r>
          </a:p>
          <a:p>
            <a:r>
              <a:rPr lang="en-US" sz="2400" b="1" dirty="0">
                <a:latin typeface="Arial" pitchFamily="34" charset="0"/>
                <a:cs typeface="Arial" pitchFamily="34" charset="0"/>
              </a:rPr>
              <a:t>What are our class questions?</a:t>
            </a:r>
            <a:endParaRPr lang="en-US" sz="1800" b="1" dirty="0">
              <a:latin typeface="Arial" pitchFamily="34" charset="0"/>
              <a:cs typeface="Arial" pitchFamily="34" charset="0"/>
            </a:endParaRPr>
          </a:p>
        </p:txBody>
      </p:sp>
    </p:spTree>
    <p:extLst>
      <p:ext uri="{BB962C8B-B14F-4D97-AF65-F5344CB8AC3E}">
        <p14:creationId xmlns:p14="http://schemas.microsoft.com/office/powerpoint/2010/main" val="3893320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AF64B568-3584-95BC-F2C6-F666CA5B8890}"/>
              </a:ext>
            </a:extLst>
          </p:cNvPr>
          <p:cNvSpPr>
            <a:spLocks noChangeArrowheads="1"/>
          </p:cNvSpPr>
          <p:nvPr/>
        </p:nvSpPr>
        <p:spPr bwMode="auto">
          <a:xfrm>
            <a:off x="366712" y="170041"/>
            <a:ext cx="11425238"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b="1" dirty="0">
                <a:latin typeface="Arial" pitchFamily="34" charset="0"/>
                <a:cs typeface="Arial" pitchFamily="34" charset="0"/>
              </a:rPr>
              <a:t>LECTURE 1: Air We Breathe     </a:t>
            </a:r>
          </a:p>
          <a:p>
            <a:r>
              <a:rPr lang="en-US" sz="2400" b="1" dirty="0">
                <a:latin typeface="Arial" pitchFamily="34" charset="0"/>
                <a:cs typeface="Arial" pitchFamily="34" charset="0"/>
              </a:rPr>
              <a:t>Science literacy</a:t>
            </a:r>
          </a:p>
          <a:p>
            <a:endParaRPr lang="en-US" sz="2400" b="1" dirty="0">
              <a:latin typeface="Arial" pitchFamily="34" charset="0"/>
              <a:cs typeface="Arial" pitchFamily="34" charset="0"/>
            </a:endParaRPr>
          </a:p>
          <a:p>
            <a:r>
              <a:rPr lang="en-US" sz="2400" b="1" dirty="0">
                <a:latin typeface="Arial" pitchFamily="34" charset="0"/>
                <a:cs typeface="Arial" pitchFamily="34" charset="0"/>
              </a:rPr>
              <a:t>Point 2: Science as one way of knowing.  Chapter 14 “Sapiens” Y.N. Harari</a:t>
            </a:r>
          </a:p>
          <a:p>
            <a:r>
              <a:rPr lang="en-US" sz="2400" b="1" dirty="0"/>
              <a:t>Scientific method is a system for gaining authenticated knowledge </a:t>
            </a:r>
          </a:p>
          <a:p>
            <a:r>
              <a:rPr lang="en-US" sz="2400" b="1" dirty="0"/>
              <a:t>Q: What is</a:t>
            </a:r>
            <a:r>
              <a:rPr lang="en-US" sz="2400" b="1" dirty="0">
                <a:latin typeface="Arial" pitchFamily="34" charset="0"/>
                <a:cs typeface="Arial" pitchFamily="34" charset="0"/>
              </a:rPr>
              <a:t> authenticated knowledge and now is it built?  </a:t>
            </a:r>
          </a:p>
          <a:p>
            <a:pPr eaLnBrk="1" hangingPunct="1"/>
            <a:endParaRPr lang="en-US" altLang="en-US" sz="2400" b="1" dirty="0"/>
          </a:p>
          <a:p>
            <a:pPr eaLnBrk="1" hangingPunct="1"/>
            <a:r>
              <a:rPr lang="en-US" altLang="en-US" sz="2400" b="1" dirty="0"/>
              <a:t>A: Paraphrased from Kevin Kelly </a:t>
            </a:r>
            <a:r>
              <a:rPr lang="en-US" altLang="en-US" sz="2400" b="1" i="1" dirty="0"/>
              <a:t>The </a:t>
            </a:r>
            <a:r>
              <a:rPr lang="en-US" altLang="en-US" sz="2400" b="1" i="1" dirty="0" err="1"/>
              <a:t>Technium</a:t>
            </a:r>
            <a:endParaRPr lang="en-US" altLang="en-US" sz="2400" b="1" dirty="0"/>
          </a:p>
          <a:p>
            <a:pPr eaLnBrk="1" hangingPunct="1"/>
            <a:r>
              <a:rPr lang="en-US" altLang="en-US" sz="2400" b="1" dirty="0"/>
              <a:t>“Science is the…organization of knowledge [so] that</a:t>
            </a:r>
          </a:p>
          <a:p>
            <a:pPr eaLnBrk="1" hangingPunct="1">
              <a:buFontTx/>
              <a:buAutoNum type="alphaLcParenR"/>
            </a:pPr>
            <a:r>
              <a:rPr lang="en-US" altLang="en-US" sz="2400" b="1" dirty="0"/>
              <a:t>Knowledge can be tested</a:t>
            </a:r>
          </a:p>
          <a:p>
            <a:pPr eaLnBrk="1" hangingPunct="1">
              <a:buFontTx/>
              <a:buAutoNum type="alphaLcParenR"/>
            </a:pPr>
            <a:r>
              <a:rPr lang="en-US" altLang="en-US" sz="2400" b="1" dirty="0"/>
              <a:t>New varieties of knowledge can appear</a:t>
            </a:r>
          </a:p>
          <a:p>
            <a:pPr eaLnBrk="1" hangingPunct="1">
              <a:buFontTx/>
              <a:buAutoNum type="alphaLcParenR"/>
            </a:pPr>
            <a:r>
              <a:rPr lang="en-US" altLang="en-US" sz="2400" b="1" dirty="0"/>
              <a:t>It can be archived and restored</a:t>
            </a:r>
          </a:p>
          <a:p>
            <a:pPr eaLnBrk="1" hangingPunct="1">
              <a:buFontTx/>
              <a:buAutoNum type="alphaLcParenR"/>
            </a:pPr>
            <a:r>
              <a:rPr lang="en-US" altLang="en-US" sz="2400" b="1" dirty="0"/>
              <a:t>It can be communicated without grave error</a:t>
            </a:r>
          </a:p>
          <a:p>
            <a:pPr eaLnBrk="1" hangingPunct="1">
              <a:buFontTx/>
              <a:buAutoNum type="alphaLcParenR"/>
            </a:pPr>
            <a:r>
              <a:rPr lang="en-US" altLang="en-US" sz="2400" b="1" dirty="0"/>
              <a:t>It can be built upon and extended, and most importantly</a:t>
            </a:r>
          </a:p>
          <a:p>
            <a:pPr eaLnBrk="1" hangingPunct="1"/>
            <a:endParaRPr lang="en-US" altLang="en-US" sz="2400" b="1" dirty="0"/>
          </a:p>
          <a:p>
            <a:pPr eaLnBrk="1" hangingPunct="1"/>
            <a:r>
              <a:rPr lang="en-US" altLang="en-US" sz="2400" b="1" dirty="0"/>
              <a:t>Science is the method whereby knowledge is structured so that it can be structured further</a:t>
            </a:r>
            <a:r>
              <a:rPr lang="en-US" altLang="en-US" sz="2400" dirty="0"/>
              <a:t>.”</a:t>
            </a:r>
          </a:p>
        </p:txBody>
      </p:sp>
      <p:sp>
        <p:nvSpPr>
          <p:cNvPr id="2" name="Date Placeholder 1">
            <a:extLst>
              <a:ext uri="{FF2B5EF4-FFF2-40B4-BE49-F238E27FC236}">
                <a16:creationId xmlns:a16="http://schemas.microsoft.com/office/drawing/2014/main" id="{A3618C1D-5B31-A2D1-7E58-5D1299ED739D}"/>
              </a:ext>
            </a:extLst>
          </p:cNvPr>
          <p:cNvSpPr>
            <a:spLocks noGrp="1"/>
          </p:cNvSpPr>
          <p:nvPr>
            <p:ph type="dt" sz="half" idx="10"/>
          </p:nvPr>
        </p:nvSpPr>
        <p:spPr/>
        <p:txBody>
          <a:bodyPr/>
          <a:lstStyle/>
          <a:p>
            <a:r>
              <a:rPr lang="en-US"/>
              <a:t>2/3/2024</a:t>
            </a:r>
          </a:p>
        </p:txBody>
      </p:sp>
      <p:sp>
        <p:nvSpPr>
          <p:cNvPr id="3" name="Footer Placeholder 2">
            <a:extLst>
              <a:ext uri="{FF2B5EF4-FFF2-40B4-BE49-F238E27FC236}">
                <a16:creationId xmlns:a16="http://schemas.microsoft.com/office/drawing/2014/main" id="{4867281B-2B17-A8F7-C74B-1211CCAC6AF1}"/>
              </a:ext>
            </a:extLst>
          </p:cNvPr>
          <p:cNvSpPr>
            <a:spLocks noGrp="1"/>
          </p:cNvSpPr>
          <p:nvPr>
            <p:ph type="ftr" sz="quarter" idx="11"/>
          </p:nvPr>
        </p:nvSpPr>
        <p:spPr/>
        <p:txBody>
          <a:bodyPr/>
          <a:lstStyle/>
          <a:p>
            <a:r>
              <a:rPr lang="en-US"/>
              <a:t>Claire Williams OLLI 2024</a:t>
            </a:r>
          </a:p>
        </p:txBody>
      </p:sp>
      <p:sp>
        <p:nvSpPr>
          <p:cNvPr id="4" name="Slide Number Placeholder 3">
            <a:extLst>
              <a:ext uri="{FF2B5EF4-FFF2-40B4-BE49-F238E27FC236}">
                <a16:creationId xmlns:a16="http://schemas.microsoft.com/office/drawing/2014/main" id="{0623DC16-DF20-DDFA-6757-9EBD814FE592}"/>
              </a:ext>
            </a:extLst>
          </p:cNvPr>
          <p:cNvSpPr>
            <a:spLocks noGrp="1"/>
          </p:cNvSpPr>
          <p:nvPr>
            <p:ph type="sldNum" sz="quarter" idx="12"/>
          </p:nvPr>
        </p:nvSpPr>
        <p:spPr/>
        <p:txBody>
          <a:bodyPr/>
          <a:lstStyle/>
          <a:p>
            <a:fld id="{56D109DF-7834-46E0-8853-6E9F6288E644}"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a:extLst>
              <a:ext uri="{FF2B5EF4-FFF2-40B4-BE49-F238E27FC236}">
                <a16:creationId xmlns:a16="http://schemas.microsoft.com/office/drawing/2014/main" id="{F6F6A152-0C0F-9F0B-BB79-3EB1B66198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22249"/>
            <a:ext cx="8354231" cy="614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5">
            <a:extLst>
              <a:ext uri="{FF2B5EF4-FFF2-40B4-BE49-F238E27FC236}">
                <a16:creationId xmlns:a16="http://schemas.microsoft.com/office/drawing/2014/main" id="{07A49EB0-5BE5-84CF-BBC1-947D9CF27E91}"/>
              </a:ext>
            </a:extLst>
          </p:cNvPr>
          <p:cNvSpPr>
            <a:spLocks noChangeArrowheads="1"/>
          </p:cNvSpPr>
          <p:nvPr/>
        </p:nvSpPr>
        <p:spPr bwMode="auto">
          <a:xfrm>
            <a:off x="1752600" y="5638801"/>
            <a:ext cx="342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a:t>Source: </a:t>
            </a:r>
            <a:r>
              <a:rPr lang="en-US" altLang="en-US" sz="1000">
                <a:hlinkClick r:id="rId4"/>
              </a:rPr>
              <a:t>http://courses.eurlib.nl/course.cfm?course</a:t>
            </a:r>
            <a:r>
              <a:rPr lang="en-US" altLang="en-US" sz="1000"/>
              <a:t>=</a:t>
            </a:r>
          </a:p>
          <a:p>
            <a:pPr eaLnBrk="1" hangingPunct="1"/>
            <a:r>
              <a:rPr lang="en-US" altLang="en-US" sz="1000"/>
              <a:t>Scholarly+publishing&amp;page=The+literature+pyramid</a:t>
            </a:r>
          </a:p>
        </p:txBody>
      </p:sp>
      <p:sp>
        <p:nvSpPr>
          <p:cNvPr id="4102" name="Text Box 9">
            <a:extLst>
              <a:ext uri="{FF2B5EF4-FFF2-40B4-BE49-F238E27FC236}">
                <a16:creationId xmlns:a16="http://schemas.microsoft.com/office/drawing/2014/main" id="{2E272D2F-7500-4A9F-A34E-B7CC2B39F84D}"/>
              </a:ext>
            </a:extLst>
          </p:cNvPr>
          <p:cNvSpPr txBox="1">
            <a:spLocks noChangeArrowheads="1"/>
          </p:cNvSpPr>
          <p:nvPr/>
        </p:nvSpPr>
        <p:spPr bwMode="auto">
          <a:xfrm>
            <a:off x="290719" y="211753"/>
            <a:ext cx="6162264"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b="1" dirty="0">
                <a:latin typeface="Arial" pitchFamily="34" charset="0"/>
                <a:cs typeface="Arial" pitchFamily="34" charset="0"/>
              </a:rPr>
              <a:t>LECTURE 1: Air We Breathe     </a:t>
            </a:r>
          </a:p>
          <a:p>
            <a:r>
              <a:rPr lang="en-US" sz="2400" b="1" dirty="0">
                <a:latin typeface="Arial" pitchFamily="34" charset="0"/>
                <a:cs typeface="Arial" pitchFamily="34" charset="0"/>
              </a:rPr>
              <a:t>Science literacy</a:t>
            </a:r>
          </a:p>
          <a:p>
            <a:endParaRPr lang="en-US" sz="2400" b="1" dirty="0">
              <a:latin typeface="Arial" pitchFamily="34" charset="0"/>
              <a:cs typeface="Arial" pitchFamily="34" charset="0"/>
            </a:endParaRPr>
          </a:p>
          <a:p>
            <a:r>
              <a:rPr lang="en-US" sz="2400" b="1" dirty="0">
                <a:latin typeface="Arial" pitchFamily="34" charset="0"/>
                <a:cs typeface="Arial" pitchFamily="34" charset="0"/>
              </a:rPr>
              <a:t>Point 2: Science as one way of knowing. </a:t>
            </a:r>
          </a:p>
          <a:p>
            <a:pPr eaLnBrk="1" hangingPunct="1"/>
            <a:r>
              <a:rPr lang="en-US" altLang="en-US" sz="2400" b="1" dirty="0"/>
              <a:t>Authenticated knowledge</a:t>
            </a:r>
          </a:p>
          <a:p>
            <a:pPr eaLnBrk="1" hangingPunct="1"/>
            <a:r>
              <a:rPr lang="en-US" altLang="en-US" sz="2400" b="1" dirty="0"/>
              <a:t>+ its hierarchy </a:t>
            </a:r>
          </a:p>
          <a:p>
            <a:pPr eaLnBrk="1" hangingPunct="1"/>
            <a:r>
              <a:rPr lang="en-US" altLang="en-US" sz="2400" b="1" dirty="0"/>
              <a:t>is not apparent from </a:t>
            </a:r>
          </a:p>
          <a:p>
            <a:pPr eaLnBrk="1" hangingPunct="1"/>
            <a:r>
              <a:rPr lang="en-US" altLang="en-US" sz="2400" b="1" dirty="0"/>
              <a:t>Internet browsing</a:t>
            </a:r>
          </a:p>
          <a:p>
            <a:pPr eaLnBrk="1" hangingPunct="1"/>
            <a:endParaRPr lang="en-US" altLang="en-US" sz="2400" b="1" dirty="0"/>
          </a:p>
          <a:p>
            <a:pPr eaLnBrk="1" hangingPunct="1"/>
            <a:r>
              <a:rPr lang="en-US" altLang="en-US" sz="2400" b="1" dirty="0"/>
              <a:t>Authenticated  </a:t>
            </a:r>
          </a:p>
          <a:p>
            <a:pPr eaLnBrk="1" hangingPunct="1"/>
            <a:r>
              <a:rPr lang="en-US" altLang="en-US" sz="2400" b="1" dirty="0"/>
              <a:t>knowledge </a:t>
            </a:r>
          </a:p>
          <a:p>
            <a:pPr eaLnBrk="1" hangingPunct="1"/>
            <a:r>
              <a:rPr lang="en-US" altLang="en-US" sz="2400" b="1" dirty="0"/>
              <a:t>has a </a:t>
            </a:r>
          </a:p>
          <a:p>
            <a:pPr eaLnBrk="1" hangingPunct="1"/>
            <a:r>
              <a:rPr lang="en-US" altLang="en-US" sz="2400" b="1" dirty="0"/>
              <a:t>structure </a:t>
            </a:r>
          </a:p>
          <a:p>
            <a:pPr eaLnBrk="1" hangingPunct="1"/>
            <a:r>
              <a:rPr lang="en-US" altLang="en-US" sz="2400" b="1" dirty="0"/>
              <a:t>+ ranking</a:t>
            </a:r>
          </a:p>
        </p:txBody>
      </p:sp>
      <p:sp>
        <p:nvSpPr>
          <p:cNvPr id="2" name="Date Placeholder 1">
            <a:extLst>
              <a:ext uri="{FF2B5EF4-FFF2-40B4-BE49-F238E27FC236}">
                <a16:creationId xmlns:a16="http://schemas.microsoft.com/office/drawing/2014/main" id="{E00DC666-DAFB-2664-C985-7A17D9BD317F}"/>
              </a:ext>
            </a:extLst>
          </p:cNvPr>
          <p:cNvSpPr>
            <a:spLocks noGrp="1"/>
          </p:cNvSpPr>
          <p:nvPr>
            <p:ph type="dt" sz="half" idx="10"/>
          </p:nvPr>
        </p:nvSpPr>
        <p:spPr/>
        <p:txBody>
          <a:bodyPr/>
          <a:lstStyle/>
          <a:p>
            <a:r>
              <a:rPr lang="en-US"/>
              <a:t>2/3/2024</a:t>
            </a:r>
          </a:p>
        </p:txBody>
      </p:sp>
      <p:sp>
        <p:nvSpPr>
          <p:cNvPr id="3" name="Footer Placeholder 2">
            <a:extLst>
              <a:ext uri="{FF2B5EF4-FFF2-40B4-BE49-F238E27FC236}">
                <a16:creationId xmlns:a16="http://schemas.microsoft.com/office/drawing/2014/main" id="{97D21A98-9048-3E2B-96E9-C5DF7462B136}"/>
              </a:ext>
            </a:extLst>
          </p:cNvPr>
          <p:cNvSpPr>
            <a:spLocks noGrp="1"/>
          </p:cNvSpPr>
          <p:nvPr>
            <p:ph type="ftr" sz="quarter" idx="11"/>
          </p:nvPr>
        </p:nvSpPr>
        <p:spPr/>
        <p:txBody>
          <a:bodyPr/>
          <a:lstStyle/>
          <a:p>
            <a:r>
              <a:rPr lang="en-US"/>
              <a:t>Claire Williams OLLI 2024</a:t>
            </a:r>
          </a:p>
        </p:txBody>
      </p:sp>
      <p:sp>
        <p:nvSpPr>
          <p:cNvPr id="4104" name="Text Box 12">
            <a:extLst>
              <a:ext uri="{FF2B5EF4-FFF2-40B4-BE49-F238E27FC236}">
                <a16:creationId xmlns:a16="http://schemas.microsoft.com/office/drawing/2014/main" id="{9E8CBF68-25B9-502D-8040-279ACA50F7A3}"/>
              </a:ext>
            </a:extLst>
          </p:cNvPr>
          <p:cNvSpPr txBox="1">
            <a:spLocks noChangeArrowheads="1"/>
          </p:cNvSpPr>
          <p:nvPr/>
        </p:nvSpPr>
        <p:spPr bwMode="auto">
          <a:xfrm>
            <a:off x="2362200" y="3810001"/>
            <a:ext cx="302358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t>    Primary sources </a:t>
            </a:r>
          </a:p>
          <a:p>
            <a:pPr eaLnBrk="1" hangingPunct="1"/>
            <a:r>
              <a:rPr lang="en-US" altLang="en-US" sz="2400" b="1" dirty="0"/>
              <a:t>    are preferred</a:t>
            </a:r>
          </a:p>
        </p:txBody>
      </p:sp>
      <p:sp>
        <p:nvSpPr>
          <p:cNvPr id="4105" name="Text Box 13">
            <a:extLst>
              <a:ext uri="{FF2B5EF4-FFF2-40B4-BE49-F238E27FC236}">
                <a16:creationId xmlns:a16="http://schemas.microsoft.com/office/drawing/2014/main" id="{F81904B7-161E-CCD7-89E5-7DFDA297D713}"/>
              </a:ext>
            </a:extLst>
          </p:cNvPr>
          <p:cNvSpPr txBox="1">
            <a:spLocks noChangeArrowheads="1"/>
          </p:cNvSpPr>
          <p:nvPr/>
        </p:nvSpPr>
        <p:spPr bwMode="auto">
          <a:xfrm>
            <a:off x="3276601" y="3276600"/>
            <a:ext cx="17588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t>Secondary</a:t>
            </a:r>
          </a:p>
        </p:txBody>
      </p:sp>
      <p:sp>
        <p:nvSpPr>
          <p:cNvPr id="4106" name="Line 14">
            <a:extLst>
              <a:ext uri="{FF2B5EF4-FFF2-40B4-BE49-F238E27FC236}">
                <a16:creationId xmlns:a16="http://schemas.microsoft.com/office/drawing/2014/main" id="{2F42A671-15E3-BCF8-722E-CB5FE1E57989}"/>
              </a:ext>
            </a:extLst>
          </p:cNvPr>
          <p:cNvSpPr>
            <a:spLocks noChangeShapeType="1"/>
          </p:cNvSpPr>
          <p:nvPr/>
        </p:nvSpPr>
        <p:spPr bwMode="auto">
          <a:xfrm flipH="1">
            <a:off x="2209800" y="3886200"/>
            <a:ext cx="716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7" name="Line 16">
            <a:extLst>
              <a:ext uri="{FF2B5EF4-FFF2-40B4-BE49-F238E27FC236}">
                <a16:creationId xmlns:a16="http://schemas.microsoft.com/office/drawing/2014/main" id="{0DC712A3-A63E-6D96-93BC-EE6B7A989CFB}"/>
              </a:ext>
            </a:extLst>
          </p:cNvPr>
          <p:cNvSpPr>
            <a:spLocks noChangeShapeType="1"/>
          </p:cNvSpPr>
          <p:nvPr/>
        </p:nvSpPr>
        <p:spPr bwMode="auto">
          <a:xfrm>
            <a:off x="2552700" y="3878998"/>
            <a:ext cx="0" cy="7620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dirty="0">
              <a:latin typeface="Arial" panose="020B0604020202020204" pitchFamily="34" charset="0"/>
              <a:cs typeface="Arial" panose="020B0604020202020204" pitchFamily="34" charset="0"/>
            </a:endParaRPr>
          </a:p>
        </p:txBody>
      </p:sp>
      <p:cxnSp>
        <p:nvCxnSpPr>
          <p:cNvPr id="10" name="Straight Arrow Connector 9">
            <a:extLst>
              <a:ext uri="{FF2B5EF4-FFF2-40B4-BE49-F238E27FC236}">
                <a16:creationId xmlns:a16="http://schemas.microsoft.com/office/drawing/2014/main" id="{64F39395-7F0D-F7C8-BBAF-266D0CDC78C9}"/>
              </a:ext>
            </a:extLst>
          </p:cNvPr>
          <p:cNvCxnSpPr/>
          <p:nvPr/>
        </p:nvCxnSpPr>
        <p:spPr>
          <a:xfrm flipV="1">
            <a:off x="5385785" y="2486025"/>
            <a:ext cx="0" cy="12522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EEA6C986-3848-5B66-AB7E-8B248F712D11}"/>
              </a:ext>
            </a:extLst>
          </p:cNvPr>
          <p:cNvSpPr txBox="1"/>
          <p:nvPr/>
        </p:nvSpPr>
        <p:spPr>
          <a:xfrm>
            <a:off x="7072583" y="492125"/>
            <a:ext cx="4755213" cy="461665"/>
          </a:xfrm>
          <a:prstGeom prst="rect">
            <a:avLst/>
          </a:prstGeom>
          <a:noFill/>
        </p:spPr>
        <p:txBody>
          <a:bodyPr wrap="none" rtlCol="0">
            <a:spAutoFit/>
          </a:bodyPr>
          <a:lstStyle/>
          <a:p>
            <a:r>
              <a:rPr lang="en-US" sz="2400" b="1" dirty="0"/>
              <a:t>Google and other Internet browsers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117A1-7F85-4EBA-945C-FA437589CBDC}"/>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4878080E-A50C-FE11-00E7-BC3E171D2F70}"/>
              </a:ext>
            </a:extLst>
          </p:cNvPr>
          <p:cNvSpPr>
            <a:spLocks noGrp="1"/>
          </p:cNvSpPr>
          <p:nvPr>
            <p:ph type="dt" sz="half" idx="10"/>
          </p:nvPr>
        </p:nvSpPr>
        <p:spPr/>
        <p:txBody>
          <a:bodyPr/>
          <a:lstStyle/>
          <a:p>
            <a:r>
              <a:rPr lang="en-US"/>
              <a:t>2/3/2024</a:t>
            </a:r>
          </a:p>
        </p:txBody>
      </p:sp>
      <p:sp>
        <p:nvSpPr>
          <p:cNvPr id="3" name="Footer Placeholder 2">
            <a:extLst>
              <a:ext uri="{FF2B5EF4-FFF2-40B4-BE49-F238E27FC236}">
                <a16:creationId xmlns:a16="http://schemas.microsoft.com/office/drawing/2014/main" id="{FF21BAB6-A44E-BB41-D1F9-01F7C3DECC04}"/>
              </a:ext>
            </a:extLst>
          </p:cNvPr>
          <p:cNvSpPr>
            <a:spLocks noGrp="1"/>
          </p:cNvSpPr>
          <p:nvPr>
            <p:ph type="ftr" sz="quarter" idx="11"/>
          </p:nvPr>
        </p:nvSpPr>
        <p:spPr/>
        <p:txBody>
          <a:bodyPr/>
          <a:lstStyle/>
          <a:p>
            <a:r>
              <a:rPr lang="en-US"/>
              <a:t>Claire Williams OLLI 2024</a:t>
            </a:r>
          </a:p>
        </p:txBody>
      </p:sp>
      <p:sp>
        <p:nvSpPr>
          <p:cNvPr id="4" name="Slide Number Placeholder 3">
            <a:extLst>
              <a:ext uri="{FF2B5EF4-FFF2-40B4-BE49-F238E27FC236}">
                <a16:creationId xmlns:a16="http://schemas.microsoft.com/office/drawing/2014/main" id="{7578462A-9B26-28EE-3B47-3909B162C4DA}"/>
              </a:ext>
            </a:extLst>
          </p:cNvPr>
          <p:cNvSpPr>
            <a:spLocks noGrp="1"/>
          </p:cNvSpPr>
          <p:nvPr>
            <p:ph type="sldNum" sz="quarter" idx="12"/>
          </p:nvPr>
        </p:nvSpPr>
        <p:spPr/>
        <p:txBody>
          <a:bodyPr/>
          <a:lstStyle/>
          <a:p>
            <a:fld id="{56D109DF-7834-46E0-8853-6E9F6288E644}" type="slidenum">
              <a:rPr lang="en-US" smtClean="0"/>
              <a:t>8</a:t>
            </a:fld>
            <a:endParaRPr lang="en-US"/>
          </a:p>
        </p:txBody>
      </p:sp>
      <p:sp>
        <p:nvSpPr>
          <p:cNvPr id="8" name="TextBox 7">
            <a:extLst>
              <a:ext uri="{FF2B5EF4-FFF2-40B4-BE49-F238E27FC236}">
                <a16:creationId xmlns:a16="http://schemas.microsoft.com/office/drawing/2014/main" id="{BDF295C6-BB77-7AD2-CB70-DC08567897B3}"/>
              </a:ext>
            </a:extLst>
          </p:cNvPr>
          <p:cNvSpPr txBox="1"/>
          <p:nvPr/>
        </p:nvSpPr>
        <p:spPr>
          <a:xfrm>
            <a:off x="371474" y="686316"/>
            <a:ext cx="11449051" cy="4431983"/>
          </a:xfrm>
          <a:prstGeom prst="rect">
            <a:avLst/>
          </a:prstGeom>
          <a:noFill/>
        </p:spPr>
        <p:txBody>
          <a:bodyPr wrap="square">
            <a:spAutoFit/>
          </a:bodyPr>
          <a:lstStyle/>
          <a:p>
            <a:r>
              <a:rPr lang="en-US" sz="2400" b="1" dirty="0">
                <a:latin typeface="Arial" pitchFamily="34" charset="0"/>
                <a:cs typeface="Arial" pitchFamily="34" charset="0"/>
              </a:rPr>
              <a:t>Point 3: Relationship of science to a society is dynamic</a:t>
            </a:r>
          </a:p>
          <a:p>
            <a:endParaRPr lang="en-US" sz="2400" b="1" dirty="0">
              <a:latin typeface="Arial" pitchFamily="34" charset="0"/>
              <a:cs typeface="Arial" pitchFamily="34" charset="0"/>
            </a:endParaRPr>
          </a:p>
          <a:p>
            <a:r>
              <a:rPr lang="en-US" sz="2400" b="1" dirty="0">
                <a:latin typeface="Arial" pitchFamily="34" charset="0"/>
                <a:cs typeface="Arial" pitchFamily="34" charset="0"/>
              </a:rPr>
              <a:t>Scientists as heroes</a:t>
            </a:r>
          </a:p>
          <a:p>
            <a:r>
              <a:rPr lang="en-US" sz="2400" b="1" dirty="0">
                <a:latin typeface="Arial" pitchFamily="34" charset="0"/>
                <a:cs typeface="Arial" pitchFamily="34" charset="0"/>
              </a:rPr>
              <a:t>Sputnik in 1957 U.S. Race to the Moon  </a:t>
            </a:r>
          </a:p>
          <a:p>
            <a:r>
              <a:rPr lang="en-US" sz="2400" b="1" dirty="0">
                <a:latin typeface="Arial" pitchFamily="34" charset="0"/>
                <a:cs typeface="Arial" pitchFamily="34" charset="0"/>
              </a:rPr>
              <a:t>Cancer cure</a:t>
            </a:r>
          </a:p>
          <a:p>
            <a:endParaRPr lang="en-US" sz="2400" b="1" dirty="0">
              <a:latin typeface="Arial" pitchFamily="34" charset="0"/>
              <a:cs typeface="Arial" pitchFamily="34" charset="0"/>
            </a:endParaRPr>
          </a:p>
          <a:p>
            <a:r>
              <a:rPr lang="en-US" sz="2400" b="1" dirty="0">
                <a:latin typeface="Arial" pitchFamily="34" charset="0"/>
                <a:cs typeface="Arial" pitchFamily="34" charset="0"/>
              </a:rPr>
              <a:t>Scientists as doomsday sayers</a:t>
            </a:r>
          </a:p>
          <a:p>
            <a:r>
              <a:rPr lang="en-US" sz="2400" b="1" dirty="0">
                <a:latin typeface="Arial" pitchFamily="34" charset="0"/>
                <a:cs typeface="Arial" pitchFamily="34" charset="0"/>
              </a:rPr>
              <a:t>Covid19 in 2020 </a:t>
            </a:r>
          </a:p>
          <a:p>
            <a:r>
              <a:rPr lang="en-US" sz="2400" b="1" dirty="0">
                <a:latin typeface="Arial" pitchFamily="34" charset="0"/>
                <a:cs typeface="Arial" pitchFamily="34" charset="0"/>
              </a:rPr>
              <a:t>Climate change </a:t>
            </a:r>
          </a:p>
          <a:p>
            <a:endParaRPr lang="en-US" sz="2400" b="1" dirty="0">
              <a:latin typeface="Arial" pitchFamily="34" charset="0"/>
              <a:cs typeface="Arial" pitchFamily="34" charset="0"/>
            </a:endParaRPr>
          </a:p>
          <a:p>
            <a:r>
              <a:rPr lang="en-US" sz="2400" b="1" dirty="0">
                <a:latin typeface="Arial" pitchFamily="34" charset="0"/>
                <a:cs typeface="Arial" pitchFamily="34" charset="0"/>
              </a:rPr>
              <a:t>Other ways of knowing, not science, can take precedence in policy &amp; politics </a:t>
            </a:r>
          </a:p>
          <a:p>
            <a:endParaRPr lang="en-US" sz="1800" b="1" dirty="0">
              <a:latin typeface="Arial" pitchFamily="34" charset="0"/>
              <a:cs typeface="Arial" pitchFamily="34" charset="0"/>
            </a:endParaRPr>
          </a:p>
        </p:txBody>
      </p:sp>
      <p:sp>
        <p:nvSpPr>
          <p:cNvPr id="10" name="TextBox 9">
            <a:extLst>
              <a:ext uri="{FF2B5EF4-FFF2-40B4-BE49-F238E27FC236}">
                <a16:creationId xmlns:a16="http://schemas.microsoft.com/office/drawing/2014/main" id="{B4169746-00D6-6100-3671-70F621B33D51}"/>
              </a:ext>
            </a:extLst>
          </p:cNvPr>
          <p:cNvSpPr txBox="1"/>
          <p:nvPr/>
        </p:nvSpPr>
        <p:spPr>
          <a:xfrm>
            <a:off x="371475" y="316984"/>
            <a:ext cx="6096000" cy="461665"/>
          </a:xfrm>
          <a:prstGeom prst="rect">
            <a:avLst/>
          </a:prstGeom>
          <a:noFill/>
        </p:spPr>
        <p:txBody>
          <a:bodyPr wrap="square">
            <a:spAutoFit/>
          </a:bodyPr>
          <a:lstStyle/>
          <a:p>
            <a:r>
              <a:rPr lang="en-US" sz="2400" b="1" dirty="0">
                <a:latin typeface="Arial" pitchFamily="34" charset="0"/>
                <a:cs typeface="Arial" pitchFamily="34" charset="0"/>
              </a:rPr>
              <a:t>LECTURE 1: Air We Breathe     </a:t>
            </a:r>
          </a:p>
        </p:txBody>
      </p:sp>
    </p:spTree>
    <p:extLst>
      <p:ext uri="{BB962C8B-B14F-4D97-AF65-F5344CB8AC3E}">
        <p14:creationId xmlns:p14="http://schemas.microsoft.com/office/powerpoint/2010/main" val="42847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Claire Williams OLLI 2024</a:t>
            </a:r>
          </a:p>
        </p:txBody>
      </p:sp>
      <p:sp>
        <p:nvSpPr>
          <p:cNvPr id="4" name="Slide Number Placeholder 3"/>
          <p:cNvSpPr>
            <a:spLocks noGrp="1"/>
          </p:cNvSpPr>
          <p:nvPr>
            <p:ph type="sldNum" sz="quarter" idx="12"/>
          </p:nvPr>
        </p:nvSpPr>
        <p:spPr/>
        <p:txBody>
          <a:bodyPr/>
          <a:lstStyle/>
          <a:p>
            <a:fld id="{D83F4FBA-BCB5-4F29-B057-AD2E44B1435A}" type="slidenum">
              <a:rPr lang="en-US" smtClean="0"/>
              <a:t>9</a:t>
            </a:fld>
            <a:endParaRPr lang="en-US"/>
          </a:p>
        </p:txBody>
      </p:sp>
      <p:sp>
        <p:nvSpPr>
          <p:cNvPr id="2" name="Date Placeholder 1">
            <a:extLst>
              <a:ext uri="{FF2B5EF4-FFF2-40B4-BE49-F238E27FC236}">
                <a16:creationId xmlns:a16="http://schemas.microsoft.com/office/drawing/2014/main" id="{026304A1-8489-97EA-65DE-45EBEB18174C}"/>
              </a:ext>
            </a:extLst>
          </p:cNvPr>
          <p:cNvSpPr>
            <a:spLocks noGrp="1"/>
          </p:cNvSpPr>
          <p:nvPr>
            <p:ph type="dt" sz="half" idx="10"/>
          </p:nvPr>
        </p:nvSpPr>
        <p:spPr/>
        <p:txBody>
          <a:bodyPr/>
          <a:lstStyle/>
          <a:p>
            <a:r>
              <a:rPr lang="en-US"/>
              <a:t>2/3/2024</a:t>
            </a:r>
          </a:p>
        </p:txBody>
      </p:sp>
      <p:sp>
        <p:nvSpPr>
          <p:cNvPr id="7" name="TextBox 6">
            <a:extLst>
              <a:ext uri="{FF2B5EF4-FFF2-40B4-BE49-F238E27FC236}">
                <a16:creationId xmlns:a16="http://schemas.microsoft.com/office/drawing/2014/main" id="{80CCF3A9-0E02-6255-E946-BCCABF0BE60E}"/>
              </a:ext>
            </a:extLst>
          </p:cNvPr>
          <p:cNvSpPr txBox="1"/>
          <p:nvPr/>
        </p:nvSpPr>
        <p:spPr>
          <a:xfrm>
            <a:off x="314325" y="243959"/>
            <a:ext cx="6096000" cy="738664"/>
          </a:xfrm>
          <a:prstGeom prst="rect">
            <a:avLst/>
          </a:prstGeom>
          <a:noFill/>
        </p:spPr>
        <p:txBody>
          <a:bodyPr wrap="square">
            <a:spAutoFit/>
          </a:bodyPr>
          <a:lstStyle/>
          <a:p>
            <a:r>
              <a:rPr lang="en-US" sz="2400" b="1" dirty="0">
                <a:latin typeface="Arial" pitchFamily="34" charset="0"/>
                <a:cs typeface="Arial" pitchFamily="34" charset="0"/>
              </a:rPr>
              <a:t>LECTURE 1: Air We Breathe</a:t>
            </a:r>
            <a:r>
              <a:rPr lang="en-US" sz="1800" b="1" dirty="0">
                <a:latin typeface="Arial" pitchFamily="34" charset="0"/>
                <a:cs typeface="Arial" pitchFamily="34" charset="0"/>
              </a:rPr>
              <a:t> </a:t>
            </a:r>
          </a:p>
          <a:p>
            <a:r>
              <a:rPr lang="en-US" sz="1800" b="1" dirty="0">
                <a:latin typeface="Arial" pitchFamily="34" charset="0"/>
                <a:cs typeface="Arial" pitchFamily="34" charset="0"/>
              </a:rPr>
              <a:t>    </a:t>
            </a:r>
          </a:p>
        </p:txBody>
      </p:sp>
      <p:sp>
        <p:nvSpPr>
          <p:cNvPr id="8" name="TextBox 7">
            <a:extLst>
              <a:ext uri="{FF2B5EF4-FFF2-40B4-BE49-F238E27FC236}">
                <a16:creationId xmlns:a16="http://schemas.microsoft.com/office/drawing/2014/main" id="{17841BC2-BB4B-BB4C-1258-7FDD2A8788EF}"/>
              </a:ext>
            </a:extLst>
          </p:cNvPr>
          <p:cNvSpPr txBox="1"/>
          <p:nvPr/>
        </p:nvSpPr>
        <p:spPr>
          <a:xfrm>
            <a:off x="371475" y="667266"/>
            <a:ext cx="10506075" cy="830997"/>
          </a:xfrm>
          <a:prstGeom prst="rect">
            <a:avLst/>
          </a:prstGeom>
          <a:noFill/>
        </p:spPr>
        <p:txBody>
          <a:bodyPr wrap="square">
            <a:spAutoFit/>
          </a:bodyPr>
          <a:lstStyle/>
          <a:p>
            <a:r>
              <a:rPr lang="en-US" sz="2400" b="1" dirty="0">
                <a:latin typeface="Arial" pitchFamily="34" charset="0"/>
                <a:cs typeface="Arial" pitchFamily="34" charset="0"/>
              </a:rPr>
              <a:t>Point 4: Rise of fake science is eroding societal trust  (Beall 2016)</a:t>
            </a:r>
          </a:p>
          <a:p>
            <a:r>
              <a:rPr lang="en-US" sz="2400" b="1" dirty="0">
                <a:latin typeface="Arial" pitchFamily="34" charset="0"/>
                <a:cs typeface="Arial" pitchFamily="34" charset="0"/>
              </a:rPr>
              <a:t>Appetite for fake science, embedded inside public policy + politics</a:t>
            </a:r>
          </a:p>
        </p:txBody>
      </p:sp>
    </p:spTree>
    <p:extLst>
      <p:ext uri="{BB962C8B-B14F-4D97-AF65-F5344CB8AC3E}">
        <p14:creationId xmlns:p14="http://schemas.microsoft.com/office/powerpoint/2010/main" val="20493119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1189</Words>
  <Application>Microsoft Office PowerPoint</Application>
  <PresentationFormat>Widescreen</PresentationFormat>
  <Paragraphs>204</Paragraphs>
  <Slides>18</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5" baseType="lpstr">
      <vt:lpstr>Arial</vt:lpstr>
      <vt:lpstr>Calibri</vt:lpstr>
      <vt:lpstr>Calibri Light</vt:lpstr>
      <vt:lpstr>Comic Sans MS</vt:lpstr>
      <vt:lpstr>Times New Roman</vt:lpstr>
      <vt:lpstr>Office Theme</vt:lpstr>
      <vt:lpstr>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Williams</dc:creator>
  <cp:lastModifiedBy>Amya Bertrand</cp:lastModifiedBy>
  <cp:revision>23</cp:revision>
  <dcterms:created xsi:type="dcterms:W3CDTF">2022-09-23T12:42:48Z</dcterms:created>
  <dcterms:modified xsi:type="dcterms:W3CDTF">2024-02-06T18:41:41Z</dcterms:modified>
</cp:coreProperties>
</file>