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comments/comment2.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3.xml" ContentType="application/vnd.openxmlformats-officedocument.presentationml.comments+xml"/>
  <Override PartName="/ppt/notesSlides/notesSlide4.xml" ContentType="application/vnd.openxmlformats-officedocument.presentationml.notesSlide+xml"/>
  <Override PartName="/ppt/comments/comment4.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5.xml" ContentType="application/vnd.openxmlformats-officedocument.presentationml.comments+xml"/>
  <Override PartName="/ppt/notesSlides/notesSlide7.xml" ContentType="application/vnd.openxmlformats-officedocument.presentationml.notesSlide+xml"/>
  <Override PartName="/ppt/comments/comment6.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7.xml" ContentType="application/vnd.openxmlformats-officedocument.presentationml.comments+xml"/>
  <Override PartName="/ppt/notesSlides/notesSlide10.xml" ContentType="application/vnd.openxmlformats-officedocument.presentationml.notesSlide+xml"/>
  <Override PartName="/ppt/comments/comment8.xml" ContentType="application/vnd.openxmlformats-officedocument.presentationml.comments+xml"/>
  <Override PartName="/ppt/notesSlides/notesSlide11.xml" ContentType="application/vnd.openxmlformats-officedocument.presentationml.notesSlide+xml"/>
  <Override PartName="/ppt/comments/comment9.xml" ContentType="application/vnd.openxmlformats-officedocument.presentationml.comments+xml"/>
  <Override PartName="/ppt/notesSlides/notesSlide12.xml" ContentType="application/vnd.openxmlformats-officedocument.presentationml.notesSlide+xml"/>
  <Override PartName="/ppt/comments/comment10.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comment11.xml" ContentType="application/vnd.openxmlformats-officedocument.presentationml.comments+xml"/>
  <Override PartName="/ppt/comments/comment12.xml" ContentType="application/vnd.openxmlformats-officedocument.presentationml.comments+xml"/>
  <Override PartName="/ppt/notesSlides/notesSlide16.xml" ContentType="application/vnd.openxmlformats-officedocument.presentationml.notesSlide+xml"/>
  <Override PartName="/ppt/comments/comment13.xml" ContentType="application/vnd.openxmlformats-officedocument.presentationml.comments+xml"/>
  <Override PartName="/ppt/notesSlides/notesSlide17.xml" ContentType="application/vnd.openxmlformats-officedocument.presentationml.notesSlide+xml"/>
  <Override PartName="/ppt/comments/comment14.xml" ContentType="application/vnd.openxmlformats-officedocument.presentationml.comments+xml"/>
  <Override PartName="/ppt/comments/comment15.xml" ContentType="application/vnd.openxmlformats-officedocument.presentationml.comments+xml"/>
  <Override PartName="/ppt/comments/comment16.xml" ContentType="application/vnd.openxmlformats-officedocument.presentationml.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comment17.xml" ContentType="application/vnd.openxmlformats-officedocument.presentationml.comments+xml"/>
  <Override PartName="/ppt/notesSlides/notesSlide20.xml" ContentType="application/vnd.openxmlformats-officedocument.presentationml.notesSlide+xml"/>
  <Override PartName="/ppt/comments/comment18.xml" ContentType="application/vnd.openxmlformats-officedocument.presentationml.comments+xml"/>
  <Override PartName="/ppt/comments/comment19.xml" ContentType="application/vnd.openxmlformats-officedocument.presentationml.comments+xml"/>
  <Override PartName="/ppt/comments/comment20.xml" ContentType="application/vnd.openxmlformats-officedocument.presentationml.comments+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omments/comment21.xml" ContentType="application/vnd.openxmlformats-officedocument.presentationml.comments+xml"/>
  <Override PartName="/ppt/comments/comment22.xml" ContentType="application/vnd.openxmlformats-officedocument.presentationml.comments+xml"/>
  <Override PartName="/ppt/notesSlides/notesSlide22.xml" ContentType="application/vnd.openxmlformats-officedocument.presentationml.notesSlide+xml"/>
  <Override PartName="/ppt/comments/comment23.xml" ContentType="application/vnd.openxmlformats-officedocument.presentationml.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comment24.xml" ContentType="application/vnd.openxmlformats-officedocument.presentationml.comments+xml"/>
  <Override PartName="/ppt/notesSlides/notesSlide26.xml" ContentType="application/vnd.openxmlformats-officedocument.presentationml.notesSlide+xml"/>
  <Override PartName="/ppt/comments/comment25.xml" ContentType="application/vnd.openxmlformats-officedocument.presentationml.comment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omments/comment26.xml" ContentType="application/vnd.openxmlformats-officedocument.presentationml.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comment27.xml" ContentType="application/vnd.openxmlformats-officedocument.presentationml.comments+xml"/>
  <Override PartName="/ppt/notesSlides/notesSlide3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omments/comment28.xml" ContentType="application/vnd.openxmlformats-officedocument.presentationml.comment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omments/comment29.xml" ContentType="application/vnd.openxmlformats-officedocument.presentationml.comment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omments/comment30.xml" ContentType="application/vnd.openxmlformats-officedocument.presentationml.comments+xml"/>
  <Override PartName="/ppt/comments/comment31.xml" ContentType="application/vnd.openxmlformats-officedocument.presentationml.comments+xml"/>
  <Override PartName="/ppt/comments/comment32.xml" ContentType="application/vnd.openxmlformats-officedocument.presentationml.comments+xml"/>
  <Override PartName="/ppt/notesSlides/notesSlide38.xml" ContentType="application/vnd.openxmlformats-officedocument.presentationml.notesSlide+xml"/>
  <Override PartName="/ppt/comments/comment33.xml" ContentType="application/vnd.openxmlformats-officedocument.presentationml.comments+xml"/>
  <Override PartName="/ppt/notesSlides/notesSlide39.xml" ContentType="application/vnd.openxmlformats-officedocument.presentationml.notesSlide+xml"/>
  <Override PartName="/ppt/comments/comment34.xml" ContentType="application/vnd.openxmlformats-officedocument.presentationml.comments+xml"/>
  <Override PartName="/ppt/notesSlides/notesSlide40.xml" ContentType="application/vnd.openxmlformats-officedocument.presentationml.notesSlide+xml"/>
  <Override PartName="/ppt/comments/comment35.xml" ContentType="application/vnd.openxmlformats-officedocument.presentationml.comment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omments/comment36.xml" ContentType="application/vnd.openxmlformats-officedocument.presentationml.comments+xml"/>
  <Override PartName="/ppt/notesSlides/notesSlide44.xml" ContentType="application/vnd.openxmlformats-officedocument.presentationml.notesSlide+xml"/>
  <Override PartName="/ppt/comments/comment37.xml" ContentType="application/vnd.openxmlformats-officedocument.presentationml.comment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omments/comment38.xml" ContentType="application/vnd.openxmlformats-officedocument.presentationml.comments+xml"/>
  <Override PartName="/ppt/notesSlides/notesSlide48.xml" ContentType="application/vnd.openxmlformats-officedocument.presentationml.notesSlide+xml"/>
  <Override PartName="/ppt/comments/comment39.xml" ContentType="application/vnd.openxmlformats-officedocument.presentationml.comments+xml"/>
  <Override PartName="/ppt/comments/comment40.xml" ContentType="application/vnd.openxmlformats-officedocument.presentationml.comments+xml"/>
  <Override PartName="/ppt/notesSlides/notesSlide49.xml" ContentType="application/vnd.openxmlformats-officedocument.presentationml.notesSlide+xml"/>
  <Override PartName="/ppt/comments/comment41.xml" ContentType="application/vnd.openxmlformats-officedocument.presentationml.comments+xml"/>
  <Override PartName="/ppt/notesSlides/notesSlide50.xml" ContentType="application/vnd.openxmlformats-officedocument.presentationml.notesSlide+xml"/>
  <Override PartName="/ppt/comments/comment42.xml" ContentType="application/vnd.openxmlformats-officedocument.presentationml.comments+xml"/>
  <Override PartName="/ppt/notesSlides/notesSlide51.xml" ContentType="application/vnd.openxmlformats-officedocument.presentationml.notesSlide+xml"/>
  <Override PartName="/ppt/comments/comment43.xml" ContentType="application/vnd.openxmlformats-officedocument.presentationml.comment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omments/comment44.xml" ContentType="application/vnd.openxmlformats-officedocument.presentationml.comments+xml"/>
  <Override PartName="/ppt/notesSlides/notesSlide54.xml" ContentType="application/vnd.openxmlformats-officedocument.presentationml.notesSlide+xml"/>
  <Override PartName="/ppt/comments/comment45.xml" ContentType="application/vnd.openxmlformats-officedocument.presentationml.comment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omments/comment46.xml" ContentType="application/vnd.openxmlformats-officedocument.presentationml.comments+xml"/>
  <Override PartName="/ppt/notesSlides/notesSlide57.xml" ContentType="application/vnd.openxmlformats-officedocument.presentationml.notesSlide+xml"/>
  <Override PartName="/ppt/comments/comment47.xml" ContentType="application/vnd.openxmlformats-officedocument.presentationml.comment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omments/comment48.xml" ContentType="application/vnd.openxmlformats-officedocument.presentationml.comments+xml"/>
  <Override PartName="/ppt/notesSlides/notesSlide60.xml" ContentType="application/vnd.openxmlformats-officedocument.presentationml.notesSlide+xml"/>
  <Override PartName="/ppt/comments/comment49.xml" ContentType="application/vnd.openxmlformats-officedocument.presentationml.comments+xml"/>
  <Override PartName="/ppt/comments/comment50.xml" ContentType="application/vnd.openxmlformats-officedocument.presentationml.comments+xml"/>
  <Override PartName="/ppt/comments/comment51.xml" ContentType="application/vnd.openxmlformats-officedocument.presentationml.comments+xml"/>
  <Override PartName="/ppt/comments/comment52.xml" ContentType="application/vnd.openxmlformats-officedocument.presentationml.comments+xml"/>
  <Override PartName="/ppt/notesSlides/notesSlide61.xml" ContentType="application/vnd.openxmlformats-officedocument.presentationml.notesSlide+xml"/>
  <Override PartName="/ppt/comments/comment53.xml" ContentType="application/vnd.openxmlformats-officedocument.presentationml.comments+xml"/>
  <Override PartName="/ppt/comments/comment54.xml" ContentType="application/vnd.openxmlformats-officedocument.presentationml.comments+xml"/>
  <Override PartName="/ppt/comments/comment55.xml" ContentType="application/vnd.openxmlformats-officedocument.presentationml.comments+xml"/>
  <Override PartName="/ppt/comments/comment56.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 id="2147483674" r:id="rId3"/>
    <p:sldMasterId id="2147483763" r:id="rId4"/>
  </p:sldMasterIdLst>
  <p:notesMasterIdLst>
    <p:notesMasterId r:id="rId87"/>
  </p:notesMasterIdLst>
  <p:sldIdLst>
    <p:sldId id="435" r:id="rId5"/>
    <p:sldId id="257" r:id="rId6"/>
    <p:sldId id="258" r:id="rId7"/>
    <p:sldId id="259" r:id="rId8"/>
    <p:sldId id="260" r:id="rId9"/>
    <p:sldId id="262" r:id="rId10"/>
    <p:sldId id="263" r:id="rId11"/>
    <p:sldId id="265" r:id="rId12"/>
    <p:sldId id="266" r:id="rId13"/>
    <p:sldId id="267" r:id="rId14"/>
    <p:sldId id="472" r:id="rId15"/>
    <p:sldId id="269" r:id="rId16"/>
    <p:sldId id="271" r:id="rId17"/>
    <p:sldId id="273" r:id="rId18"/>
    <p:sldId id="274" r:id="rId19"/>
    <p:sldId id="276" r:id="rId20"/>
    <p:sldId id="449" r:id="rId21"/>
    <p:sldId id="281" r:id="rId22"/>
    <p:sldId id="477" r:id="rId23"/>
    <p:sldId id="279" r:id="rId24"/>
    <p:sldId id="426" r:id="rId25"/>
    <p:sldId id="450" r:id="rId26"/>
    <p:sldId id="287" r:id="rId27"/>
    <p:sldId id="288" r:id="rId28"/>
    <p:sldId id="418" r:id="rId29"/>
    <p:sldId id="439" r:id="rId30"/>
    <p:sldId id="462" r:id="rId31"/>
    <p:sldId id="295" r:id="rId32"/>
    <p:sldId id="470" r:id="rId33"/>
    <p:sldId id="299" r:id="rId34"/>
    <p:sldId id="301" r:id="rId35"/>
    <p:sldId id="302" r:id="rId36"/>
    <p:sldId id="303" r:id="rId37"/>
    <p:sldId id="304" r:id="rId38"/>
    <p:sldId id="419" r:id="rId39"/>
    <p:sldId id="305" r:id="rId40"/>
    <p:sldId id="306" r:id="rId41"/>
    <p:sldId id="307" r:id="rId42"/>
    <p:sldId id="308" r:id="rId43"/>
    <p:sldId id="309" r:id="rId44"/>
    <p:sldId id="471" r:id="rId45"/>
    <p:sldId id="311" r:id="rId46"/>
    <p:sldId id="312" r:id="rId47"/>
    <p:sldId id="313" r:id="rId48"/>
    <p:sldId id="314" r:id="rId49"/>
    <p:sldId id="317" r:id="rId50"/>
    <p:sldId id="455" r:id="rId51"/>
    <p:sldId id="456" r:id="rId52"/>
    <p:sldId id="318" r:id="rId53"/>
    <p:sldId id="319" r:id="rId54"/>
    <p:sldId id="422" r:id="rId55"/>
    <p:sldId id="403" r:id="rId56"/>
    <p:sldId id="320" r:id="rId57"/>
    <p:sldId id="321" r:id="rId58"/>
    <p:sldId id="324" r:id="rId59"/>
    <p:sldId id="325" r:id="rId60"/>
    <p:sldId id="327" r:id="rId61"/>
    <p:sldId id="328" r:id="rId62"/>
    <p:sldId id="329" r:id="rId63"/>
    <p:sldId id="330" r:id="rId64"/>
    <p:sldId id="423" r:id="rId65"/>
    <p:sldId id="420" r:id="rId66"/>
    <p:sldId id="473" r:id="rId67"/>
    <p:sldId id="333" r:id="rId68"/>
    <p:sldId id="334" r:id="rId69"/>
    <p:sldId id="335" r:id="rId70"/>
    <p:sldId id="336" r:id="rId71"/>
    <p:sldId id="338" r:id="rId72"/>
    <p:sldId id="340" r:id="rId73"/>
    <p:sldId id="343" r:id="rId74"/>
    <p:sldId id="345" r:id="rId75"/>
    <p:sldId id="346" r:id="rId76"/>
    <p:sldId id="347" r:id="rId77"/>
    <p:sldId id="424" r:id="rId78"/>
    <p:sldId id="451" r:id="rId79"/>
    <p:sldId id="433" r:id="rId80"/>
    <p:sldId id="465" r:id="rId81"/>
    <p:sldId id="442" r:id="rId82"/>
    <p:sldId id="460" r:id="rId83"/>
    <p:sldId id="444" r:id="rId84"/>
    <p:sldId id="466" r:id="rId85"/>
    <p:sldId id="475" r:id="rId86"/>
  </p:sldIdLst>
  <p:sldSz cx="9144000" cy="5143500" type="screen16x9"/>
  <p:notesSz cx="6858000" cy="9144000"/>
  <p:embeddedFontLst>
    <p:embeddedFont>
      <p:font typeface="Gill Sans MT" panose="020B0502020104020203" pitchFamily="34" charset="0"/>
      <p:regular r:id="rId88"/>
      <p:bold r:id="rId89"/>
      <p:italic r:id="rId90"/>
      <p:boldItalic r:id="rId91"/>
    </p:embeddedFont>
    <p:embeddedFont>
      <p:font typeface="Times" panose="02020603050405020304" pitchFamily="18" charset="0"/>
      <p:regular r:id="rId92"/>
      <p:bold r:id="rId93"/>
      <p:italic r:id="rId94"/>
      <p:boldItalic r:id="rId9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183" roundtripDataSignature="AMtx7mi1ti1RUT/sHisBQ15astoRHuNeP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abriel Cabanas" initials="" lastIdx="29" clrIdx="0"/>
  <p:cmAuthor id="1" name="Ellie Vorhaben" initials="" lastIdx="4" clrIdx="1"/>
  <p:cmAuthor id="2" name="JuliaGrace Walker" initials="" lastIdx="16" clrIdx="2"/>
  <p:cmAuthor id="3" name="Miranda Alamilla" initials="" lastIdx="6" clrIdx="3"/>
  <p:cmAuthor id="4" name="Earl Wayne" initials="" lastIdx="10" clrIdx="4"/>
  <p:cmAuthor id="5" name="Cameron Wheeler" initials="" lastIdx="6" clrIdx="5"/>
  <p:cmAuthor id="6" name="Gabriel Cabanas" initials="GC" lastIdx="1" clrIdx="6">
    <p:extLst>
      <p:ext uri="{19B8F6BF-5375-455C-9EA6-DF929625EA0E}">
        <p15:presenceInfo xmlns:p15="http://schemas.microsoft.com/office/powerpoint/2012/main" userId="qfFmq5NSAI+JDlgyPWH/W/OIHY5LRaFtXoR/q0CTkv4=" providerId="None"/>
      </p:ext>
    </p:extLst>
  </p:cmAuthor>
  <p:cmAuthor id="7" name="Gabriel Cabanas" initials="GC [2]" lastIdx="2" clrIdx="7">
    <p:extLst>
      <p:ext uri="{19B8F6BF-5375-455C-9EA6-DF929625EA0E}">
        <p15:presenceInfo xmlns:p15="http://schemas.microsoft.com/office/powerpoint/2012/main" userId="Gabriel Cabanas" providerId="None"/>
      </p:ext>
    </p:extLst>
  </p:cmAuthor>
  <p:cmAuthor id="8" name="John Burzawa" initials="JB" lastIdx="2" clrIdx="8">
    <p:extLst>
      <p:ext uri="{19B8F6BF-5375-455C-9EA6-DF929625EA0E}">
        <p15:presenceInfo xmlns:p15="http://schemas.microsoft.com/office/powerpoint/2012/main" userId="S::jb1967a@american.edu::e743e42a-1776-47eb-a8fe-e18127880ca6" providerId="AD"/>
      </p:ext>
    </p:extLst>
  </p:cmAuthor>
  <p:cmAuthor id="9" name="Aldrin Ballesteros" initials="AB" lastIdx="16" clrIdx="9">
    <p:extLst>
      <p:ext uri="{19B8F6BF-5375-455C-9EA6-DF929625EA0E}">
        <p15:presenceInfo xmlns:p15="http://schemas.microsoft.com/office/powerpoint/2012/main" userId="S::ballesterosa@wilsoncenter.org::1f8b97bc-def0-45da-a9e0-a38fdd3b677e" providerId="AD"/>
      </p:ext>
    </p:extLst>
  </p:cmAuthor>
  <p:cmAuthor id="10" name="Earl Wayne" initials="EW" lastIdx="25" clrIdx="10">
    <p:extLst>
      <p:ext uri="{19B8F6BF-5375-455C-9EA6-DF929625EA0E}">
        <p15:presenceInfo xmlns:p15="http://schemas.microsoft.com/office/powerpoint/2012/main" userId="S::waynee@wilsoncenter.org::b1212f1c-1f4b-4c74-b977-aea874babfb5" providerId="AD"/>
      </p:ext>
    </p:extLst>
  </p:cmAuthor>
  <p:cmAuthor id="11" name="Aldrin Ballesteros" initials="AB [2]" lastIdx="56" clrIdx="11">
    <p:extLst>
      <p:ext uri="{19B8F6BF-5375-455C-9EA6-DF929625EA0E}">
        <p15:presenceInfo xmlns:p15="http://schemas.microsoft.com/office/powerpoint/2012/main" userId="S::aldrin.ballesteros@wilsoncenter.org::1f8b97bc-def0-45da-a9e0-a38fdd3b677e" providerId="AD"/>
      </p:ext>
    </p:extLst>
  </p:cmAuthor>
  <p:cmAuthor id="12" name="Guest User" initials="GU" lastIdx="59" clrIdx="12">
    <p:extLst>
      <p:ext uri="{19B8F6BF-5375-455C-9EA6-DF929625EA0E}">
        <p15:presenceInfo xmlns:p15="http://schemas.microsoft.com/office/powerpoint/2012/main" userId="S::urn:spo:anon#b176dc7287dde7dd08ce7df21671ae41646b692e5c168f55c61094dee522c2ca::" providerId="AD"/>
      </p:ext>
    </p:extLst>
  </p:cmAuthor>
  <p:cmAuthor id="13" name="Earl Wayne" initials="EW [2]" lastIdx="14" clrIdx="13">
    <p:extLst>
      <p:ext uri="{19B8F6BF-5375-455C-9EA6-DF929625EA0E}">
        <p15:presenceInfo xmlns:p15="http://schemas.microsoft.com/office/powerpoint/2012/main" userId="S::earl.wayne@wilsoncenter.org::b1212f1c-1f4b-4c74-b977-aea874babfb5" providerId="AD"/>
      </p:ext>
    </p:extLst>
  </p:cmAuthor>
  <p:cmAuthor id="14" name="connorgillette@gmail.com" initials="co" lastIdx="54" clrIdx="14">
    <p:extLst>
      <p:ext uri="{19B8F6BF-5375-455C-9EA6-DF929625EA0E}">
        <p15:presenceInfo xmlns:p15="http://schemas.microsoft.com/office/powerpoint/2012/main" userId="S::urn:spo:guest#connorgillette@gmail.com::" providerId="AD"/>
      </p:ext>
    </p:extLst>
  </p:cmAuthor>
  <p:cmAuthor id="15" name="Maria Calderon" initials="MC" lastIdx="28" clrIdx="15">
    <p:extLst>
      <p:ext uri="{19B8F6BF-5375-455C-9EA6-DF929625EA0E}">
        <p15:presenceInfo xmlns:p15="http://schemas.microsoft.com/office/powerpoint/2012/main" userId="S::maria.calderon@wilsoncenter.org::dacd01b8-873b-43cd-a267-03d74b8e983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0DB1751-57B6-4639-A0B6-8711B656D11E}">
  <a:tblStyle styleId="{10DB1751-57B6-4639-A0B6-8711B656D11E}"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38" d="100"/>
          <a:sy n="138" d="100"/>
        </p:scale>
        <p:origin x="756" y="10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font" Target="fonts/font2.fntdata"/><Relationship Id="rId188"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5.fntdata"/><Relationship Id="rId183" Type="http://customschemas.google.com/relationships/presentationmetadata" Target="metadata"/><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font" Target="fonts/font3.fntdata"/><Relationship Id="rId95" Type="http://schemas.openxmlformats.org/officeDocument/2006/relationships/font" Target="fonts/font8.fntdata"/><Relationship Id="rId186"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font" Target="fonts/font6.fntdata"/><Relationship Id="rId184"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font" Target="fonts/font1.fntdata"/><Relationship Id="rId91" Type="http://schemas.openxmlformats.org/officeDocument/2006/relationships/font" Target="fonts/font4.fntdata"/><Relationship Id="rId187"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font" Target="fonts/font7.fntdata"/><Relationship Id="rId18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rts/_rels/chart1.xml.rels><?xml version="1.0" encoding="UTF-8" standalone="yes"?>
<Relationships xmlns="http://schemas.openxmlformats.org/package/2006/relationships"><Relationship Id="rId3" Type="http://schemas.openxmlformats.org/officeDocument/2006/relationships/oleObject" Target="file:///\\Users\johnburzawa\Downloads\NEWEST%20GraphsMexPPT_07-22-2022.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Users\johnburzawa\Documents\Wilson\Drug%20Seizure%20Data.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johnburzawa\Documents\Wilson\NEWEST%20GraphsMexPPT_08-22-2022.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a:t>Homicides</a:t>
            </a:r>
          </a:p>
          <a:p>
            <a:pPr>
              <a:defRPr/>
            </a:pPr>
            <a:r>
              <a:rPr lang="en-US" sz="600"/>
              <a:t>(Totals by Month)</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cat>
            <c:multiLvlStrRef>
              <c:f>'Homicides (MtM'!$E$14:$F$57</c:f>
              <c:multiLvlStrCache>
                <c:ptCount val="44"/>
                <c:lvl>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pt idx="12">
                    <c:v>January</c:v>
                  </c:pt>
                  <c:pt idx="13">
                    <c:v>February</c:v>
                  </c:pt>
                  <c:pt idx="14">
                    <c:v>March</c:v>
                  </c:pt>
                  <c:pt idx="15">
                    <c:v>April</c:v>
                  </c:pt>
                  <c:pt idx="16">
                    <c:v>May</c:v>
                  </c:pt>
                  <c:pt idx="17">
                    <c:v>June</c:v>
                  </c:pt>
                  <c:pt idx="18">
                    <c:v>July</c:v>
                  </c:pt>
                  <c:pt idx="19">
                    <c:v>August</c:v>
                  </c:pt>
                  <c:pt idx="20">
                    <c:v>September</c:v>
                  </c:pt>
                  <c:pt idx="21">
                    <c:v>October</c:v>
                  </c:pt>
                  <c:pt idx="22">
                    <c:v>November</c:v>
                  </c:pt>
                  <c:pt idx="23">
                    <c:v>December</c:v>
                  </c:pt>
                  <c:pt idx="24">
                    <c:v>January</c:v>
                  </c:pt>
                  <c:pt idx="25">
                    <c:v>February</c:v>
                  </c:pt>
                  <c:pt idx="26">
                    <c:v>March</c:v>
                  </c:pt>
                  <c:pt idx="27">
                    <c:v>April</c:v>
                  </c:pt>
                  <c:pt idx="28">
                    <c:v>May</c:v>
                  </c:pt>
                  <c:pt idx="29">
                    <c:v>June</c:v>
                  </c:pt>
                  <c:pt idx="30">
                    <c:v>July</c:v>
                  </c:pt>
                  <c:pt idx="31">
                    <c:v>August</c:v>
                  </c:pt>
                  <c:pt idx="32">
                    <c:v>September</c:v>
                  </c:pt>
                  <c:pt idx="33">
                    <c:v>October</c:v>
                  </c:pt>
                  <c:pt idx="34">
                    <c:v>November</c:v>
                  </c:pt>
                  <c:pt idx="35">
                    <c:v>December</c:v>
                  </c:pt>
                  <c:pt idx="36">
                    <c:v>January</c:v>
                  </c:pt>
                  <c:pt idx="37">
                    <c:v>February</c:v>
                  </c:pt>
                  <c:pt idx="38">
                    <c:v>March</c:v>
                  </c:pt>
                  <c:pt idx="39">
                    <c:v>April</c:v>
                  </c:pt>
                  <c:pt idx="40">
                    <c:v>May</c:v>
                  </c:pt>
                  <c:pt idx="41">
                    <c:v>June</c:v>
                  </c:pt>
                  <c:pt idx="42">
                    <c:v>July</c:v>
                  </c:pt>
                  <c:pt idx="43">
                    <c:v>August</c:v>
                  </c:pt>
                </c:lvl>
                <c:lvl>
                  <c:pt idx="0">
                    <c:v>2019</c:v>
                  </c:pt>
                  <c:pt idx="12">
                    <c:v>2020</c:v>
                  </c:pt>
                  <c:pt idx="24">
                    <c:v>2021</c:v>
                  </c:pt>
                  <c:pt idx="36">
                    <c:v>2022</c:v>
                  </c:pt>
                </c:lvl>
              </c:multiLvlStrCache>
            </c:multiLvlStrRef>
          </c:cat>
          <c:val>
            <c:numRef>
              <c:f>'Homicides (MtM'!$G$14:$G$57</c:f>
              <c:numCache>
                <c:formatCode>General</c:formatCode>
                <c:ptCount val="44"/>
                <c:pt idx="0">
                  <c:v>2326</c:v>
                </c:pt>
                <c:pt idx="1">
                  <c:v>2326</c:v>
                </c:pt>
                <c:pt idx="2">
                  <c:v>2404</c:v>
                </c:pt>
                <c:pt idx="3">
                  <c:v>2227</c:v>
                </c:pt>
                <c:pt idx="4">
                  <c:v>2384</c:v>
                </c:pt>
                <c:pt idx="5">
                  <c:v>2547</c:v>
                </c:pt>
                <c:pt idx="6">
                  <c:v>2414</c:v>
                </c:pt>
                <c:pt idx="7">
                  <c:v>2469</c:v>
                </c:pt>
                <c:pt idx="8">
                  <c:v>2386</c:v>
                </c:pt>
                <c:pt idx="9">
                  <c:v>2356</c:v>
                </c:pt>
                <c:pt idx="10">
                  <c:v>2370</c:v>
                </c:pt>
                <c:pt idx="11">
                  <c:v>2444</c:v>
                </c:pt>
                <c:pt idx="12">
                  <c:v>2376</c:v>
                </c:pt>
                <c:pt idx="13">
                  <c:v>2352</c:v>
                </c:pt>
                <c:pt idx="14">
                  <c:v>2585</c:v>
                </c:pt>
                <c:pt idx="15">
                  <c:v>2492</c:v>
                </c:pt>
                <c:pt idx="16">
                  <c:v>2423</c:v>
                </c:pt>
                <c:pt idx="17">
                  <c:v>2413</c:v>
                </c:pt>
                <c:pt idx="18">
                  <c:v>2519</c:v>
                </c:pt>
                <c:pt idx="19">
                  <c:v>2524</c:v>
                </c:pt>
                <c:pt idx="20">
                  <c:v>2315</c:v>
                </c:pt>
                <c:pt idx="21">
                  <c:v>2429</c:v>
                </c:pt>
                <c:pt idx="22">
                  <c:v>2303</c:v>
                </c:pt>
                <c:pt idx="23">
                  <c:v>2194</c:v>
                </c:pt>
                <c:pt idx="24">
                  <c:v>2379</c:v>
                </c:pt>
                <c:pt idx="25">
                  <c:v>2206</c:v>
                </c:pt>
                <c:pt idx="26">
                  <c:v>2444</c:v>
                </c:pt>
                <c:pt idx="27">
                  <c:v>2370</c:v>
                </c:pt>
                <c:pt idx="28">
                  <c:v>2462</c:v>
                </c:pt>
                <c:pt idx="29">
                  <c:v>2251</c:v>
                </c:pt>
                <c:pt idx="30" formatCode="0">
                  <c:v>2381</c:v>
                </c:pt>
                <c:pt idx="31" formatCode="0">
                  <c:v>2414</c:v>
                </c:pt>
                <c:pt idx="32" formatCode="0">
                  <c:v>2405</c:v>
                </c:pt>
                <c:pt idx="33" formatCode="0">
                  <c:v>2332</c:v>
                </c:pt>
                <c:pt idx="34" formatCode="0">
                  <c:v>2242</c:v>
                </c:pt>
                <c:pt idx="35" formatCode="0">
                  <c:v>2274</c:v>
                </c:pt>
                <c:pt idx="36" formatCode="0">
                  <c:v>2061</c:v>
                </c:pt>
                <c:pt idx="37" formatCode="0">
                  <c:v>1933</c:v>
                </c:pt>
                <c:pt idx="38" formatCode="0">
                  <c:v>2241</c:v>
                </c:pt>
                <c:pt idx="39" formatCode="0">
                  <c:v>2131</c:v>
                </c:pt>
                <c:pt idx="40" formatCode="0">
                  <c:v>2472</c:v>
                </c:pt>
                <c:pt idx="41" formatCode="0">
                  <c:v>2289</c:v>
                </c:pt>
                <c:pt idx="42" formatCode="0">
                  <c:v>2331</c:v>
                </c:pt>
                <c:pt idx="43" formatCode="0">
                  <c:v>2304</c:v>
                </c:pt>
              </c:numCache>
            </c:numRef>
          </c:val>
          <c:smooth val="0"/>
          <c:extLst>
            <c:ext xmlns:c16="http://schemas.microsoft.com/office/drawing/2014/chart" uri="{C3380CC4-5D6E-409C-BE32-E72D297353CC}">
              <c16:uniqueId val="{00000000-FC6E-AE48-9B6B-5CC338BDCDC2}"/>
            </c:ext>
          </c:extLst>
        </c:ser>
        <c:dLbls>
          <c:showLegendKey val="0"/>
          <c:showVal val="0"/>
          <c:showCatName val="0"/>
          <c:showSerName val="0"/>
          <c:showPercent val="0"/>
          <c:showBubbleSize val="0"/>
        </c:dLbls>
        <c:smooth val="0"/>
        <c:axId val="159904784"/>
        <c:axId val="220688576"/>
      </c:lineChart>
      <c:catAx>
        <c:axId val="159904784"/>
        <c:scaling>
          <c:orientation val="minMax"/>
        </c:scaling>
        <c:delete val="0"/>
        <c:axPos val="b"/>
        <c:numFmt formatCode="m/d/yy"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20688576"/>
        <c:crosses val="autoZero"/>
        <c:auto val="1"/>
        <c:lblAlgn val="ctr"/>
        <c:lblOffset val="100"/>
        <c:noMultiLvlLbl val="0"/>
      </c:catAx>
      <c:valAx>
        <c:axId val="2206885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Number of Homicides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9904784"/>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FY Fentanyl Siezures by Month</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Fentanyl!$B$30</c:f>
              <c:strCache>
                <c:ptCount val="1"/>
                <c:pt idx="0">
                  <c:v>2019</c:v>
                </c:pt>
              </c:strCache>
            </c:strRef>
          </c:tx>
          <c:spPr>
            <a:ln w="28575" cap="rnd">
              <a:solidFill>
                <a:schemeClr val="accent1"/>
              </a:solidFill>
              <a:round/>
            </a:ln>
            <a:effectLst/>
          </c:spPr>
          <c:marker>
            <c:symbol val="none"/>
          </c:marker>
          <c:cat>
            <c:strRef>
              <c:f>Fentanyl!$A$31:$A$42</c:f>
              <c:strCache>
                <c:ptCount val="12"/>
                <c:pt idx="0">
                  <c:v>OCT</c:v>
                </c:pt>
                <c:pt idx="1">
                  <c:v>NOV</c:v>
                </c:pt>
                <c:pt idx="2">
                  <c:v>DEC</c:v>
                </c:pt>
                <c:pt idx="3">
                  <c:v>JAN</c:v>
                </c:pt>
                <c:pt idx="4">
                  <c:v>FEB</c:v>
                </c:pt>
                <c:pt idx="5">
                  <c:v>MAR</c:v>
                </c:pt>
                <c:pt idx="6">
                  <c:v>APR</c:v>
                </c:pt>
                <c:pt idx="7">
                  <c:v>MAY</c:v>
                </c:pt>
                <c:pt idx="8">
                  <c:v>JUN</c:v>
                </c:pt>
                <c:pt idx="9">
                  <c:v>JUL</c:v>
                </c:pt>
                <c:pt idx="10">
                  <c:v>AUG</c:v>
                </c:pt>
                <c:pt idx="11">
                  <c:v>SEP</c:v>
                </c:pt>
              </c:strCache>
            </c:strRef>
          </c:cat>
          <c:val>
            <c:numRef>
              <c:f>Fentanyl!$B$31:$B$42</c:f>
              <c:numCache>
                <c:formatCode>General</c:formatCode>
                <c:ptCount val="12"/>
                <c:pt idx="0">
                  <c:v>154.22964237592791</c:v>
                </c:pt>
                <c:pt idx="1">
                  <c:v>137.44099211381911</c:v>
                </c:pt>
                <c:pt idx="2">
                  <c:v>75.889044570994002</c:v>
                </c:pt>
                <c:pt idx="3">
                  <c:v>417.78698494605266</c:v>
                </c:pt>
                <c:pt idx="4">
                  <c:v>194.2447156107352</c:v>
                </c:pt>
                <c:pt idx="5">
                  <c:v>248.018029069031</c:v>
                </c:pt>
                <c:pt idx="6">
                  <c:v>254.91307595513379</c:v>
                </c:pt>
                <c:pt idx="7">
                  <c:v>391.696488778586</c:v>
                </c:pt>
                <c:pt idx="8">
                  <c:v>293.35913475367198</c:v>
                </c:pt>
                <c:pt idx="9">
                  <c:v>153.701662977973</c:v>
                </c:pt>
                <c:pt idx="10">
                  <c:v>276.67652975944861</c:v>
                </c:pt>
                <c:pt idx="11">
                  <c:v>205.64112372366938</c:v>
                </c:pt>
              </c:numCache>
            </c:numRef>
          </c:val>
          <c:smooth val="0"/>
          <c:extLst>
            <c:ext xmlns:c16="http://schemas.microsoft.com/office/drawing/2014/chart" uri="{C3380CC4-5D6E-409C-BE32-E72D297353CC}">
              <c16:uniqueId val="{00000000-E3FB-3D45-9C7A-ADB5592717FD}"/>
            </c:ext>
          </c:extLst>
        </c:ser>
        <c:ser>
          <c:idx val="1"/>
          <c:order val="1"/>
          <c:tx>
            <c:strRef>
              <c:f>Fentanyl!$C$30</c:f>
              <c:strCache>
                <c:ptCount val="1"/>
                <c:pt idx="0">
                  <c:v>2020</c:v>
                </c:pt>
              </c:strCache>
            </c:strRef>
          </c:tx>
          <c:spPr>
            <a:ln w="28575" cap="rnd">
              <a:solidFill>
                <a:schemeClr val="accent2"/>
              </a:solidFill>
              <a:round/>
            </a:ln>
            <a:effectLst/>
          </c:spPr>
          <c:marker>
            <c:symbol val="none"/>
          </c:marker>
          <c:cat>
            <c:strRef>
              <c:f>Fentanyl!$A$31:$A$42</c:f>
              <c:strCache>
                <c:ptCount val="12"/>
                <c:pt idx="0">
                  <c:v>OCT</c:v>
                </c:pt>
                <c:pt idx="1">
                  <c:v>NOV</c:v>
                </c:pt>
                <c:pt idx="2">
                  <c:v>DEC</c:v>
                </c:pt>
                <c:pt idx="3">
                  <c:v>JAN</c:v>
                </c:pt>
                <c:pt idx="4">
                  <c:v>FEB</c:v>
                </c:pt>
                <c:pt idx="5">
                  <c:v>MAR</c:v>
                </c:pt>
                <c:pt idx="6">
                  <c:v>APR</c:v>
                </c:pt>
                <c:pt idx="7">
                  <c:v>MAY</c:v>
                </c:pt>
                <c:pt idx="8">
                  <c:v>JUN</c:v>
                </c:pt>
                <c:pt idx="9">
                  <c:v>JUL</c:v>
                </c:pt>
                <c:pt idx="10">
                  <c:v>AUG</c:v>
                </c:pt>
                <c:pt idx="11">
                  <c:v>SEP</c:v>
                </c:pt>
              </c:strCache>
            </c:strRef>
          </c:cat>
          <c:val>
            <c:numRef>
              <c:f>Fentanyl!$C$31:$C$42</c:f>
              <c:numCache>
                <c:formatCode>General</c:formatCode>
                <c:ptCount val="12"/>
                <c:pt idx="0">
                  <c:v>310.29723729508407</c:v>
                </c:pt>
                <c:pt idx="1">
                  <c:v>248.73245377760904</c:v>
                </c:pt>
                <c:pt idx="2">
                  <c:v>110.06138501676359</c:v>
                </c:pt>
                <c:pt idx="3">
                  <c:v>145.63313212718913</c:v>
                </c:pt>
                <c:pt idx="4">
                  <c:v>256.50387526196477</c:v>
                </c:pt>
                <c:pt idx="5">
                  <c:v>253.98797427431094</c:v>
                </c:pt>
                <c:pt idx="6">
                  <c:v>270.936528569948</c:v>
                </c:pt>
                <c:pt idx="7">
                  <c:v>240.3691712593367</c:v>
                </c:pt>
                <c:pt idx="8">
                  <c:v>712.85386616802225</c:v>
                </c:pt>
                <c:pt idx="9">
                  <c:v>773.86938296961443</c:v>
                </c:pt>
                <c:pt idx="10">
                  <c:v>701.94452957849171</c:v>
                </c:pt>
                <c:pt idx="11">
                  <c:v>765.87097931741175</c:v>
                </c:pt>
              </c:numCache>
            </c:numRef>
          </c:val>
          <c:smooth val="0"/>
          <c:extLst>
            <c:ext xmlns:c16="http://schemas.microsoft.com/office/drawing/2014/chart" uri="{C3380CC4-5D6E-409C-BE32-E72D297353CC}">
              <c16:uniqueId val="{00000001-E3FB-3D45-9C7A-ADB5592717FD}"/>
            </c:ext>
          </c:extLst>
        </c:ser>
        <c:ser>
          <c:idx val="2"/>
          <c:order val="2"/>
          <c:tx>
            <c:strRef>
              <c:f>Fentanyl!$D$30</c:f>
              <c:strCache>
                <c:ptCount val="1"/>
                <c:pt idx="0">
                  <c:v>2021</c:v>
                </c:pt>
              </c:strCache>
            </c:strRef>
          </c:tx>
          <c:spPr>
            <a:ln w="28575" cap="rnd">
              <a:solidFill>
                <a:schemeClr val="accent3"/>
              </a:solidFill>
              <a:round/>
            </a:ln>
            <a:effectLst/>
          </c:spPr>
          <c:marker>
            <c:symbol val="none"/>
          </c:marker>
          <c:cat>
            <c:strRef>
              <c:f>Fentanyl!$A$31:$A$42</c:f>
              <c:strCache>
                <c:ptCount val="12"/>
                <c:pt idx="0">
                  <c:v>OCT</c:v>
                </c:pt>
                <c:pt idx="1">
                  <c:v>NOV</c:v>
                </c:pt>
                <c:pt idx="2">
                  <c:v>DEC</c:v>
                </c:pt>
                <c:pt idx="3">
                  <c:v>JAN</c:v>
                </c:pt>
                <c:pt idx="4">
                  <c:v>FEB</c:v>
                </c:pt>
                <c:pt idx="5">
                  <c:v>MAR</c:v>
                </c:pt>
                <c:pt idx="6">
                  <c:v>APR</c:v>
                </c:pt>
                <c:pt idx="7">
                  <c:v>MAY</c:v>
                </c:pt>
                <c:pt idx="8">
                  <c:v>JUN</c:v>
                </c:pt>
                <c:pt idx="9">
                  <c:v>JUL</c:v>
                </c:pt>
                <c:pt idx="10">
                  <c:v>AUG</c:v>
                </c:pt>
                <c:pt idx="11">
                  <c:v>SEP</c:v>
                </c:pt>
              </c:strCache>
            </c:strRef>
          </c:cat>
          <c:val>
            <c:numRef>
              <c:f>Fentanyl!$D$31:$D$42</c:f>
              <c:numCache>
                <c:formatCode>General</c:formatCode>
                <c:ptCount val="12"/>
                <c:pt idx="0">
                  <c:v>1211.5209005484598</c:v>
                </c:pt>
                <c:pt idx="1">
                  <c:v>803.63334467042478</c:v>
                </c:pt>
                <c:pt idx="2">
                  <c:v>1192.925911914991</c:v>
                </c:pt>
                <c:pt idx="3">
                  <c:v>945.06640449626434</c:v>
                </c:pt>
                <c:pt idx="4">
                  <c:v>796.76269497216538</c:v>
                </c:pt>
                <c:pt idx="5">
                  <c:v>651.89199479841773</c:v>
                </c:pt>
                <c:pt idx="6">
                  <c:v>886.41129227296142</c:v>
                </c:pt>
                <c:pt idx="7">
                  <c:v>949.61554073383627</c:v>
                </c:pt>
                <c:pt idx="8">
                  <c:v>1056.4099056382247</c:v>
                </c:pt>
                <c:pt idx="9">
                  <c:v>837.27432212589133</c:v>
                </c:pt>
                <c:pt idx="10">
                  <c:v>1132.5386255267779</c:v>
                </c:pt>
                <c:pt idx="11">
                  <c:v>737.27320372093175</c:v>
                </c:pt>
              </c:numCache>
            </c:numRef>
          </c:val>
          <c:smooth val="0"/>
          <c:extLst>
            <c:ext xmlns:c16="http://schemas.microsoft.com/office/drawing/2014/chart" uri="{C3380CC4-5D6E-409C-BE32-E72D297353CC}">
              <c16:uniqueId val="{00000002-E3FB-3D45-9C7A-ADB5592717FD}"/>
            </c:ext>
          </c:extLst>
        </c:ser>
        <c:ser>
          <c:idx val="3"/>
          <c:order val="3"/>
          <c:tx>
            <c:strRef>
              <c:f>Fentanyl!$E$30</c:f>
              <c:strCache>
                <c:ptCount val="1"/>
                <c:pt idx="0">
                  <c:v>2022</c:v>
                </c:pt>
              </c:strCache>
            </c:strRef>
          </c:tx>
          <c:spPr>
            <a:ln w="28575" cap="rnd">
              <a:solidFill>
                <a:schemeClr val="accent4"/>
              </a:solidFill>
              <a:round/>
            </a:ln>
            <a:effectLst/>
          </c:spPr>
          <c:marker>
            <c:symbol val="none"/>
          </c:marker>
          <c:cat>
            <c:strRef>
              <c:f>Fentanyl!$A$31:$A$42</c:f>
              <c:strCache>
                <c:ptCount val="12"/>
                <c:pt idx="0">
                  <c:v>OCT</c:v>
                </c:pt>
                <c:pt idx="1">
                  <c:v>NOV</c:v>
                </c:pt>
                <c:pt idx="2">
                  <c:v>DEC</c:v>
                </c:pt>
                <c:pt idx="3">
                  <c:v>JAN</c:v>
                </c:pt>
                <c:pt idx="4">
                  <c:v>FEB</c:v>
                </c:pt>
                <c:pt idx="5">
                  <c:v>MAR</c:v>
                </c:pt>
                <c:pt idx="6">
                  <c:v>APR</c:v>
                </c:pt>
                <c:pt idx="7">
                  <c:v>MAY</c:v>
                </c:pt>
                <c:pt idx="8">
                  <c:v>JUN</c:v>
                </c:pt>
                <c:pt idx="9">
                  <c:v>JUL</c:v>
                </c:pt>
                <c:pt idx="10">
                  <c:v>AUG</c:v>
                </c:pt>
                <c:pt idx="11">
                  <c:v>SEP</c:v>
                </c:pt>
              </c:strCache>
            </c:strRef>
          </c:cat>
          <c:val>
            <c:numRef>
              <c:f>Fentanyl!$E$31:$E$42</c:f>
              <c:numCache>
                <c:formatCode>General</c:formatCode>
                <c:ptCount val="12"/>
                <c:pt idx="0">
                  <c:v>1050.5104825528322</c:v>
                </c:pt>
                <c:pt idx="1">
                  <c:v>1116.00914058848</c:v>
                </c:pt>
                <c:pt idx="2">
                  <c:v>549.23748827680276</c:v>
                </c:pt>
                <c:pt idx="3">
                  <c:v>862.48781256778773</c:v>
                </c:pt>
                <c:pt idx="4">
                  <c:v>680.17856337862202</c:v>
                </c:pt>
                <c:pt idx="5">
                  <c:v>1051.569004313591</c:v>
                </c:pt>
                <c:pt idx="6">
                  <c:v>1292.4399588652536</c:v>
                </c:pt>
                <c:pt idx="7">
                  <c:v>1080.1726758658722</c:v>
                </c:pt>
                <c:pt idx="8">
                  <c:v>700.1264243104398</c:v>
                </c:pt>
                <c:pt idx="9">
                  <c:v>2159.8497030106687</c:v>
                </c:pt>
                <c:pt idx="10">
                  <c:v>2301.4615312856395</c:v>
                </c:pt>
                <c:pt idx="11">
                  <c:v>1855.8360493905507</c:v>
                </c:pt>
              </c:numCache>
            </c:numRef>
          </c:val>
          <c:smooth val="0"/>
          <c:extLst>
            <c:ext xmlns:c16="http://schemas.microsoft.com/office/drawing/2014/chart" uri="{C3380CC4-5D6E-409C-BE32-E72D297353CC}">
              <c16:uniqueId val="{00000003-E3FB-3D45-9C7A-ADB5592717FD}"/>
            </c:ext>
          </c:extLst>
        </c:ser>
        <c:dLbls>
          <c:showLegendKey val="0"/>
          <c:showVal val="0"/>
          <c:showCatName val="0"/>
          <c:showSerName val="0"/>
          <c:showPercent val="0"/>
          <c:showBubbleSize val="0"/>
        </c:dLbls>
        <c:smooth val="0"/>
        <c:axId val="1019279280"/>
        <c:axId val="1019280960"/>
      </c:lineChart>
      <c:catAx>
        <c:axId val="1019279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19280960"/>
        <c:crosses val="autoZero"/>
        <c:auto val="1"/>
        <c:lblAlgn val="ctr"/>
        <c:lblOffset val="100"/>
        <c:noMultiLvlLbl val="0"/>
      </c:catAx>
      <c:valAx>
        <c:axId val="10192809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192792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Bilateral Trade Volumes in North America</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areaChart>
        <c:grouping val="stacked"/>
        <c:varyColors val="0"/>
        <c:ser>
          <c:idx val="0"/>
          <c:order val="0"/>
          <c:tx>
            <c:strRef>
              <c:f>'NA Trade Volume'!$B$1</c:f>
              <c:strCache>
                <c:ptCount val="1"/>
                <c:pt idx="0">
                  <c:v>Mexico-Canada</c:v>
                </c:pt>
              </c:strCache>
            </c:strRef>
          </c:tx>
          <c:spPr>
            <a:solidFill>
              <a:schemeClr val="accent1"/>
            </a:solidFill>
            <a:ln>
              <a:noFill/>
            </a:ln>
            <a:effectLst/>
          </c:spPr>
          <c:cat>
            <c:numRef>
              <c:f>'NA Trade Volume'!$A$2:$A$29</c:f>
              <c:numCache>
                <c:formatCode>General</c:formatCode>
                <c:ptCount val="28"/>
                <c:pt idx="0">
                  <c:v>1994</c:v>
                </c:pt>
                <c:pt idx="1">
                  <c:v>1995</c:v>
                </c:pt>
                <c:pt idx="2">
                  <c:v>1996</c:v>
                </c:pt>
                <c:pt idx="3">
                  <c:v>1997</c:v>
                </c:pt>
                <c:pt idx="4">
                  <c:v>1998</c:v>
                </c:pt>
                <c:pt idx="5">
                  <c:v>1999</c:v>
                </c:pt>
                <c:pt idx="6">
                  <c:v>2000</c:v>
                </c:pt>
                <c:pt idx="7">
                  <c:v>2001</c:v>
                </c:pt>
                <c:pt idx="8">
                  <c:v>2002</c:v>
                </c:pt>
                <c:pt idx="9">
                  <c:v>2003</c:v>
                </c:pt>
                <c:pt idx="10">
                  <c:v>2004</c:v>
                </c:pt>
                <c:pt idx="11">
                  <c:v>2005</c:v>
                </c:pt>
                <c:pt idx="12">
                  <c:v>2006</c:v>
                </c:pt>
                <c:pt idx="13">
                  <c:v>2007</c:v>
                </c:pt>
                <c:pt idx="14">
                  <c:v>2008</c:v>
                </c:pt>
                <c:pt idx="15">
                  <c:v>2009</c:v>
                </c:pt>
                <c:pt idx="16">
                  <c:v>2010</c:v>
                </c:pt>
                <c:pt idx="17">
                  <c:v>2011</c:v>
                </c:pt>
                <c:pt idx="18">
                  <c:v>2012</c:v>
                </c:pt>
                <c:pt idx="19">
                  <c:v>2013</c:v>
                </c:pt>
                <c:pt idx="20">
                  <c:v>2014</c:v>
                </c:pt>
                <c:pt idx="21">
                  <c:v>2015</c:v>
                </c:pt>
                <c:pt idx="22">
                  <c:v>2016</c:v>
                </c:pt>
                <c:pt idx="23">
                  <c:v>2017</c:v>
                </c:pt>
                <c:pt idx="24">
                  <c:v>2018</c:v>
                </c:pt>
                <c:pt idx="25">
                  <c:v>2019</c:v>
                </c:pt>
                <c:pt idx="26">
                  <c:v>2020</c:v>
                </c:pt>
                <c:pt idx="27">
                  <c:v>2021</c:v>
                </c:pt>
              </c:numCache>
            </c:numRef>
          </c:cat>
          <c:val>
            <c:numRef>
              <c:f>'NA Trade Volume'!$B$2:$B$29</c:f>
              <c:numCache>
                <c:formatCode>_("$"* #,##0.00_);_("$"* \(#,##0.00\);_("$"* "-"??_);_(@_)</c:formatCode>
                <c:ptCount val="28"/>
                <c:pt idx="0">
                  <c:v>3140</c:v>
                </c:pt>
                <c:pt idx="1">
                  <c:v>3140</c:v>
                </c:pt>
                <c:pt idx="2">
                  <c:v>3140</c:v>
                </c:pt>
                <c:pt idx="3">
                  <c:v>3530</c:v>
                </c:pt>
                <c:pt idx="4">
                  <c:v>3920</c:v>
                </c:pt>
                <c:pt idx="5">
                  <c:v>3865</c:v>
                </c:pt>
                <c:pt idx="6">
                  <c:v>3810</c:v>
                </c:pt>
                <c:pt idx="7">
                  <c:v>5585</c:v>
                </c:pt>
                <c:pt idx="8">
                  <c:v>7360</c:v>
                </c:pt>
                <c:pt idx="9">
                  <c:v>7990</c:v>
                </c:pt>
                <c:pt idx="10">
                  <c:v>8620</c:v>
                </c:pt>
                <c:pt idx="11">
                  <c:v>10585</c:v>
                </c:pt>
                <c:pt idx="12">
                  <c:v>12550</c:v>
                </c:pt>
                <c:pt idx="13">
                  <c:v>14550</c:v>
                </c:pt>
                <c:pt idx="14">
                  <c:v>16550</c:v>
                </c:pt>
                <c:pt idx="15">
                  <c:v>17920</c:v>
                </c:pt>
                <c:pt idx="16">
                  <c:v>19290</c:v>
                </c:pt>
                <c:pt idx="17">
                  <c:v>20060</c:v>
                </c:pt>
                <c:pt idx="18">
                  <c:v>20830</c:v>
                </c:pt>
                <c:pt idx="19">
                  <c:v>20795</c:v>
                </c:pt>
                <c:pt idx="20">
                  <c:v>20760</c:v>
                </c:pt>
                <c:pt idx="21">
                  <c:v>20410</c:v>
                </c:pt>
                <c:pt idx="22">
                  <c:v>20060</c:v>
                </c:pt>
                <c:pt idx="23">
                  <c:v>21170</c:v>
                </c:pt>
                <c:pt idx="24">
                  <c:v>22880</c:v>
                </c:pt>
                <c:pt idx="25">
                  <c:v>24155.120999999999</c:v>
                </c:pt>
                <c:pt idx="26">
                  <c:v>19465.106</c:v>
                </c:pt>
                <c:pt idx="27">
                  <c:v>37472.381880000001</c:v>
                </c:pt>
              </c:numCache>
            </c:numRef>
          </c:val>
          <c:extLst>
            <c:ext xmlns:c16="http://schemas.microsoft.com/office/drawing/2014/chart" uri="{C3380CC4-5D6E-409C-BE32-E72D297353CC}">
              <c16:uniqueId val="{00000000-4B12-EE49-97F6-0134914C1902}"/>
            </c:ext>
          </c:extLst>
        </c:ser>
        <c:ser>
          <c:idx val="1"/>
          <c:order val="1"/>
          <c:tx>
            <c:strRef>
              <c:f>'NA Trade Volume'!$C$1</c:f>
              <c:strCache>
                <c:ptCount val="1"/>
                <c:pt idx="0">
                  <c:v>US-Mexico</c:v>
                </c:pt>
              </c:strCache>
            </c:strRef>
          </c:tx>
          <c:spPr>
            <a:solidFill>
              <a:schemeClr val="accent2"/>
            </a:solidFill>
            <a:ln>
              <a:noFill/>
            </a:ln>
            <a:effectLst/>
          </c:spPr>
          <c:cat>
            <c:numRef>
              <c:f>'NA Trade Volume'!$A$2:$A$29</c:f>
              <c:numCache>
                <c:formatCode>General</c:formatCode>
                <c:ptCount val="28"/>
                <c:pt idx="0">
                  <c:v>1994</c:v>
                </c:pt>
                <c:pt idx="1">
                  <c:v>1995</c:v>
                </c:pt>
                <c:pt idx="2">
                  <c:v>1996</c:v>
                </c:pt>
                <c:pt idx="3">
                  <c:v>1997</c:v>
                </c:pt>
                <c:pt idx="4">
                  <c:v>1998</c:v>
                </c:pt>
                <c:pt idx="5">
                  <c:v>1999</c:v>
                </c:pt>
                <c:pt idx="6">
                  <c:v>2000</c:v>
                </c:pt>
                <c:pt idx="7">
                  <c:v>2001</c:v>
                </c:pt>
                <c:pt idx="8">
                  <c:v>2002</c:v>
                </c:pt>
                <c:pt idx="9">
                  <c:v>2003</c:v>
                </c:pt>
                <c:pt idx="10">
                  <c:v>2004</c:v>
                </c:pt>
                <c:pt idx="11">
                  <c:v>2005</c:v>
                </c:pt>
                <c:pt idx="12">
                  <c:v>2006</c:v>
                </c:pt>
                <c:pt idx="13">
                  <c:v>2007</c:v>
                </c:pt>
                <c:pt idx="14">
                  <c:v>2008</c:v>
                </c:pt>
                <c:pt idx="15">
                  <c:v>2009</c:v>
                </c:pt>
                <c:pt idx="16">
                  <c:v>2010</c:v>
                </c:pt>
                <c:pt idx="17">
                  <c:v>2011</c:v>
                </c:pt>
                <c:pt idx="18">
                  <c:v>2012</c:v>
                </c:pt>
                <c:pt idx="19">
                  <c:v>2013</c:v>
                </c:pt>
                <c:pt idx="20">
                  <c:v>2014</c:v>
                </c:pt>
                <c:pt idx="21">
                  <c:v>2015</c:v>
                </c:pt>
                <c:pt idx="22">
                  <c:v>2016</c:v>
                </c:pt>
                <c:pt idx="23">
                  <c:v>2017</c:v>
                </c:pt>
                <c:pt idx="24">
                  <c:v>2018</c:v>
                </c:pt>
                <c:pt idx="25">
                  <c:v>2019</c:v>
                </c:pt>
                <c:pt idx="26">
                  <c:v>2020</c:v>
                </c:pt>
                <c:pt idx="27">
                  <c:v>2021</c:v>
                </c:pt>
              </c:numCache>
            </c:numRef>
          </c:cat>
          <c:val>
            <c:numRef>
              <c:f>'NA Trade Volume'!$C$2:$C$29</c:f>
              <c:numCache>
                <c:formatCode>_("$"* #,##0.00_);_("$"* \(#,##0.00\);_("$"* "-"??_);_(@_)</c:formatCode>
                <c:ptCount val="28"/>
                <c:pt idx="0">
                  <c:v>100330</c:v>
                </c:pt>
                <c:pt idx="1">
                  <c:v>108392.5</c:v>
                </c:pt>
                <c:pt idx="2">
                  <c:v>131088.79999999999</c:v>
                </c:pt>
                <c:pt idx="3">
                  <c:v>157326.1</c:v>
                </c:pt>
                <c:pt idx="4">
                  <c:v>173401.60000000001</c:v>
                </c:pt>
                <c:pt idx="5">
                  <c:v>196629.4</c:v>
                </c:pt>
                <c:pt idx="6">
                  <c:v>247275.3</c:v>
                </c:pt>
                <c:pt idx="7">
                  <c:v>232634.4</c:v>
                </c:pt>
                <c:pt idx="8">
                  <c:v>232086.1</c:v>
                </c:pt>
                <c:pt idx="9">
                  <c:v>235471.8</c:v>
                </c:pt>
                <c:pt idx="10">
                  <c:v>266632.8</c:v>
                </c:pt>
                <c:pt idx="11">
                  <c:v>290356.2</c:v>
                </c:pt>
                <c:pt idx="12">
                  <c:v>331974.90000000002</c:v>
                </c:pt>
                <c:pt idx="13">
                  <c:v>346632.1</c:v>
                </c:pt>
                <c:pt idx="14">
                  <c:v>367161.59999999998</c:v>
                </c:pt>
                <c:pt idx="15">
                  <c:v>305546.5</c:v>
                </c:pt>
                <c:pt idx="16">
                  <c:v>393650.2</c:v>
                </c:pt>
                <c:pt idx="17">
                  <c:v>461162.3</c:v>
                </c:pt>
                <c:pt idx="18">
                  <c:v>493468.69999999995</c:v>
                </c:pt>
                <c:pt idx="19">
                  <c:v>506510.4</c:v>
                </c:pt>
                <c:pt idx="20">
                  <c:v>536737.19999999995</c:v>
                </c:pt>
                <c:pt idx="21">
                  <c:v>532893.30000000005</c:v>
                </c:pt>
                <c:pt idx="22">
                  <c:v>523729.39999999997</c:v>
                </c:pt>
                <c:pt idx="23">
                  <c:v>556275.69999999995</c:v>
                </c:pt>
                <c:pt idx="24">
                  <c:v>609648.5</c:v>
                </c:pt>
                <c:pt idx="25">
                  <c:v>612472.89999999991</c:v>
                </c:pt>
                <c:pt idx="26">
                  <c:v>536692.9</c:v>
                </c:pt>
                <c:pt idx="27">
                  <c:v>661139.9</c:v>
                </c:pt>
              </c:numCache>
            </c:numRef>
          </c:val>
          <c:extLst>
            <c:ext xmlns:c16="http://schemas.microsoft.com/office/drawing/2014/chart" uri="{C3380CC4-5D6E-409C-BE32-E72D297353CC}">
              <c16:uniqueId val="{00000001-4B12-EE49-97F6-0134914C1902}"/>
            </c:ext>
          </c:extLst>
        </c:ser>
        <c:ser>
          <c:idx val="2"/>
          <c:order val="2"/>
          <c:tx>
            <c:strRef>
              <c:f>'NA Trade Volume'!$D$1</c:f>
              <c:strCache>
                <c:ptCount val="1"/>
                <c:pt idx="0">
                  <c:v>US-Canada</c:v>
                </c:pt>
              </c:strCache>
            </c:strRef>
          </c:tx>
          <c:spPr>
            <a:solidFill>
              <a:schemeClr val="accent3"/>
            </a:solidFill>
            <a:ln>
              <a:noFill/>
            </a:ln>
            <a:effectLst/>
          </c:spPr>
          <c:cat>
            <c:numRef>
              <c:f>'NA Trade Volume'!$A$2:$A$29</c:f>
              <c:numCache>
                <c:formatCode>General</c:formatCode>
                <c:ptCount val="28"/>
                <c:pt idx="0">
                  <c:v>1994</c:v>
                </c:pt>
                <c:pt idx="1">
                  <c:v>1995</c:v>
                </c:pt>
                <c:pt idx="2">
                  <c:v>1996</c:v>
                </c:pt>
                <c:pt idx="3">
                  <c:v>1997</c:v>
                </c:pt>
                <c:pt idx="4">
                  <c:v>1998</c:v>
                </c:pt>
                <c:pt idx="5">
                  <c:v>1999</c:v>
                </c:pt>
                <c:pt idx="6">
                  <c:v>2000</c:v>
                </c:pt>
                <c:pt idx="7">
                  <c:v>2001</c:v>
                </c:pt>
                <c:pt idx="8">
                  <c:v>2002</c:v>
                </c:pt>
                <c:pt idx="9">
                  <c:v>2003</c:v>
                </c:pt>
                <c:pt idx="10">
                  <c:v>2004</c:v>
                </c:pt>
                <c:pt idx="11">
                  <c:v>2005</c:v>
                </c:pt>
                <c:pt idx="12">
                  <c:v>2006</c:v>
                </c:pt>
                <c:pt idx="13">
                  <c:v>2007</c:v>
                </c:pt>
                <c:pt idx="14">
                  <c:v>2008</c:v>
                </c:pt>
                <c:pt idx="15">
                  <c:v>2009</c:v>
                </c:pt>
                <c:pt idx="16">
                  <c:v>2010</c:v>
                </c:pt>
                <c:pt idx="17">
                  <c:v>2011</c:v>
                </c:pt>
                <c:pt idx="18">
                  <c:v>2012</c:v>
                </c:pt>
                <c:pt idx="19">
                  <c:v>2013</c:v>
                </c:pt>
                <c:pt idx="20">
                  <c:v>2014</c:v>
                </c:pt>
                <c:pt idx="21">
                  <c:v>2015</c:v>
                </c:pt>
                <c:pt idx="22">
                  <c:v>2016</c:v>
                </c:pt>
                <c:pt idx="23">
                  <c:v>2017</c:v>
                </c:pt>
                <c:pt idx="24">
                  <c:v>2018</c:v>
                </c:pt>
                <c:pt idx="25">
                  <c:v>2019</c:v>
                </c:pt>
                <c:pt idx="26">
                  <c:v>2020</c:v>
                </c:pt>
                <c:pt idx="27">
                  <c:v>2021</c:v>
                </c:pt>
              </c:numCache>
            </c:numRef>
          </c:cat>
          <c:val>
            <c:numRef>
              <c:f>'NA Trade Volume'!$D$2:$D$29</c:f>
              <c:numCache>
                <c:formatCode>_("$"* #,##0.00_);_("$"* \(#,##0.00\);_("$"* "-"??_);_(@_)</c:formatCode>
                <c:ptCount val="28"/>
                <c:pt idx="0">
                  <c:v>242850</c:v>
                </c:pt>
                <c:pt idx="1">
                  <c:v>271595.90000000002</c:v>
                </c:pt>
                <c:pt idx="2">
                  <c:v>290102.80000000005</c:v>
                </c:pt>
                <c:pt idx="3">
                  <c:v>319000.80000000005</c:v>
                </c:pt>
                <c:pt idx="4">
                  <c:v>329859.5</c:v>
                </c:pt>
                <c:pt idx="5">
                  <c:v>365311.1</c:v>
                </c:pt>
                <c:pt idx="6">
                  <c:v>409779.19999999995</c:v>
                </c:pt>
                <c:pt idx="7">
                  <c:v>379692</c:v>
                </c:pt>
                <c:pt idx="8">
                  <c:v>370010.4</c:v>
                </c:pt>
                <c:pt idx="9">
                  <c:v>391518.4</c:v>
                </c:pt>
                <c:pt idx="10">
                  <c:v>446239.69999999995</c:v>
                </c:pt>
                <c:pt idx="11">
                  <c:v>502283</c:v>
                </c:pt>
                <c:pt idx="12">
                  <c:v>533093.9</c:v>
                </c:pt>
                <c:pt idx="13">
                  <c:v>565944.9</c:v>
                </c:pt>
                <c:pt idx="14">
                  <c:v>600641.19999999995</c:v>
                </c:pt>
                <c:pt idx="15">
                  <c:v>430906.4</c:v>
                </c:pt>
                <c:pt idx="16">
                  <c:v>526893.19999999995</c:v>
                </c:pt>
                <c:pt idx="17">
                  <c:v>596616.30000000005</c:v>
                </c:pt>
                <c:pt idx="18">
                  <c:v>616913.5</c:v>
                </c:pt>
                <c:pt idx="19">
                  <c:v>633258.5</c:v>
                </c:pt>
                <c:pt idx="20">
                  <c:v>662103.1</c:v>
                </c:pt>
                <c:pt idx="21">
                  <c:v>577160.30000000005</c:v>
                </c:pt>
                <c:pt idx="22">
                  <c:v>544454.30000000005</c:v>
                </c:pt>
                <c:pt idx="23">
                  <c:v>581839.19999999995</c:v>
                </c:pt>
                <c:pt idx="24">
                  <c:v>618306.5</c:v>
                </c:pt>
                <c:pt idx="25">
                  <c:v>611409.1</c:v>
                </c:pt>
                <c:pt idx="26">
                  <c:v>526237.19999999995</c:v>
                </c:pt>
                <c:pt idx="27">
                  <c:v>665545.6</c:v>
                </c:pt>
              </c:numCache>
            </c:numRef>
          </c:val>
          <c:extLst>
            <c:ext xmlns:c16="http://schemas.microsoft.com/office/drawing/2014/chart" uri="{C3380CC4-5D6E-409C-BE32-E72D297353CC}">
              <c16:uniqueId val="{00000002-4B12-EE49-97F6-0134914C1902}"/>
            </c:ext>
          </c:extLst>
        </c:ser>
        <c:dLbls>
          <c:showLegendKey val="0"/>
          <c:showVal val="0"/>
          <c:showCatName val="0"/>
          <c:showSerName val="0"/>
          <c:showPercent val="0"/>
          <c:showBubbleSize val="0"/>
        </c:dLbls>
        <c:axId val="1542356527"/>
        <c:axId val="1079655648"/>
      </c:areaChart>
      <c:catAx>
        <c:axId val="1542356527"/>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79655648"/>
        <c:crosses val="autoZero"/>
        <c:auto val="1"/>
        <c:lblAlgn val="ctr"/>
        <c:lblOffset val="100"/>
        <c:noMultiLvlLbl val="0"/>
      </c:catAx>
      <c:valAx>
        <c:axId val="1079655648"/>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00_);_(&quot;$&quot;* \(#,##0.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42356527"/>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1" dt="2023-05-23T13:02:01.289" idx="12">
    <p:pos x="10" y="10"/>
    <p:text>05/23/2023
Ambassador, I have added this slide as a suggested replacement for the title page.
I did my best to improve the visual appeal, added the official logos as a substitute for plain text and have added a QR code which will lead audience members directly to your webpage. 
</p:text>
    <p:extLst>
      <p:ext uri="{C676402C-5697-4E1C-873F-D02D1690AC5C}">
        <p15:threadingInfo xmlns:p15="http://schemas.microsoft.com/office/powerpoint/2012/main" timeZoneBias="420"/>
      </p:ext>
    </p:extLst>
  </p:cm>
  <p:cm authorId="12" dt="2023-05-26T07:03:27.734" idx="2">
    <p:pos x="10" y="106"/>
    <p:text>This is great!!!!!  thank you so much! Tony
</p:text>
    <p:extLst>
      <p:ext uri="{C676402C-5697-4E1C-873F-D02D1690AC5C}">
        <p15:threadingInfo xmlns:p15="http://schemas.microsoft.com/office/powerpoint/2012/main" timeZoneBias="420">
          <p15:parentCm authorId="11" idx="12"/>
        </p15:threadingInfo>
      </p:ext>
    </p:extLst>
  </p:cm>
  <p:cm authorId="12" dt="2023-08-29T03:24:02.886" idx="17">
    <p:pos x="10" y="202"/>
    <p:text>This is getting better and better. Thank you Aldrin!
</p:text>
    <p:extLst>
      <p:ext uri="{C676402C-5697-4E1C-873F-D02D1690AC5C}">
        <p15:threadingInfo xmlns:p15="http://schemas.microsoft.com/office/powerpoint/2012/main" timeZoneBias="420">
          <p15:parentCm authorId="11" idx="12"/>
        </p15:threadingInfo>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0" dt="2022-06-09T16:08:08.757" idx="8">
    <p:pos x="6000" y="0"/>
    <p:text>Updated with new data</p:text>
    <p:extLst>
      <p:ext uri="{C676402C-5697-4E1C-873F-D02D1690AC5C}">
        <p15:threadingInfo xmlns:p15="http://schemas.microsoft.com/office/powerpoint/2012/main" timeZoneBias="0"/>
      </p:ext>
      <p: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commentPostId="AAAAbCtzKE8"/>
      </p:ext>
    </p:extLst>
  </p:cm>
  <p:cm authorId="9" dt="2023-02-22T11:23:33.812" idx="4">
    <p:pos x="10" y="10"/>
    <p:text>Updated chart with data including January 2023.
https://tradingeconomics.com/mexico/remittances
</p:text>
    <p:extLst>
      <p:ext uri="{C676402C-5697-4E1C-873F-D02D1690AC5C}">
        <p15:threadingInfo xmlns:p15="http://schemas.microsoft.com/office/powerpoint/2012/main" timeZoneBias="480"/>
      </p:ext>
    </p:extLst>
  </p:cm>
  <p:cm authorId="13" dt="2023-05-28T10:53:15.062" idx="1">
    <p:pos x="10" y="106"/>
    <p:text>Thanks!
</p:text>
    <p:extLst>
      <p:ext uri="{C676402C-5697-4E1C-873F-D02D1690AC5C}">
        <p15:threadingInfo xmlns:p15="http://schemas.microsoft.com/office/powerpoint/2012/main" timeZoneBias="420">
          <p15:parentCm authorId="9" idx="4"/>
        </p15:threadingInfo>
      </p:ext>
    </p:extLst>
  </p:cm>
  <p:cm authorId="11" dt="2023-08-18T12:56:58.363" idx="19">
    <p:pos x="10" y="202"/>
    <p:text>Hello Ambassador, I have updated the chart to include data up to July 2023.
https://tradingeconomics.com/mexico/remittances
</p:text>
    <p:extLst>
      <p:ext uri="{C676402C-5697-4E1C-873F-D02D1690AC5C}">
        <p15:threadingInfo xmlns:p15="http://schemas.microsoft.com/office/powerpoint/2012/main" timeZoneBias="420">
          <p15:parentCm authorId="9" idx="4"/>
        </p15:threadingInfo>
      </p:ext>
    </p:extLst>
  </p:cm>
  <p:cm authorId="14" dt="2024-02-01T15:10:54.926" idx="11">
    <p:pos x="106" y="106"/>
    <p:text>Q4 2023 not released yet
</p:text>
    <p:extLst>
      <p:ext uri="{C676402C-5697-4E1C-873F-D02D1690AC5C}">
        <p15:threadingInfo xmlns:p15="http://schemas.microsoft.com/office/powerpoint/2012/main" timeZoneBias="48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0" dt="2022-06-09T16:08:23.071" idx="9">
    <p:pos x="6000" y="0"/>
    <p:text>Updated with new data</p:text>
    <p:extLst>
      <p:ext uri="{C676402C-5697-4E1C-873F-D02D1690AC5C}">
        <p15:threadingInfo xmlns:p15="http://schemas.microsoft.com/office/powerpoint/2012/main" timeZoneBias="0"/>
      </p:ext>
      <p: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commentPostId="AAAAbCtzKFE"/>
      </p:ext>
    </p:extLst>
  </p:cm>
  <p:cm authorId="11" dt="2023-11-30T09:27:20.385" idx="45">
    <p:pos x="5634" y="108"/>
    <p:text>11/30/23
Hello Ambassador,
I have updated the slide with the most up-to-date information.
Source: 
https://www.bts.dot.gov/content/us-mexican-border-land-freight-gateways-number-incoming-truck-and-train-crossings
</p:text>
    <p:extLst>
      <p:ext uri="{C676402C-5697-4E1C-873F-D02D1690AC5C}">
        <p15:threadingInfo xmlns:p15="http://schemas.microsoft.com/office/powerpoint/2012/main" timeZoneBias="480"/>
      </p:ext>
    </p:extLst>
  </p:cm>
  <p:cm authorId="12" dt="2024-02-09T07:04:21.093" idx="30">
    <p:pos x="5634" y="204"/>
    <p:text>Nice slide!
</p:text>
    <p:extLst>
      <p:ext uri="{C676402C-5697-4E1C-873F-D02D1690AC5C}">
        <p15:threadingInfo xmlns:p15="http://schemas.microsoft.com/office/powerpoint/2012/main" timeZoneBias="480">
          <p15:parentCm authorId="11" idx="45"/>
        </p15:threadingInfo>
      </p:ext>
    </p:extLst>
  </p:cm>
  <p:cm authorId="14" dt="2024-02-01T15:14:09.418" idx="13">
    <p:pos x="1461" y="100"/>
    <p:text>2023 data not released yet
</p:text>
    <p:extLst>
      <p:ext uri="{C676402C-5697-4E1C-873F-D02D1690AC5C}">
        <p15:threadingInfo xmlns:p15="http://schemas.microsoft.com/office/powerpoint/2012/main" timeZoneBias="480"/>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11" dt="2023-10-25T11:24:13.513" idx="37">
    <p:pos x="5553" y="730"/>
    <p:text>10/25/2023
Hello Ambassador,
I have added the requested chart from the NYT article on immigration.
Source: https://www.wsj.com/us-news/illegal-immigration-record-border-6db29cad
</p:text>
    <p:extLst>
      <p:ext uri="{C676402C-5697-4E1C-873F-D02D1690AC5C}">
        <p15:threadingInfo xmlns:p15="http://schemas.microsoft.com/office/powerpoint/2012/main" timeZoneBias="420"/>
      </p:ext>
    </p:extLst>
  </p:cm>
</p:cmLst>
</file>

<file path=ppt/comments/comment13.xml><?xml version="1.0" encoding="utf-8"?>
<p:cmLst xmlns:a="http://schemas.openxmlformats.org/drawingml/2006/main" xmlns:r="http://schemas.openxmlformats.org/officeDocument/2006/relationships" xmlns:p="http://schemas.openxmlformats.org/presentationml/2006/main">
  <p:cm authorId="0" dt="2022-06-09T16:08:37.687" idx="10">
    <p:pos x="6000" y="0"/>
    <p:text>Updated with new data</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bCtzKFM"/>
      </p:ext>
    </p:extLst>
  </p:cm>
  <p:cm authorId="6" dt="2022-06-14T09:16:48.503" idx="1">
    <p:pos x="6000" y="96"/>
    <p:text>Updated with most recent data, will bring in May numbers when they are published
</p:text>
    <p:extLst>
      <p:ext uri="{C676402C-5697-4E1C-873F-D02D1690AC5C}">
        <p15:threadingInfo xmlns:p15="http://schemas.microsoft.com/office/powerpoint/2012/main" timeZoneBias="420">
          <p15:parentCm authorId="0" idx="10"/>
        </p15:threadingInfo>
      </p:ext>
    </p:extLst>
  </p:cm>
  <p:cm authorId="10" dt="2023-03-04T06:49:56.769" idx="20">
    <p:pos x="10" y="10"/>
    <p:text>Will CBP data charts allow adding FY 23 without loosing 2019?  If not don't change.  Thanks
</p:text>
    <p:extLst>
      <p:ext uri="{C676402C-5697-4E1C-873F-D02D1690AC5C}">
        <p15:threadingInfo xmlns:p15="http://schemas.microsoft.com/office/powerpoint/2012/main" timeZoneBias="480"/>
      </p:ext>
    </p:extLst>
  </p:cm>
  <p:cm authorId="9" dt="2023-03-22T11:44:52.062" idx="14">
    <p:pos x="10" y="106"/>
    <p:text>As you mentioned, CBP charts don't allow adding 2023 without loosing 2019. However, I was able to overlay the 2023 chart onto the previous one using Canva (a graphic design software similar to Piktochart)
Below is the link to the pertinent CBP data: 
https://www.cbp.gov/newsroom/stats/southwest-land-border-encounters
</p:text>
    <p:extLst>
      <p:ext uri="{C676402C-5697-4E1C-873F-D02D1690AC5C}">
        <p15:threadingInfo xmlns:p15="http://schemas.microsoft.com/office/powerpoint/2012/main" timeZoneBias="420">
          <p15:parentCm authorId="10" idx="20"/>
        </p15:threadingInfo>
      </p:ext>
    </p:extLst>
  </p:cm>
  <p:cm authorId="11" dt="2023-08-18T13:48:53.294" idx="20">
    <p:pos x="10" y="202"/>
    <p:text>Hello Ambassador, I have updated the chart to include data up to July 2023. I once again overlayed the 2023 chart onto the previous one using Canva 
Below is the link to the pertinent CBP data: 
https://www.cbp.gov/newsroom/stats/southwest-land-border-encounters
</p:text>
    <p:extLst>
      <p:ext uri="{C676402C-5697-4E1C-873F-D02D1690AC5C}">
        <p15:threadingInfo xmlns:p15="http://schemas.microsoft.com/office/powerpoint/2012/main" timeZoneBias="420">
          <p15:parentCm authorId="10" idx="20"/>
        </p15:threadingInfo>
      </p:ext>
    </p:extLst>
  </p:cm>
  <p:cm authorId="12" dt="2023-08-24T10:34:16.982" idx="4">
    <p:pos x="10" y="298"/>
    <p:text>Many thanks!!
</p:text>
    <p:extLst>
      <p:ext uri="{C676402C-5697-4E1C-873F-D02D1690AC5C}">
        <p15:threadingInfo xmlns:p15="http://schemas.microsoft.com/office/powerpoint/2012/main" timeZoneBias="420">
          <p15:parentCm authorId="10" idx="20"/>
        </p15:threadingInfo>
      </p:ext>
    </p:extLst>
  </p:cm>
  <p:cm authorId="11" dt="2023-12-08T10:03:28.099" idx="54">
    <p:pos x="10" y="394"/>
    <p:text>Hello Ambassador,
I have updated the chart to include data up to FYTD 2024. 
Below is the link to the pertinent CBP data: 
https://www.cbp.gov/newsroom/stats/southwest-land-border-encounters
</p:text>
    <p:extLst>
      <p:ext uri="{C676402C-5697-4E1C-873F-D02D1690AC5C}">
        <p15:threadingInfo xmlns:p15="http://schemas.microsoft.com/office/powerpoint/2012/main" timeZoneBias="480">
          <p15:parentCm authorId="10" idx="20"/>
        </p15:threadingInfo>
      </p:ext>
    </p:extLst>
  </p:cm>
  <p:cm authorId="12" dt="2023-12-30T08:14:27.432" idx="20">
    <p:pos x="106" y="106"/>
    <p:text>TW added new chart Dec 2023
</p:text>
    <p:extLst>
      <p:ext uri="{C676402C-5697-4E1C-873F-D02D1690AC5C}">
        <p15:threadingInfo xmlns:p15="http://schemas.microsoft.com/office/powerpoint/2012/main" timeZoneBias="480"/>
      </p:ext>
    </p:extLst>
  </p:cm>
  <p:cm authorId="12" dt="2024-01-07T04:35:06.116" idx="21">
    <p:pos x="106" y="202"/>
    <p:text>https://www.washingtonpost.com/immigration/2024/01/06/biden-migrants-us-mexico-border/  new numbers
</p:text>
    <p:extLst>
      <p:ext uri="{C676402C-5697-4E1C-873F-D02D1690AC5C}">
        <p15:threadingInfo xmlns:p15="http://schemas.microsoft.com/office/powerpoint/2012/main" timeZoneBias="480">
          <p15:parentCm authorId="12" idx="20"/>
        </p15:threadingInfo>
      </p:ext>
    </p:extLst>
  </p:cm>
  <p:cm authorId="14" dt="2024-02-05T10:04:17.707" idx="17">
    <p:pos x="2802" y="734"/>
    <p:text>Updated 2Feb2024.  Nov and Dec 2023 added.
</p:text>
    <p:extLst>
      <p:ext uri="{C676402C-5697-4E1C-873F-D02D1690AC5C}">
        <p15:threadingInfo xmlns:p15="http://schemas.microsoft.com/office/powerpoint/2012/main" timeZoneBias="480"/>
      </p:ext>
    </p:extLst>
  </p:cm>
  <p:cm authorId="12" dt="2024-03-03T05:30:42.800" idx="56">
    <p:pos x="2802" y="830"/>
    <p:text>TW update March 3 - 8 million in US temporary status - Axios
</p:text>
    <p:extLst>
      <p:ext uri="{C676402C-5697-4E1C-873F-D02D1690AC5C}">
        <p15:threadingInfo xmlns:p15="http://schemas.microsoft.com/office/powerpoint/2012/main" timeZoneBias="480">
          <p15:parentCm authorId="14" idx="17"/>
        </p15:threadingInfo>
      </p:ext>
    </p:extLst>
  </p:cm>
  <p:cm authorId="14" dt="2024-03-04T06:08:52.014" idx="54">
    <p:pos x="2802" y="926"/>
    <p:text>Ambassador, updated on 04Mar2024 - chart and added bullet with Axios data
</p:text>
    <p:extLst>
      <p:ext uri="{C676402C-5697-4E1C-873F-D02D1690AC5C}">
        <p15:threadingInfo xmlns:p15="http://schemas.microsoft.com/office/powerpoint/2012/main" timeZoneBias="480">
          <p15:parentCm authorId="14" idx="17"/>
        </p15:threadingInfo>
      </p:ext>
    </p:extLst>
  </p:cm>
</p:cmLst>
</file>

<file path=ppt/comments/comment14.xml><?xml version="1.0" encoding="utf-8"?>
<p:cmLst xmlns:a="http://schemas.openxmlformats.org/drawingml/2006/main" xmlns:r="http://schemas.openxmlformats.org/officeDocument/2006/relationships" xmlns:p="http://schemas.openxmlformats.org/presentationml/2006/main">
  <p:cm authorId="14" dt="2024-02-02T05:53:56.395" idx="16">
    <p:pos x="3151" y="3105"/>
    <p:text>Updated 01Feb2024
https://www.pewresearch.org/short-reads/2023/11/16/what-we-know-about-unauthorized-immigrants-living-in-the-us/
</p:text>
    <p:extLst>
      <p:ext uri="{C676402C-5697-4E1C-873F-D02D1690AC5C}">
        <p15:threadingInfo xmlns:p15="http://schemas.microsoft.com/office/powerpoint/2012/main" timeZoneBias="480"/>
      </p:ext>
    </p:extLst>
  </p:cm>
</p:cmLst>
</file>

<file path=ppt/comments/comment15.xml><?xml version="1.0" encoding="utf-8"?>
<p:cmLst xmlns:a="http://schemas.openxmlformats.org/drawingml/2006/main" xmlns:r="http://schemas.openxmlformats.org/officeDocument/2006/relationships" xmlns:p="http://schemas.openxmlformats.org/presentationml/2006/main">
  <p:cm authorId="9" dt="2023-02-28T13:00:05.042" idx="9">
    <p:pos x="10" y="10"/>
    <p:text>02/28/2023
I have created this chart as I was unable to find an updated chart for the previous slide. I used information from CBP which is linked below.
Unfortunately the data provided by CBP only goes back three full years (2020)
https://www.cbp.gov/newsroom/stats/southwest-land-border-encounters
</p:text>
    <p:extLst>
      <p:ext uri="{C676402C-5697-4E1C-873F-D02D1690AC5C}">
        <p15:threadingInfo xmlns:p15="http://schemas.microsoft.com/office/powerpoint/2012/main" timeZoneBias="480"/>
      </p:ext>
    </p:extLst>
  </p:cm>
  <p:cm authorId="10" dt="2023-03-04T06:51:19.100" idx="21">
    <p:pos x="10" y="106"/>
    <p:text>This is a great and colorful chart, but please do not include the FY23 data as it makes it look like there has been a big drop cause it only includes a few months.  Can you please rerun?  Thanks
</p:text>
    <p:extLst>
      <p:ext uri="{C676402C-5697-4E1C-873F-D02D1690AC5C}">
        <p15:threadingInfo xmlns:p15="http://schemas.microsoft.com/office/powerpoint/2012/main" timeZoneBias="480">
          <p15:parentCm authorId="9" idx="9"/>
        </p15:threadingInfo>
      </p:ext>
    </p:extLst>
  </p:cm>
  <p:cm authorId="9" dt="2023-03-22T10:15:04.716" idx="12">
    <p:pos x="10" y="202"/>
    <p:text>Hello sir. I have rerun and modified the chart to only include information up to 2022.
</p:text>
    <p:extLst>
      <p:ext uri="{C676402C-5697-4E1C-873F-D02D1690AC5C}">
        <p15:threadingInfo xmlns:p15="http://schemas.microsoft.com/office/powerpoint/2012/main" timeZoneBias="420">
          <p15:parentCm authorId="9" idx="9"/>
        </p15:threadingInfo>
      </p:ext>
    </p:extLst>
  </p:cm>
  <p:cm authorId="14" dt="2024-02-05T10:27:22.470" idx="20">
    <p:pos x="106" y="106"/>
    <p:text>Updated with 2023 data 05Feb2024
</p:text>
    <p:extLst>
      <p:ext uri="{C676402C-5697-4E1C-873F-D02D1690AC5C}">
        <p15:threadingInfo xmlns:p15="http://schemas.microsoft.com/office/powerpoint/2012/main" timeZoneBias="480"/>
      </p:ext>
    </p:extLst>
  </p:cm>
</p:cmLst>
</file>

<file path=ppt/comments/comment16.xml><?xml version="1.0" encoding="utf-8"?>
<p:cmLst xmlns:a="http://schemas.openxmlformats.org/drawingml/2006/main" xmlns:r="http://schemas.openxmlformats.org/officeDocument/2006/relationships" xmlns:p="http://schemas.openxmlformats.org/presentationml/2006/main">
  <p:cm authorId="11" dt="2023-10-25T11:27:46.502" idx="38">
    <p:pos x="10" y="10"/>
    <p:text>10/25/2023
Hello Ambassador Wayne,
I have added the second requested chart from the NYT article on immigration.
Source: https://www.wsj.com/us-news/illegal-immigration-record-border-6db29cad
</p:text>
    <p:extLst>
      <p:ext uri="{C676402C-5697-4E1C-873F-D02D1690AC5C}">
        <p15:threadingInfo xmlns:p15="http://schemas.microsoft.com/office/powerpoint/2012/main" timeZoneBias="420"/>
      </p:ext>
    </p:extLst>
  </p:cm>
</p:cmLst>
</file>

<file path=ppt/comments/comment17.xml><?xml version="1.0" encoding="utf-8"?>
<p:cmLst xmlns:a="http://schemas.openxmlformats.org/drawingml/2006/main" xmlns:r="http://schemas.openxmlformats.org/officeDocument/2006/relationships" xmlns:p="http://schemas.openxmlformats.org/presentationml/2006/main">
  <p:cm authorId="9" dt="2023-03-01T09:24:42.876" idx="10">
    <p:pos x="10" y="10"/>
    <p:text>03/01/2023
I have added the graph with most recent data, up to January 2022. 
This data is provided by the 2022 Overdose Epidemic Report.
https://www.ama-assn.org/system/files/ama-overdose-epidemic-report.pdf
I have not changed the headline that was previously placed.  However, I have linked it to the most current report.
</p:text>
    <p:extLst>
      <p:ext uri="{C676402C-5697-4E1C-873F-D02D1690AC5C}">
        <p15:threadingInfo xmlns:p15="http://schemas.microsoft.com/office/powerpoint/2012/main" timeZoneBias="480"/>
      </p:ext>
    </p:extLst>
  </p:cm>
  <p:cm authorId="13" dt="2023-05-28T11:01:21.750" idx="6">
    <p:pos x="10" y="106"/>
    <p:text>Many thanks!
</p:text>
    <p:extLst>
      <p:ext uri="{C676402C-5697-4E1C-873F-D02D1690AC5C}">
        <p15:threadingInfo xmlns:p15="http://schemas.microsoft.com/office/powerpoint/2012/main" timeZoneBias="420">
          <p15:parentCm authorId="9" idx="10"/>
        </p15:threadingInfo>
      </p:ext>
    </p:extLst>
  </p:cm>
  <p:cm authorId="11" dt="2023-11-30T09:41:25.766" idx="47">
    <p:pos x="10" y="202"/>
    <p:text>11/30/23
Hello Ambassador, I have updated the slide to include the most up-to-date report.
Source:
https://www.ama-assn.org/delivering-care/overdose-epidemic/physicians-progress-toward-ending-nation-s-drug-overdose-epidemic 
</p:text>
    <p:extLst>
      <p:ext uri="{C676402C-5697-4E1C-873F-D02D1690AC5C}">
        <p15:threadingInfo xmlns:p15="http://schemas.microsoft.com/office/powerpoint/2012/main" timeZoneBias="480">
          <p15:parentCm authorId="9" idx="10"/>
        </p15:threadingInfo>
      </p:ext>
    </p:extLst>
  </p:cm>
  <p:cm authorId="12" dt="2023-12-05T04:18:21.679" idx="19">
    <p:pos x="10" y="298"/>
    <p:text>Thank you - looks good
maybe update source at bottom of slide?
</p:text>
    <p:extLst>
      <p:ext uri="{C676402C-5697-4E1C-873F-D02D1690AC5C}">
        <p15:threadingInfo xmlns:p15="http://schemas.microsoft.com/office/powerpoint/2012/main" timeZoneBias="480">
          <p15:parentCm authorId="9" idx="10"/>
        </p15:threadingInfo>
      </p:ext>
    </p:extLst>
  </p:cm>
  <p:cm authorId="14" dt="2024-02-05T10:33:36.697" idx="23">
    <p:pos x="106" y="106"/>
    <p:text>This is the most recent graphic from AMA
</p:text>
    <p:extLst>
      <p:ext uri="{C676402C-5697-4E1C-873F-D02D1690AC5C}">
        <p15:threadingInfo xmlns:p15="http://schemas.microsoft.com/office/powerpoint/2012/main" timeZoneBias="480"/>
      </p:ext>
    </p:extLst>
  </p:cm>
</p:cmLst>
</file>

<file path=ppt/comments/comment18.xml><?xml version="1.0" encoding="utf-8"?>
<p:cmLst xmlns:a="http://schemas.openxmlformats.org/drawingml/2006/main" xmlns:r="http://schemas.openxmlformats.org/officeDocument/2006/relationships" xmlns:p="http://schemas.openxmlformats.org/presentationml/2006/main">
  <p:cm authorId="10" dt="2023-03-04T06:52:14.524" idx="23">
    <p:pos x="10" y="10"/>
    <p:text>Is there any enegi data since Sept 2022?  Thanks
</p:text>
    <p:extLst>
      <p:ext uri="{C676402C-5697-4E1C-873F-D02D1690AC5C}">
        <p15:threadingInfo xmlns:p15="http://schemas.microsoft.com/office/powerpoint/2012/main" timeZoneBias="480"/>
      </p:ext>
    </p:extLst>
  </p:cm>
  <p:cm authorId="11" dt="2023-04-11T12:02:52.124" idx="3">
    <p:pos x="10" y="106"/>
    <p:text>04/11/23
I have updated slide to include the entirety of 2022.
Below is the link to INEGI report:
https://www.inegi.org.mx/contenidos/saladeprensa/boletines/2023/ensu/ensu2023_01.pdf
</p:text>
    <p:extLst>
      <p:ext uri="{C676402C-5697-4E1C-873F-D02D1690AC5C}">
        <p15:threadingInfo xmlns:p15="http://schemas.microsoft.com/office/powerpoint/2012/main" timeZoneBias="420">
          <p15:parentCm authorId="10" idx="23"/>
        </p15:threadingInfo>
      </p:ext>
    </p:extLst>
  </p:cm>
  <p:cm authorId="11" dt="2023-04-25T11:58:37.818" idx="4">
    <p:pos x="10" y="202"/>
    <p:text>04/25/2023
I have updated the slide to include First trimester of 2023.
Below is the link to up to date report:
https://www.inegi.org.mx/contenidos/saladeprensa/boletines/2023/ensu/ensu2023_04.pdf
</p:text>
    <p:extLst>
      <p:ext uri="{C676402C-5697-4E1C-873F-D02D1690AC5C}">
        <p15:threadingInfo xmlns:p15="http://schemas.microsoft.com/office/powerpoint/2012/main" timeZoneBias="420">
          <p15:parentCm authorId="10" idx="23"/>
        </p15:threadingInfo>
      </p:ext>
    </p:extLst>
  </p:cm>
  <p:cm authorId="13" dt="2023-05-28T11:01:36.719" idx="7">
    <p:pos x="10" y="298"/>
    <p:text>Super, thanks!
</p:text>
    <p:extLst>
      <p:ext uri="{C676402C-5697-4E1C-873F-D02D1690AC5C}">
        <p15:threadingInfo xmlns:p15="http://schemas.microsoft.com/office/powerpoint/2012/main" timeZoneBias="420">
          <p15:parentCm authorId="10" idx="23"/>
        </p15:threadingInfo>
      </p:ext>
    </p:extLst>
  </p:cm>
  <p:cm authorId="11" dt="2023-08-22T07:18:33.901" idx="22">
    <p:pos x="10" y="394"/>
    <p:text> 08/22/2023
Hello Ambassador! I have updated the slide to include Second trimester of 2023.
Below is the link to up to date report:
https://www.inegi.org.mx/contenidos/saladeprensa/boletines/2023/ensu/ensu2023_07.pdf
</p:text>
    <p:extLst>
      <p:ext uri="{C676402C-5697-4E1C-873F-D02D1690AC5C}">
        <p15:threadingInfo xmlns:p15="http://schemas.microsoft.com/office/powerpoint/2012/main" timeZoneBias="420">
          <p15:parentCm authorId="10" idx="23"/>
        </p15:threadingInfo>
      </p:ext>
    </p:extLst>
  </p:cm>
  <p:cm authorId="12" dt="2023-08-24T10:35:25.876" idx="5">
    <p:pos x="10" y="490"/>
    <p:text>Super, many thanks!
</p:text>
    <p:extLst>
      <p:ext uri="{C676402C-5697-4E1C-873F-D02D1690AC5C}">
        <p15:threadingInfo xmlns:p15="http://schemas.microsoft.com/office/powerpoint/2012/main" timeZoneBias="420">
          <p15:parentCm authorId="10" idx="23"/>
        </p15:threadingInfo>
      </p:ext>
    </p:extLst>
  </p:cm>
  <p:cm authorId="11" dt="2023-11-30T09:47:15.743" idx="48">
    <p:pos x="10" y="586"/>
    <p:text>11/30/23
Hello Ambassador,
I have updated the slide to include the third trimester of 2023.
Below is the link to up to date report:
https://www.inegi.org.mx/contenidos/saladeprensa/boletines/2023/ensu/ensu2023_10.pdf
</p:text>
    <p:extLst>
      <p:ext uri="{C676402C-5697-4E1C-873F-D02D1690AC5C}">
        <p15:threadingInfo xmlns:p15="http://schemas.microsoft.com/office/powerpoint/2012/main" timeZoneBias="480">
          <p15:parentCm authorId="10" idx="23"/>
        </p15:threadingInfo>
      </p:ext>
    </p:extLst>
  </p:cm>
  <p:cm authorId="14" dt="2024-02-05T10:52:19.691" idx="24">
    <p:pos x="106" y="106"/>
    <p:text>INEGI does not have a report with Dec 2023 yet.
</p:text>
    <p:extLst>
      <p:ext uri="{C676402C-5697-4E1C-873F-D02D1690AC5C}">
        <p15:threadingInfo xmlns:p15="http://schemas.microsoft.com/office/powerpoint/2012/main" timeZoneBias="480"/>
      </p:ext>
    </p:extLst>
  </p:cm>
  <p:cm authorId="15" dt="2024-02-12T10:35:52.392" idx="10">
    <p:pos x="106" y="202"/>
    <p:text>Updated the slide with the info from Dec. It was published on January 18, 2024 :)
https://www.inegi.org.mx/contenidos/saladeprensa/boletines/2024/ENSU/ENSU2024_01.pdf
</p:text>
    <p:extLst>
      <p:ext uri="{C676402C-5697-4E1C-873F-D02D1690AC5C}">
        <p15:threadingInfo xmlns:p15="http://schemas.microsoft.com/office/powerpoint/2012/main" timeZoneBias="480">
          <p15:parentCm authorId="14" idx="24"/>
        </p15:threadingInfo>
      </p:ext>
    </p:extLst>
  </p:cm>
</p:cmLst>
</file>

<file path=ppt/comments/comment19.xml><?xml version="1.0" encoding="utf-8"?>
<p:cmLst xmlns:a="http://schemas.openxmlformats.org/drawingml/2006/main" xmlns:r="http://schemas.openxmlformats.org/officeDocument/2006/relationships" xmlns:p="http://schemas.openxmlformats.org/presentationml/2006/main">
  <p:cm authorId="14" dt="2024-02-07T06:26:17.260" idx="28">
    <p:pos x="4523" y="726"/>
    <p:text>Added new graph, 07Feb2024.
https://www.as-coa.org/articles/approval-tracker-mexicos-president-amlo
</p:text>
    <p:extLst>
      <p:ext uri="{C676402C-5697-4E1C-873F-D02D1690AC5C}">
        <p15:threadingInfo xmlns:p15="http://schemas.microsoft.com/office/powerpoint/2012/main" timeZoneBias="48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0" dt="2022-03-14T14:14:41.651" idx="1">
    <p:pos x="6000" y="0"/>
    <p:text>Edited out the picture and inserted the changeable text box</p:text>
    <p:extLst>
      <p:ext uri="{C676402C-5697-4E1C-873F-D02D1690AC5C}">
        <p15:threadingInfo xmlns:p15="http://schemas.microsoft.com/office/powerpoint/2012/main" timeZoneBias="0"/>
      </p:ext>
      <p: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commentPostId="AAAAauu9qDA"/>
      </p:ext>
    </p:extLst>
  </p:cm>
</p:cmLst>
</file>

<file path=ppt/comments/comment20.xml><?xml version="1.0" encoding="utf-8"?>
<p:cmLst xmlns:a="http://schemas.openxmlformats.org/drawingml/2006/main" xmlns:r="http://schemas.openxmlformats.org/officeDocument/2006/relationships" xmlns:p="http://schemas.openxmlformats.org/presentationml/2006/main">
  <p:cm authorId="15" dt="2024-02-12T07:39:45.062" idx="9">
    <p:pos x="10" y="10"/>
    <p:text>Added this slide to include AMLO´s approval in key areas (February, 2024)
Source: EL Financiero
https://www.elfinanciero.com.mx/nacional/2024/02/01/aprobacion-a-amlo-cae-a-54-por-ciento-en-enero-encuesta-ef/
</p:text>
    <p:extLst>
      <p:ext uri="{C676402C-5697-4E1C-873F-D02D1690AC5C}">
        <p15:threadingInfo xmlns:p15="http://schemas.microsoft.com/office/powerpoint/2012/main" timeZoneBias="480"/>
      </p:ext>
    </p:extLst>
  </p:cm>
</p:cmLst>
</file>

<file path=ppt/comments/comment21.xml><?xml version="1.0" encoding="utf-8"?>
<p:cmLst xmlns:a="http://schemas.openxmlformats.org/drawingml/2006/main" xmlns:r="http://schemas.openxmlformats.org/officeDocument/2006/relationships" xmlns:p="http://schemas.openxmlformats.org/presentationml/2006/main">
  <p:cm authorId="0" dt="2022-02-01T01:54:39.927" idx="18">
    <p:pos x="6000" y="0"/>
    <p:text>Updated, but I want to talk to you about this one tomorrow</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auu9qCI"/>
      </p:ext>
    </p:extLst>
  </p:cm>
  <p:cm authorId="0" dt="2022-04-06T17:09:48.126" idx="19">
    <p:pos x="6000" y="100"/>
    <p:text>Added the months of January and February</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auhwKGI"/>
      </p:ext>
    </p:extLst>
  </p:cm>
  <p:cm authorId="10" dt="2023-03-04T06:04:35.425" idx="2">
    <p:pos x="10" y="10"/>
    <p:text>Can you update for more recent months from Mexican data?
</p:text>
    <p:extLst>
      <p:ext uri="{C676402C-5697-4E1C-873F-D02D1690AC5C}">
        <p15:threadingInfo xmlns:p15="http://schemas.microsoft.com/office/powerpoint/2012/main" timeZoneBias="480"/>
      </p:ext>
    </p:extLst>
  </p:cm>
  <p:cm authorId="13" dt="2023-05-28T11:20:10.507" idx="9">
    <p:pos x="106" y="106"/>
    <p:text>Can you please think of a way to update chart? Thank you!!
</p:text>
    <p:extLst>
      <p:ext uri="{C676402C-5697-4E1C-873F-D02D1690AC5C}">
        <p15:threadingInfo xmlns:p15="http://schemas.microsoft.com/office/powerpoint/2012/main" timeZoneBias="420"/>
      </p:ext>
    </p:extLst>
  </p:cm>
  <p:cm authorId="12" dt="2023-08-24T12:32:48.665" idx="15">
    <p:pos x="106" y="202"/>
    <p:text>Aldrin, is there anyway to update the chart?
</p:text>
    <p:extLst>
      <p:ext uri="{C676402C-5697-4E1C-873F-D02D1690AC5C}">
        <p15:threadingInfo xmlns:p15="http://schemas.microsoft.com/office/powerpoint/2012/main" timeZoneBias="420">
          <p15:parentCm authorId="13" idx="9"/>
        </p15:threadingInfo>
      </p:ext>
    </p:extLst>
  </p:cm>
  <p:cm authorId="12" dt="2023-08-25T07:06:19.505" idx="16">
    <p:pos x="5635" y="705"/>
    <p:text>Updated comment side with the # missing
</p:text>
    <p:extLst>
      <p:ext uri="{C676402C-5697-4E1C-873F-D02D1690AC5C}">
        <p15:threadingInfo xmlns:p15="http://schemas.microsoft.com/office/powerpoint/2012/main" timeZoneBias="420"/>
      </p:ext>
    </p:extLst>
  </p:cm>
  <p:cm authorId="12" dt="2024-01-16T10:34:56.685" idx="22">
    <p:pos x="5635" y="801"/>
    <p:text>I just updated, Tony1/16
</p:text>
    <p:extLst>
      <p:ext uri="{C676402C-5697-4E1C-873F-D02D1690AC5C}">
        <p15:threadingInfo xmlns:p15="http://schemas.microsoft.com/office/powerpoint/2012/main" timeZoneBias="480">
          <p15:parentCm authorId="12" idx="16"/>
        </p15:threadingInfo>
      </p:ext>
    </p:extLst>
  </p:cm>
  <p:cm authorId="12" dt="2024-02-09T07:55:00.304" idx="33">
    <p:pos x="5635" y="897"/>
    <p:text>this is great!!
</p:text>
    <p:extLst>
      <p:ext uri="{C676402C-5697-4E1C-873F-D02D1690AC5C}">
        <p15:threadingInfo xmlns:p15="http://schemas.microsoft.com/office/powerpoint/2012/main" timeZoneBias="480">
          <p15:parentCm authorId="12" idx="16"/>
        </p15:threadingInfo>
      </p:ext>
    </p:extLst>
  </p:cm>
  <p:cm authorId="14" dt="2024-02-09T04:50:56.201" idx="44">
    <p:pos x="202" y="202"/>
    <p:text>Updated on 09Feb with graph that reflects the same numbers as the text on the right
</p:text>
    <p:extLst>
      <p:ext uri="{C676402C-5697-4E1C-873F-D02D1690AC5C}">
        <p15:threadingInfo xmlns:p15="http://schemas.microsoft.com/office/powerpoint/2012/main" timeZoneBias="480"/>
      </p:ext>
    </p:extLst>
  </p:cm>
</p:cmLst>
</file>

<file path=ppt/comments/comment22.xml><?xml version="1.0" encoding="utf-8"?>
<p:cmLst xmlns:a="http://schemas.openxmlformats.org/drawingml/2006/main" xmlns:r="http://schemas.openxmlformats.org/officeDocument/2006/relationships" xmlns:p="http://schemas.openxmlformats.org/presentationml/2006/main">
  <p:cm authorId="15" dt="2024-02-14T11:40:18.789" idx="20">
    <p:pos x="10" y="10"/>
    <p:text>Amb., As you requested, I added the firearms trafficked infographic to the slide deck.
</p:text>
    <p:extLst>
      <p:ext uri="{C676402C-5697-4E1C-873F-D02D1690AC5C}">
        <p15:threadingInfo xmlns:p15="http://schemas.microsoft.com/office/powerpoint/2012/main" timeZoneBias="480"/>
      </p:ext>
    </p:extLst>
  </p:cm>
</p:cmLst>
</file>

<file path=ppt/comments/comment23.xml><?xml version="1.0" encoding="utf-8"?>
<p:cmLst xmlns:a="http://schemas.openxmlformats.org/drawingml/2006/main" xmlns:r="http://schemas.openxmlformats.org/officeDocument/2006/relationships" xmlns:p="http://schemas.openxmlformats.org/presentationml/2006/main">
  <p:cm authorId="14" dt="2024-02-07T06:42:59.347" idx="31">
    <p:pos x="5634" y="717"/>
    <p:text>Updated on 07Feb2024 with the 2021 report.
https://crsreports.congress.gov/product/pdf/IF/IF10578/22
</p:text>
    <p:extLst>
      <p:ext uri="{C676402C-5697-4E1C-873F-D02D1690AC5C}">
        <p15:threadingInfo xmlns:p15="http://schemas.microsoft.com/office/powerpoint/2012/main" timeZoneBias="480"/>
      </p:ext>
    </p:extLst>
  </p:cm>
  <p:cm authorId="12" dt="2024-02-09T08:04:48.953" idx="34">
    <p:pos x="5634" y="813"/>
    <p:text>Updated, Tony
</p:text>
    <p:extLst>
      <p:ext uri="{C676402C-5697-4E1C-873F-D02D1690AC5C}">
        <p15:threadingInfo xmlns:p15="http://schemas.microsoft.com/office/powerpoint/2012/main" timeZoneBias="480">
          <p15:parentCm authorId="14" idx="31"/>
        </p15:threadingInfo>
      </p:ext>
    </p:extLst>
  </p:cm>
</p:cmLst>
</file>

<file path=ppt/comments/comment24.xml><?xml version="1.0" encoding="utf-8"?>
<p:cmLst xmlns:a="http://schemas.openxmlformats.org/drawingml/2006/main" xmlns:r="http://schemas.openxmlformats.org/officeDocument/2006/relationships" xmlns:p="http://schemas.openxmlformats.org/presentationml/2006/main">
  <p:cm authorId="12" dt="2024-02-09T08:10:06.803" idx="36">
    <p:pos x="10" y="10"/>
    <p:text>updated
</p:text>
    <p:extLst>
      <p:ext uri="{C676402C-5697-4E1C-873F-D02D1690AC5C}">
        <p15:threadingInfo xmlns:p15="http://schemas.microsoft.com/office/powerpoint/2012/main" timeZoneBias="480"/>
      </p:ext>
    </p:extLst>
  </p:cm>
</p:cmLst>
</file>

<file path=ppt/comments/comment25.xml><?xml version="1.0" encoding="utf-8"?>
<p:cmLst xmlns:a="http://schemas.openxmlformats.org/drawingml/2006/main" xmlns:r="http://schemas.openxmlformats.org/officeDocument/2006/relationships" xmlns:p="http://schemas.openxmlformats.org/presentationml/2006/main">
  <p:cm authorId="3" dt="2021-10-27T14:12:53.095" idx="4">
    <p:pos x="6000" y="0"/>
    <p:text>New slide on HLSD with info requested</p:text>
    <p:extLst>
      <p:ext uri="{C676402C-5697-4E1C-873F-D02D1690AC5C}">
        <p15:threadingInfo xmlns:p15="http://schemas.microsoft.com/office/powerpoint/2012/main" timeZoneBias="0"/>
      </p:ext>
      <p: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commentPostId="AAAAasXf98Y"/>
      </p:ext>
    </p:extLst>
  </p:cm>
  <p:cm authorId="12" dt="2024-02-09T08:09:40.020" idx="35">
    <p:pos x="5638" y="730"/>
    <p:text>Updated
</p:text>
    <p:extLst>
      <p:ext uri="{C676402C-5697-4E1C-873F-D02D1690AC5C}">
        <p15:threadingInfo xmlns:p15="http://schemas.microsoft.com/office/powerpoint/2012/main" timeZoneBias="480"/>
      </p:ext>
    </p:extLst>
  </p:cm>
</p:cmLst>
</file>

<file path=ppt/comments/comment26.xml><?xml version="1.0" encoding="utf-8"?>
<p:cmLst xmlns:a="http://schemas.openxmlformats.org/drawingml/2006/main" xmlns:r="http://schemas.openxmlformats.org/officeDocument/2006/relationships" xmlns:p="http://schemas.openxmlformats.org/presentationml/2006/main">
  <p:cm authorId="10" dt="2023-03-04T06:06:08.022" idx="4">
    <p:pos x="10" y="10"/>
    <p:text>Can you rerun from CBP showing 2023?
</p:text>
    <p:extLst>
      <p:ext uri="{C676402C-5697-4E1C-873F-D02D1690AC5C}">
        <p15:threadingInfo xmlns:p15="http://schemas.microsoft.com/office/powerpoint/2012/main" timeZoneBias="480"/>
      </p:ext>
    </p:extLst>
  </p:cm>
  <p:cm authorId="9" dt="2023-03-24T10:35:21.864" idx="15">
    <p:pos x="10" y="106"/>
    <p:text>Hello Ambassador, I have added a chart which includes 2023 in the next slide. Please let me know if you would like for me to delete this slide. (I've left it as the new graph excludes 2019).
</p:text>
    <p:extLst>
      <p:ext uri="{C676402C-5697-4E1C-873F-D02D1690AC5C}">
        <p15:threadingInfo xmlns:p15="http://schemas.microsoft.com/office/powerpoint/2012/main" timeZoneBias="420">
          <p15:parentCm authorId="10" idx="4"/>
        </p15:threadingInfo>
      </p:ext>
    </p:extLst>
  </p:cm>
  <p:cm authorId="13" dt="2023-05-28T11:21:01.540" idx="10">
    <p:pos x="10" y="202"/>
    <p:text>This looks good thanks!
</p:text>
    <p:extLst>
      <p:ext uri="{C676402C-5697-4E1C-873F-D02D1690AC5C}">
        <p15:threadingInfo xmlns:p15="http://schemas.microsoft.com/office/powerpoint/2012/main" timeZoneBias="420">
          <p15:parentCm authorId="10" idx="4"/>
        </p15:threadingInfo>
      </p:ext>
    </p:extLst>
  </p:cm>
  <p:cm authorId="12" dt="2023-08-24T10:54:10.547" idx="8">
    <p:pos x="10" y="298"/>
    <p:text>Just updated FY 23 thru July
</p:text>
    <p:extLst>
      <p:ext uri="{C676402C-5697-4E1C-873F-D02D1690AC5C}">
        <p15:threadingInfo xmlns:p15="http://schemas.microsoft.com/office/powerpoint/2012/main" timeZoneBias="420">
          <p15:parentCm authorId="10" idx="4"/>
        </p15:threadingInfo>
      </p:ext>
    </p:extLst>
  </p:cm>
  <p:cm authorId="12" dt="2024-02-09T04:42:58.419" idx="24">
    <p:pos x="10" y="394"/>
    <p:text>Please add FY 23 to this chart if possible Thanks, Tony
</p:text>
    <p:extLst>
      <p:ext uri="{C676402C-5697-4E1C-873F-D02D1690AC5C}">
        <p15:threadingInfo xmlns:p15="http://schemas.microsoft.com/office/powerpoint/2012/main" timeZoneBias="480">
          <p15:parentCm authorId="10" idx="4"/>
        </p15:threadingInfo>
      </p:ext>
    </p:extLst>
  </p:cm>
  <p:cm authorId="12" dt="2024-02-09T04:43:23.171" idx="25">
    <p:pos x="10" y="490"/>
    <p:text>I deleted what had been the next chart.  thanks
</p:text>
    <p:extLst>
      <p:ext uri="{C676402C-5697-4E1C-873F-D02D1690AC5C}">
        <p15:threadingInfo xmlns:p15="http://schemas.microsoft.com/office/powerpoint/2012/main" timeZoneBias="480">
          <p15:parentCm authorId="10" idx="4"/>
        </p15:threadingInfo>
      </p:ext>
    </p:extLst>
  </p:cm>
  <p:cm authorId="14" dt="2024-02-09T04:58:57.810" idx="45">
    <p:pos x="106" y="106"/>
    <p:text>Updated on 09Feb2024
https://www.cbp.gov/newsroom/stats/drug-seizure-statistics
</p:text>
    <p:extLst>
      <p:ext uri="{C676402C-5697-4E1C-873F-D02D1690AC5C}">
        <p15:threadingInfo xmlns:p15="http://schemas.microsoft.com/office/powerpoint/2012/main" timeZoneBias="480"/>
      </p:ext>
    </p:extLst>
  </p:cm>
</p:cmLst>
</file>

<file path=ppt/comments/comment27.xml><?xml version="1.0" encoding="utf-8"?>
<p:cmLst xmlns:a="http://schemas.openxmlformats.org/drawingml/2006/main" xmlns:r="http://schemas.openxmlformats.org/officeDocument/2006/relationships" xmlns:p="http://schemas.openxmlformats.org/presentationml/2006/main">
  <p:cm authorId="12" dt="2024-02-09T08:17:14.831" idx="37">
    <p:pos x="5725" y="3064"/>
    <p:text>updated
</p:text>
    <p:extLst>
      <p:ext uri="{C676402C-5697-4E1C-873F-D02D1690AC5C}">
        <p15:threadingInfo xmlns:p15="http://schemas.microsoft.com/office/powerpoint/2012/main" timeZoneBias="480"/>
      </p:ext>
    </p:extLst>
  </p:cm>
</p:cmLst>
</file>

<file path=ppt/comments/comment28.xml><?xml version="1.0" encoding="utf-8"?>
<p:cmLst xmlns:a="http://schemas.openxmlformats.org/drawingml/2006/main" xmlns:r="http://schemas.openxmlformats.org/officeDocument/2006/relationships" xmlns:p="http://schemas.openxmlformats.org/presentationml/2006/main">
  <p:cm authorId="10" dt="2023-03-04T06:05:22.004" idx="3">
    <p:pos x="10" y="10"/>
    <p:text>Can you update through 2022?
</p:text>
    <p:extLst>
      <p:ext uri="{C676402C-5697-4E1C-873F-D02D1690AC5C}">
        <p15:threadingInfo xmlns:p15="http://schemas.microsoft.com/office/powerpoint/2012/main" timeZoneBias="480"/>
      </p:ext>
    </p:extLst>
  </p:cm>
  <p:cm authorId="11" dt="2023-04-05T12:47:01.204" idx="1">
    <p:pos x="10" y="106"/>
    <p:text>Hello sir, I've updated the slide to include data from 2022. 
Below are the sources I used for ease of access in the future. 
The corresponding tab on excel is NA Trade Volume G&amp;S
https://www.bea.gov/data/intl-trade-investment/international-trade-goods-and-services
https://www.gob.mx/cms/uploads/attachment/file/803224/Monitor_comercial_MX-CAN_2022.pdf
</p:text>
    <p:extLst>
      <p:ext uri="{C676402C-5697-4E1C-873F-D02D1690AC5C}">
        <p15:threadingInfo xmlns:p15="http://schemas.microsoft.com/office/powerpoint/2012/main" timeZoneBias="420">
          <p15:parentCm authorId="10" idx="3"/>
        </p15:threadingInfo>
      </p:ext>
    </p:extLst>
  </p:cm>
  <p:cm authorId="13" dt="2023-05-28T11:21:42.448" idx="12">
    <p:pos x="10" y="202"/>
    <p:text>Thank you!!
</p:text>
    <p:extLst>
      <p:ext uri="{C676402C-5697-4E1C-873F-D02D1690AC5C}">
        <p15:threadingInfo xmlns:p15="http://schemas.microsoft.com/office/powerpoint/2012/main" timeZoneBias="420">
          <p15:parentCm authorId="10" idx="3"/>
        </p15:threadingInfo>
      </p:ext>
    </p:extLst>
  </p:cm>
  <p:cm authorId="13" dt="2023-05-30T06:50:57.645" idx="13">
    <p:pos x="10" y="298"/>
    <p:text>Dear Aldrin: US-Canada and US-Mexico trade totaled 1.57 trillion in 2022 (plus Canada-Mexico)  Why does the chart show almost $1.8 trillion?  Thank you, Tony
</p:text>
    <p:extLst>
      <p:ext uri="{C676402C-5697-4E1C-873F-D02D1690AC5C}">
        <p15:threadingInfo xmlns:p15="http://schemas.microsoft.com/office/powerpoint/2012/main" timeZoneBias="420">
          <p15:parentCm authorId="10" idx="3"/>
        </p15:threadingInfo>
      </p:ext>
    </p:extLst>
  </p:cm>
</p:cmLst>
</file>

<file path=ppt/comments/comment29.xml><?xml version="1.0" encoding="utf-8"?>
<p:cmLst xmlns:a="http://schemas.openxmlformats.org/drawingml/2006/main" xmlns:r="http://schemas.openxmlformats.org/officeDocument/2006/relationships" xmlns:p="http://schemas.openxmlformats.org/presentationml/2006/main">
  <p:cm authorId="14" dt="2024-02-01T14:51:29.175" idx="46">
    <p:pos x="10" y="10"/>
    <p:text>8HV9MDN
</p:text>
    <p:extLst>
      <p:ext uri="{C676402C-5697-4E1C-873F-D02D1690AC5C}">
        <p15:threadingInfo xmlns:p15="http://schemas.microsoft.com/office/powerpoint/2012/main" timeZoneBias="480"/>
      </p:ext>
    </p:extLst>
  </p:cm>
  <p:cm authorId="14" dt="2024-02-01T15:07:36.246" idx="47">
    <p:pos x="3343" y="826"/>
    <p:text>Updated 01Feb2024 with 2022 data.  2023 only has until November.
https://usatrade.census.gov/data/Perspective60/View/dispview.aspx
</p:text>
    <p:extLst>
      <p:ext uri="{C676402C-5697-4E1C-873F-D02D1690AC5C}">
        <p15:threadingInfo xmlns:p15="http://schemas.microsoft.com/office/powerpoint/2012/main" timeZoneBias="480"/>
      </p:ext>
    </p:extLst>
  </p:cm>
  <p:cm authorId="14" dt="2024-03-01T10:54:31.127" idx="48">
    <p:pos x="3345" y="827"/>
    <p:text>Updated on 01Mar2024
</p:text>
    <p:extLst>
      <p:ext uri="{C676402C-5697-4E1C-873F-D02D1690AC5C}">
        <p15:threadingInfo xmlns:p15="http://schemas.microsoft.com/office/powerpoint/2012/main" timeZoneBias="48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0" dt="2022-02-28T18:42:40.997" idx="2">
    <p:pos x="6000" y="0"/>
    <p:text>Updated data due to having all 2021 trade months data</p:text>
    <p:extLst>
      <p:ext uri="{C676402C-5697-4E1C-873F-D02D1690AC5C}">
        <p15:threadingInfo xmlns:p15="http://schemas.microsoft.com/office/powerpoint/2012/main" timeZoneBias="0"/>
      </p:ext>
      <p: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commentPostId="AAAAauu9qDE"/>
      </p:ext>
    </p:extLst>
  </p:cm>
  <p:cm authorId="14" dt="2024-01-31T06:46:13.399" idx="1">
    <p:pos x="10" y="10"/>
    <p:text>Needed:
-%US exports in 2023
-trade partner rankings
</p:text>
    <p:extLst>
      <p:ext uri="{C676402C-5697-4E1C-873F-D02D1690AC5C}">
        <p15:threadingInfo xmlns:p15="http://schemas.microsoft.com/office/powerpoint/2012/main" timeZoneBias="480"/>
      </p:ext>
    </p:extLst>
  </p:cm>
  <p:cm authorId="14" dt="2024-02-07T10:09:02.816" idx="40">
    <p:pos x="106" y="106"/>
    <p:text>Updated 07Feb2024 trade deficit
https://www.census.gov/foreign-trade/balance/c2010.html
</p:text>
    <p:extLst>
      <p:ext uri="{C676402C-5697-4E1C-873F-D02D1690AC5C}">
        <p15:threadingInfo xmlns:p15="http://schemas.microsoft.com/office/powerpoint/2012/main" timeZoneBias="480"/>
      </p:ext>
    </p:extLst>
  </p:cm>
  <p:cm authorId="12" dt="2024-02-09T06:38:17.990" idx="26">
    <p:pos x="106" y="202"/>
    <p:text>Updated rest of slide just now, Tony
</p:text>
    <p:extLst>
      <p:ext uri="{C676402C-5697-4E1C-873F-D02D1690AC5C}">
        <p15:threadingInfo xmlns:p15="http://schemas.microsoft.com/office/powerpoint/2012/main" timeZoneBias="480">
          <p15:parentCm authorId="14" idx="40"/>
        </p15:threadingInfo>
      </p:ext>
    </p:extLst>
  </p:cm>
  <p:cm authorId="12" dt="2024-03-05T16:57:08.976" idx="58">
    <p:pos x="106" y="298"/>
    <p:text>Tony updatd 3/5
</p:text>
    <p:extLst>
      <p:ext uri="{C676402C-5697-4E1C-873F-D02D1690AC5C}">
        <p15:threadingInfo xmlns:p15="http://schemas.microsoft.com/office/powerpoint/2012/main" timeZoneBias="480">
          <p15:parentCm authorId="14" idx="40"/>
        </p15:threadingInfo>
      </p:ext>
    </p:extLst>
  </p:cm>
</p:cmLst>
</file>

<file path=ppt/comments/comment30.xml><?xml version="1.0" encoding="utf-8"?>
<p:cmLst xmlns:a="http://schemas.openxmlformats.org/drawingml/2006/main" xmlns:r="http://schemas.openxmlformats.org/officeDocument/2006/relationships" xmlns:p="http://schemas.openxmlformats.org/presentationml/2006/main">
  <p:cm authorId="4" dt="2021-10-26T20:07:13.397" idx="7">
    <p:pos x="6000" y="100"/>
    <p:text>Now I see the new slide thanks</p:text>
    <p:extLst>
      <p:ext uri="{C676402C-5697-4E1C-873F-D02D1690AC5C}">
        <p15:threadingInfo xmlns:p15="http://schemas.microsoft.com/office/powerpoint/2012/main" timeZoneBias="0"/>
      </p:ext>
      <p: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commentPostId="AAAAauhwKHA"/>
      </p:ext>
    </p:extLst>
  </p:cm>
  <p:cm authorId="4" dt="2021-10-26T20:44:31.695" idx="5">
    <p:pos x="6000" y="0"/>
    <p:text>Miranda can you please add a new slide here on the HLED saying when it was agreed and listing 4 pillars  thank you!</p:text>
    <p:extLst>
      <p:ext uri="{C676402C-5697-4E1C-873F-D02D1690AC5C}">
        <p15:threadingInfo xmlns:p15="http://schemas.microsoft.com/office/powerpoint/2012/main" timeZoneBias="0"/>
      </p:ext>
      <p: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commentPostId="AAAAauu9qCA"/>
      </p:ext>
    </p:extLst>
  </p:cm>
  <p:cm authorId="4" dt="2021-10-26T20:44:31.695" idx="6">
    <p:pos x="6000" y="200"/>
    <p:text>But can you still please do up a slide just on HLED and one just on HLSD.  Thank you.  Please put at end after your new slide which I edited.  thanks a million</p:text>
    <p:extLst>
      <p:ext uri="{C676402C-5697-4E1C-873F-D02D1690AC5C}">
        <p15:threadingInfo xmlns:p15="http://schemas.microsoft.com/office/powerpoint/2012/main" timeZoneBias="0"/>
      </p:ext>
      <p: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commentPostId="AAAAauu9qCg"/>
      </p:ext>
    </p:extLst>
  </p:cm>
</p:cmLst>
</file>

<file path=ppt/comments/comment31.xml><?xml version="1.0" encoding="utf-8"?>
<p:cmLst xmlns:a="http://schemas.openxmlformats.org/drawingml/2006/main" xmlns:r="http://schemas.openxmlformats.org/officeDocument/2006/relationships" xmlns:p="http://schemas.openxmlformats.org/presentationml/2006/main">
  <p:cm authorId="11" dt="2023-11-29T10:41:12.659" idx="43">
    <p:pos x="5760" y="153"/>
    <p:text>11/29/2023
Hello Ambassador,
I have added our chart from the Mexico's Next President Booklet.
Source:
https://www.wilsoncenter.org/sites/default/files/media/uploads/documents/MexicoElectionBookletFinalWebProof.pdf
</p:text>
    <p:extLst>
      <p:ext uri="{C676402C-5697-4E1C-873F-D02D1690AC5C}">
        <p15:threadingInfo xmlns:p15="http://schemas.microsoft.com/office/powerpoint/2012/main" timeZoneBias="480"/>
      </p:ext>
    </p:extLst>
  </p:cm>
</p:cmLst>
</file>

<file path=ppt/comments/comment32.xml><?xml version="1.0" encoding="utf-8"?>
<p:cmLst xmlns:a="http://schemas.openxmlformats.org/drawingml/2006/main" xmlns:r="http://schemas.openxmlformats.org/officeDocument/2006/relationships" xmlns:p="http://schemas.openxmlformats.org/presentationml/2006/main">
  <p:cm authorId="11" dt="2023-11-29T10:43:24.679" idx="44">
    <p:pos x="10" y="10"/>
    <p:text>11/29/2023
I have this chart from the Mexico's Next President Booklet.
Source:
https://www.wilsoncenter.org/sites/default/files/media/uploads/documents/MexicoElectionBookletFinalWebProof.pdf
</p:text>
    <p:extLst>
      <p:ext uri="{C676402C-5697-4E1C-873F-D02D1690AC5C}">
        <p15:threadingInfo xmlns:p15="http://schemas.microsoft.com/office/powerpoint/2012/main" timeZoneBias="480"/>
      </p:ext>
    </p:extLst>
  </p:cm>
</p:cmLst>
</file>

<file path=ppt/comments/comment33.xml><?xml version="1.0" encoding="utf-8"?>
<p:cmLst xmlns:a="http://schemas.openxmlformats.org/drawingml/2006/main" xmlns:r="http://schemas.openxmlformats.org/officeDocument/2006/relationships" xmlns:p="http://schemas.openxmlformats.org/presentationml/2006/main">
  <p:cm authorId="3" dt="2021-10-27T14:12:31.862" idx="5">
    <p:pos x="6000" y="0"/>
    <p:text>New slide on HLED with info requested</p:text>
    <p:extLst>
      <p:ext uri="{C676402C-5697-4E1C-873F-D02D1690AC5C}">
        <p15:threadingInfo xmlns:p15="http://schemas.microsoft.com/office/powerpoint/2012/main" timeZoneBias="0"/>
      </p:ext>
      <p: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commentPostId="AAAAauhvoo0"/>
      </p:ext>
    </p:extLst>
  </p:cm>
  <p:cm authorId="12" dt="2024-02-09T08:19:59.358" idx="38">
    <p:pos x="5633" y="734"/>
    <p:text>updated
</p:text>
    <p:extLst>
      <p:ext uri="{C676402C-5697-4E1C-873F-D02D1690AC5C}">
        <p15:threadingInfo xmlns:p15="http://schemas.microsoft.com/office/powerpoint/2012/main" timeZoneBias="480"/>
      </p:ext>
    </p:extLst>
  </p:cm>
</p:cmLst>
</file>

<file path=ppt/comments/comment34.xml><?xml version="1.0" encoding="utf-8"?>
<p:cmLst xmlns:a="http://schemas.openxmlformats.org/drawingml/2006/main" xmlns:r="http://schemas.openxmlformats.org/officeDocument/2006/relationships" xmlns:p="http://schemas.openxmlformats.org/presentationml/2006/main">
  <p:cm authorId="0" dt="2022-03-14T16:58:32.653" idx="21">
    <p:pos x="6000" y="0"/>
    <p:text>NEW slide, for the North American Leaders Summit notes</p:text>
    <p:extLst>
      <p:ext uri="{C676402C-5697-4E1C-873F-D02D1690AC5C}">
        <p15:threadingInfo xmlns:p15="http://schemas.microsoft.com/office/powerpoint/2012/main" timeZoneBias="0"/>
      </p:ext>
      <p: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commentPostId="AAAAasXf98k"/>
      </p:ext>
    </p:extLst>
  </p:cm>
</p:cmLst>
</file>

<file path=ppt/comments/comment35.xml><?xml version="1.0" encoding="utf-8"?>
<p:cmLst xmlns:a="http://schemas.openxmlformats.org/drawingml/2006/main" xmlns:r="http://schemas.openxmlformats.org/officeDocument/2006/relationships" xmlns:p="http://schemas.openxmlformats.org/presentationml/2006/main">
  <p:cm authorId="15" dt="2024-02-12T07:19:12.792" idx="7">
    <p:pos x="10" y="10"/>
    <p:text>Updated the slide with Diego Marroquin´s information.
</p:text>
    <p:extLst>
      <p:ext uri="{C676402C-5697-4E1C-873F-D02D1690AC5C}">
        <p15:threadingInfo xmlns:p15="http://schemas.microsoft.com/office/powerpoint/2012/main" timeZoneBias="480"/>
      </p:ext>
    </p:extLst>
  </p:cm>
</p:cmLst>
</file>

<file path=ppt/comments/comment36.xml><?xml version="1.0" encoding="utf-8"?>
<p:cmLst xmlns:a="http://schemas.openxmlformats.org/drawingml/2006/main" xmlns:r="http://schemas.openxmlformats.org/officeDocument/2006/relationships" xmlns:p="http://schemas.openxmlformats.org/presentationml/2006/main">
  <p:cm authorId="0" dt="2022-06-09T16:13:16.326" idx="22">
    <p:pos x="6000" y="0"/>
    <p:text>Updated with new data</p:text>
    <p:extLst>
      <p:ext uri="{C676402C-5697-4E1C-873F-D02D1690AC5C}">
        <p15:threadingInfo xmlns:p15="http://schemas.microsoft.com/office/powerpoint/2012/main" timeZoneBias="0"/>
      </p:ext>
      <p: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commentPostId="AAAAbD0rSuo"/>
      </p:ext>
    </p:extLst>
  </p:cm>
  <p:cm authorId="9" dt="2023-02-22T06:35:43.817" idx="1">
    <p:pos x="10" y="10"/>
    <p:text>Updated with January 2023 data.
</p:text>
    <p:extLst>
      <p:ext uri="{C676402C-5697-4E1C-873F-D02D1690AC5C}">
        <p15:threadingInfo xmlns:p15="http://schemas.microsoft.com/office/powerpoint/2012/main" timeZoneBias="480"/>
      </p:ext>
    </p:extLst>
  </p:cm>
  <p:cm authorId="10" dt="2023-03-04T06:08:45.511" idx="5">
    <p:pos x="10" y="106"/>
    <p:text>Thank you!
</p:text>
    <p:extLst>
      <p:ext uri="{C676402C-5697-4E1C-873F-D02D1690AC5C}">
        <p15:threadingInfo xmlns:p15="http://schemas.microsoft.com/office/powerpoint/2012/main" timeZoneBias="480">
          <p15:parentCm authorId="9" idx="1"/>
        </p15:threadingInfo>
      </p:ext>
    </p:extLst>
  </p:cm>
  <p:cm authorId="11" dt="2023-05-23T12:31:42.369" idx="9">
    <p:pos x="10" y="202"/>
    <p:text>05/23/2023
Updated with latest data, April 28, 2023. 
Source: 
https://www.as-coa.org/articles/approval-tracker-mexicos-president-amlo 
</p:text>
    <p:extLst>
      <p:ext uri="{C676402C-5697-4E1C-873F-D02D1690AC5C}">
        <p15:threadingInfo xmlns:p15="http://schemas.microsoft.com/office/powerpoint/2012/main" timeZoneBias="420">
          <p15:parentCm authorId="9" idx="1"/>
        </p15:threadingInfo>
      </p:ext>
    </p:extLst>
  </p:cm>
  <p:cm authorId="11" dt="2023-08-24T07:20:52.789" idx="26">
    <p:pos x="10" y="298"/>
    <p:text>08/24/2024
Hello Ambassador, I have updated the chart to include data up to August 8, 2023.
https://www.as-coa.org/articles/approval-tracker-mexicos-president-amlo
</p:text>
    <p:extLst>
      <p:ext uri="{C676402C-5697-4E1C-873F-D02D1690AC5C}">
        <p15:threadingInfo xmlns:p15="http://schemas.microsoft.com/office/powerpoint/2012/main" timeZoneBias="420">
          <p15:parentCm authorId="9" idx="1"/>
        </p15:threadingInfo>
      </p:ext>
    </p:extLst>
  </p:cm>
  <p:cm authorId="12" dt="2023-08-24T10:57:20.133" idx="10">
    <p:pos x="10" y="394"/>
    <p:text>Thank you!!
</p:text>
    <p:extLst>
      <p:ext uri="{C676402C-5697-4E1C-873F-D02D1690AC5C}">
        <p15:threadingInfo xmlns:p15="http://schemas.microsoft.com/office/powerpoint/2012/main" timeZoneBias="420">
          <p15:parentCm authorId="9" idx="1"/>
        </p15:threadingInfo>
      </p:ext>
    </p:extLst>
  </p:cm>
  <p:cm authorId="11" dt="2023-12-07T08:25:12.711" idx="51">
    <p:pos x="10" y="490"/>
    <p:text>12/07/2023
Good morning Ambassador,
I have updated the slide to include the latest poll, up to November 2023.
Source:
https://www.as-coa.org/articles/approval-tracker-mexicos-president-amlo
</p:text>
    <p:extLst>
      <p:ext uri="{C676402C-5697-4E1C-873F-D02D1690AC5C}">
        <p15:threadingInfo xmlns:p15="http://schemas.microsoft.com/office/powerpoint/2012/main" timeZoneBias="480">
          <p15:parentCm authorId="9" idx="1"/>
        </p15:threadingInfo>
      </p:ext>
    </p:extLst>
  </p:cm>
  <p:cm authorId="14" dt="2024-02-07T07:04:40.142" idx="35">
    <p:pos x="4428" y="755"/>
    <p:text>Updated with new data, 07Feb2024
</p:text>
    <p:extLst>
      <p:ext uri="{C676402C-5697-4E1C-873F-D02D1690AC5C}">
        <p15:threadingInfo xmlns:p15="http://schemas.microsoft.com/office/powerpoint/2012/main" timeZoneBias="480"/>
      </p:ext>
    </p:extLst>
  </p:cm>
  <p:cm authorId="12" dt="2024-02-09T08:23:20.106" idx="39">
    <p:pos x="4428" y="851"/>
    <p:text>Thanks!
</p:text>
    <p:extLst>
      <p:ext uri="{C676402C-5697-4E1C-873F-D02D1690AC5C}">
        <p15:threadingInfo xmlns:p15="http://schemas.microsoft.com/office/powerpoint/2012/main" timeZoneBias="480">
          <p15:parentCm authorId="14" idx="35"/>
        </p15:threadingInfo>
      </p:ext>
    </p:extLst>
  </p:cm>
</p:cmLst>
</file>

<file path=ppt/comments/comment37.xml><?xml version="1.0" encoding="utf-8"?>
<p:cmLst xmlns:a="http://schemas.openxmlformats.org/drawingml/2006/main" xmlns:r="http://schemas.openxmlformats.org/officeDocument/2006/relationships" xmlns:p="http://schemas.openxmlformats.org/presentationml/2006/main">
  <p:cm authorId="1" dt="2021-09-02T14:53:23.997" idx="3">
    <p:pos x="6000" y="0"/>
    <p:text>Updated with most recent survey results</p:text>
    <p:extLst>
      <p:ext uri="{C676402C-5697-4E1C-873F-D02D1690AC5C}">
        <p15:threadingInfo xmlns:p15="http://schemas.microsoft.com/office/powerpoint/2012/main" timeZoneBias="0"/>
      </p:ext>
      <p: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commentPostId="AAAAauu9qB0"/>
      </p:ext>
    </p:extLst>
  </p:cm>
  <p:cm authorId="9" dt="2023-02-22T06:42:01.952" idx="2">
    <p:pos x="10" y="10"/>
    <p:text>Updated with November 2022 data
</p:text>
    <p:extLst>
      <p:ext uri="{C676402C-5697-4E1C-873F-D02D1690AC5C}">
        <p15:threadingInfo xmlns:p15="http://schemas.microsoft.com/office/powerpoint/2012/main" timeZoneBias="480"/>
      </p:ext>
    </p:extLst>
  </p:cm>
  <p:cm authorId="10" dt="2023-03-04T06:09:01.168" idx="6">
    <p:pos x="10" y="106"/>
    <p:text>Thank you!
</p:text>
    <p:extLst>
      <p:ext uri="{C676402C-5697-4E1C-873F-D02D1690AC5C}">
        <p15:threadingInfo xmlns:p15="http://schemas.microsoft.com/office/powerpoint/2012/main" timeZoneBias="480">
          <p15:parentCm authorId="9" idx="2"/>
        </p15:threadingInfo>
      </p:ext>
    </p:extLst>
  </p:cm>
  <p:cm authorId="11" dt="2023-05-23T12:36:51.176" idx="10">
    <p:pos x="10" y="202"/>
    <p:text>05/23/2023
Updated with latest data, February 2023.
Source:
https://www.as-coa.org/articles/approval-tracker-mexicos-president-amlo
</p:text>
    <p:extLst>
      <p:ext uri="{C676402C-5697-4E1C-873F-D02D1690AC5C}">
        <p15:threadingInfo xmlns:p15="http://schemas.microsoft.com/office/powerpoint/2012/main" timeZoneBias="420">
          <p15:parentCm authorId="9" idx="2"/>
        </p15:threadingInfo>
      </p:ext>
    </p:extLst>
  </p:cm>
  <p:cm authorId="11" dt="2023-08-24T07:26:03.123" idx="27">
    <p:pos x="10" y="298"/>
    <p:text>08/24/2023
Hello Ambassador, 
I have updated to include the latest data up to May 2023.
Source:
https://www.as-coa.org/articles/approval-tracker-mexicos-president-amlo
</p:text>
    <p:extLst>
      <p:ext uri="{C676402C-5697-4E1C-873F-D02D1690AC5C}">
        <p15:threadingInfo xmlns:p15="http://schemas.microsoft.com/office/powerpoint/2012/main" timeZoneBias="420">
          <p15:parentCm authorId="9" idx="2"/>
        </p15:threadingInfo>
      </p:ext>
    </p:extLst>
  </p:cm>
  <p:cm authorId="12" dt="2023-08-24T10:57:46.134" idx="11">
    <p:pos x="10" y="394"/>
    <p:text>Many thanks
</p:text>
    <p:extLst>
      <p:ext uri="{C676402C-5697-4E1C-873F-D02D1690AC5C}">
        <p15:threadingInfo xmlns:p15="http://schemas.microsoft.com/office/powerpoint/2012/main" timeZoneBias="420">
          <p15:parentCm authorId="9" idx="2"/>
        </p15:threadingInfo>
      </p:ext>
    </p:extLst>
  </p:cm>
  <p:cm authorId="11" dt="2023-12-07T08:37:21.467" idx="52">
    <p:pos x="10" y="490"/>
    <p:text>12/07/2023
Good morning Ambassador,
I have added these two polls as a replacement for the last poll, which was no longer available. I added both B&amp;M and El Financiero as each seems to paint a slightly different picture.
Source:
https://www.as-coa.org/articles/poll-tracker-contenders-mexicos-2024-presidential-vote
</p:text>
    <p:extLst>
      <p:ext uri="{C676402C-5697-4E1C-873F-D02D1690AC5C}">
        <p15:threadingInfo xmlns:p15="http://schemas.microsoft.com/office/powerpoint/2012/main" timeZoneBias="480">
          <p15:parentCm authorId="9" idx="2"/>
        </p15:threadingInfo>
      </p:ext>
    </p:extLst>
  </p:cm>
  <p:cm authorId="14" dt="2024-02-07T07:07:09.262" idx="36">
    <p:pos x="106" y="106"/>
    <p:text>Verified as most recent data, 07Feb2024
https://www.as-coa.org/articles/poll-tracker-mexicos-2024-presidential-vote
</p:text>
    <p:extLst>
      <p:ext uri="{C676402C-5697-4E1C-873F-D02D1690AC5C}">
        <p15:threadingInfo xmlns:p15="http://schemas.microsoft.com/office/powerpoint/2012/main" timeZoneBias="480"/>
      </p:ext>
    </p:extLst>
  </p:cm>
  <p:cm authorId="15" dt="2024-03-03T16:37:16.927" idx="21">
    <p:pos x="106" y="202"/>
    <p:text>Updated with data from February 29, 2024
</p:text>
    <p:extLst>
      <p:ext uri="{C676402C-5697-4E1C-873F-D02D1690AC5C}">
        <p15:threadingInfo xmlns:p15="http://schemas.microsoft.com/office/powerpoint/2012/main" timeZoneBias="480">
          <p15:parentCm authorId="14" idx="36"/>
        </p15:threadingInfo>
      </p:ext>
    </p:extLst>
  </p:cm>
  <p:cm authorId="15" dt="2024-03-03T16:53:20.164" idx="24">
    <p:pos x="106" y="298"/>
    <p:text>Should we move this slide to the "Mexico´s 2024 elections section?"
</p:text>
    <p:extLst>
      <p:ext uri="{C676402C-5697-4E1C-873F-D02D1690AC5C}">
        <p15:threadingInfo xmlns:p15="http://schemas.microsoft.com/office/powerpoint/2012/main" timeZoneBias="480">
          <p15:parentCm authorId="14" idx="36"/>
        </p15:threadingInfo>
      </p:ext>
    </p:extLst>
  </p:cm>
</p:cmLst>
</file>

<file path=ppt/comments/comment38.xml><?xml version="1.0" encoding="utf-8"?>
<p:cmLst xmlns:a="http://schemas.openxmlformats.org/drawingml/2006/main" xmlns:r="http://schemas.openxmlformats.org/officeDocument/2006/relationships" xmlns:p="http://schemas.openxmlformats.org/presentationml/2006/main">
  <p:cm authorId="12" dt="2024-02-09T08:33:48.179" idx="42">
    <p:pos x="3079" y="3244"/>
    <p:text>updated
</p:text>
    <p:extLst>
      <p:ext uri="{C676402C-5697-4E1C-873F-D02D1690AC5C}">
        <p15:threadingInfo xmlns:p15="http://schemas.microsoft.com/office/powerpoint/2012/main" timeZoneBias="480"/>
      </p:ext>
    </p:extLst>
  </p:cm>
</p:cmLst>
</file>

<file path=ppt/comments/comment39.xml><?xml version="1.0" encoding="utf-8"?>
<p:cmLst xmlns:a="http://schemas.openxmlformats.org/drawingml/2006/main" xmlns:r="http://schemas.openxmlformats.org/officeDocument/2006/relationships" xmlns:p="http://schemas.openxmlformats.org/presentationml/2006/main">
  <p:cm authorId="2" dt="2021-07-02T15:38:45.593" idx="3">
    <p:pos x="6000" y="0"/>
    <p:text>updated. It hasn't been over 3,000/month in quite a while</p:text>
    <p:extLst>
      <p:ext uri="{C676402C-5697-4E1C-873F-D02D1690AC5C}">
        <p15:threadingInfo xmlns:p15="http://schemas.microsoft.com/office/powerpoint/2012/main" timeZoneBias="0"/>
      </p:ext>
      <p: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commentPostId="AAAAauu9qDY"/>
      </p:ext>
    </p:extLst>
  </p:cm>
  <p:cm authorId="2" dt="2021-07-02T15:48:40.934" idx="4">
    <p:pos x="6000" y="100"/>
    <p:text>this is based on a survey and is 12 times over the reported number</p:text>
    <p:extLst>
      <p:ext uri="{C676402C-5697-4E1C-873F-D02D1690AC5C}">
        <p15:threadingInfo xmlns:p15="http://schemas.microsoft.com/office/powerpoint/2012/main" timeZoneBias="0"/>
      </p:ext>
      <p: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commentPostId="AAAAauu9qDc"/>
      </p:ext>
    </p:extLst>
  </p:cm>
  <p:cm authorId="12" dt="2024-02-09T08:31:21.841" idx="41">
    <p:pos x="5468" y="1800"/>
    <p:text>Updated
</p:text>
    <p:extLst>
      <p:ext uri="{C676402C-5697-4E1C-873F-D02D1690AC5C}">
        <p15:threadingInfo xmlns:p15="http://schemas.microsoft.com/office/powerpoint/2012/main" timeZoneBias="48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4" dt="2024-02-07T10:08:34.940" idx="39">
    <p:pos x="10" y="10"/>
    <p:text>updated 07Feb2024
https://www.census.gov/foreign-trade/balance/c2010.html
1
</p:text>
    <p:extLst>
      <p:ext uri="{C676402C-5697-4E1C-873F-D02D1690AC5C}">
        <p15:threadingInfo xmlns:p15="http://schemas.microsoft.com/office/powerpoint/2012/main" timeZoneBias="480"/>
      </p:ext>
    </p:extLst>
  </p:cm>
  <p:cm authorId="12" dt="2024-03-05T16:57:50.588" idx="59">
    <p:pos x="10" y="106"/>
    <p:text>TW edited 3/5
</p:text>
    <p:extLst>
      <p:ext uri="{C676402C-5697-4E1C-873F-D02D1690AC5C}">
        <p15:threadingInfo xmlns:p15="http://schemas.microsoft.com/office/powerpoint/2012/main" timeZoneBias="480">
          <p15:parentCm authorId="14" idx="39"/>
        </p15:threadingInfo>
      </p:ext>
    </p:extLst>
  </p:cm>
</p:cmLst>
</file>

<file path=ppt/comments/comment40.xml><?xml version="1.0" encoding="utf-8"?>
<p:cmLst xmlns:a="http://schemas.openxmlformats.org/drawingml/2006/main" xmlns:r="http://schemas.openxmlformats.org/officeDocument/2006/relationships" xmlns:p="http://schemas.openxmlformats.org/presentationml/2006/main">
  <p:cm authorId="10" dt="2023-03-04T06:10:33.905" idx="7">
    <p:pos x="5636" y="808"/>
    <p:text>edited two words
</p:text>
    <p:extLst>
      <p:ext uri="{C676402C-5697-4E1C-873F-D02D1690AC5C}">
        <p15:threadingInfo xmlns:p15="http://schemas.microsoft.com/office/powerpoint/2012/main" timeZoneBias="480"/>
      </p:ext>
    </p:extLst>
  </p:cm>
  <p:cm authorId="12" dt="2024-02-09T08:44:48.723" idx="43">
    <p:pos x="5636" y="904"/>
    <p:text>Updated
Updated
updated
</p:text>
    <p:extLst>
      <p:ext uri="{C676402C-5697-4E1C-873F-D02D1690AC5C}">
        <p15:threadingInfo xmlns:p15="http://schemas.microsoft.com/office/powerpoint/2012/main" timeZoneBias="480">
          <p15:parentCm authorId="10" idx="7"/>
        </p15:threadingInfo>
      </p:ext>
    </p:extLst>
  </p:cm>
</p:cmLst>
</file>

<file path=ppt/comments/comment41.xml><?xml version="1.0" encoding="utf-8"?>
<p:cmLst xmlns:a="http://schemas.openxmlformats.org/drawingml/2006/main" xmlns:r="http://schemas.openxmlformats.org/officeDocument/2006/relationships" xmlns:p="http://schemas.openxmlformats.org/presentationml/2006/main">
  <p:cm authorId="8" dt="2022-12-09T10:08:23.519" idx="1">
    <p:pos x="10" y="10"/>
    <p:text>This has its own slide in the security section, is it worth repeating the same information?</p:text>
    <p:extLst>
      <p:ext uri="{C676402C-5697-4E1C-873F-D02D1690AC5C}">
        <p15:threadingInfo xmlns:p15="http://schemas.microsoft.com/office/powerpoint/2012/main" timeZoneBias="300"/>
      </p:ext>
    </p:extLst>
  </p:cm>
  <p:cm authorId="10" dt="2023-03-04T06:15:36.042" idx="9">
    <p:pos x="5430" y="648"/>
    <p:text>I edited.
</p:text>
    <p:extLst>
      <p:ext uri="{C676402C-5697-4E1C-873F-D02D1690AC5C}">
        <p15:threadingInfo xmlns:p15="http://schemas.microsoft.com/office/powerpoint/2012/main" timeZoneBias="480"/>
      </p:ext>
    </p:extLst>
  </p:cm>
  <p:cm authorId="10" dt="2023-03-04T06:20:57.646" idx="12">
    <p:pos x="5430" y="744"/>
    <p:text>Thanks!
</p:text>
    <p:extLst>
      <p:ext uri="{C676402C-5697-4E1C-873F-D02D1690AC5C}">
        <p15:threadingInfo xmlns:p15="http://schemas.microsoft.com/office/powerpoint/2012/main" timeZoneBias="480">
          <p15:parentCm authorId="10" idx="9"/>
        </p15:threadingInfo>
      </p:ext>
    </p:extLst>
  </p:cm>
  <p:cm authorId="12" dt="2024-02-10T05:29:42.824" idx="53">
    <p:pos x="5430" y="840"/>
    <p:text>updated TI Feb 2024
</p:text>
    <p:extLst>
      <p:ext uri="{C676402C-5697-4E1C-873F-D02D1690AC5C}">
        <p15:threadingInfo xmlns:p15="http://schemas.microsoft.com/office/powerpoint/2012/main" timeZoneBias="480">
          <p15:parentCm authorId="10" idx="9"/>
        </p15:threadingInfo>
      </p:ext>
    </p:extLst>
  </p:cm>
</p:cmLst>
</file>

<file path=ppt/comments/comment42.xml><?xml version="1.0" encoding="utf-8"?>
<p:cmLst xmlns:a="http://schemas.openxmlformats.org/drawingml/2006/main" xmlns:r="http://schemas.openxmlformats.org/officeDocument/2006/relationships" xmlns:p="http://schemas.openxmlformats.org/presentationml/2006/main">
  <p:cm authorId="14" dt="2024-03-01T11:02:22.891" idx="52">
    <p:pos x="5757" y="647"/>
    <p:text>New slide on 01Mar2024. https://pulsenewsmexico.com/2024/02/29/mexico-registers-highest-global-increase-in-support-for-autocraticies/
</p:text>
    <p:extLst>
      <p:ext uri="{C676402C-5697-4E1C-873F-D02D1690AC5C}">
        <p15:threadingInfo xmlns:p15="http://schemas.microsoft.com/office/powerpoint/2012/main" timeZoneBias="480"/>
      </p:ext>
    </p:extLst>
  </p:cm>
  <p:cm authorId="15" dt="2024-03-03T17:41:29.106" idx="28">
    <p:pos x="5757" y="743"/>
    <p:text>Updated the format
</p:text>
    <p:extLst>
      <p:ext uri="{C676402C-5697-4E1C-873F-D02D1690AC5C}">
        <p15:threadingInfo xmlns:p15="http://schemas.microsoft.com/office/powerpoint/2012/main" timeZoneBias="480">
          <p15:parentCm authorId="14" idx="52"/>
        </p15:threadingInfo>
      </p:ext>
    </p:extLst>
  </p:cm>
</p:cmLst>
</file>

<file path=ppt/comments/comment43.xml><?xml version="1.0" encoding="utf-8"?>
<p:cmLst xmlns:a="http://schemas.openxmlformats.org/drawingml/2006/main" xmlns:r="http://schemas.openxmlformats.org/officeDocument/2006/relationships" xmlns:p="http://schemas.openxmlformats.org/presentationml/2006/main">
  <p:cm authorId="10" dt="2023-03-04T06:23:21.666" idx="14">
    <p:pos x="5757" y="727"/>
    <p:text>Edited energy part
</p:text>
    <p:extLst>
      <p:ext uri="{C676402C-5697-4E1C-873F-D02D1690AC5C}">
        <p15:threadingInfo xmlns:p15="http://schemas.microsoft.com/office/powerpoint/2012/main" timeZoneBias="480"/>
      </p:ext>
    </p:extLst>
  </p:cm>
</p:cmLst>
</file>

<file path=ppt/comments/comment44.xml><?xml version="1.0" encoding="utf-8"?>
<p:cmLst xmlns:a="http://schemas.openxmlformats.org/drawingml/2006/main" xmlns:r="http://schemas.openxmlformats.org/officeDocument/2006/relationships" xmlns:p="http://schemas.openxmlformats.org/presentationml/2006/main">
  <p:cm authorId="0" dt="2022-03-04T14:52:12.716" idx="24">
    <p:pos x="6000" y="100"/>
    <p:text>Updated with new 2021 data</p:text>
    <p:extLst>
      <p:ext uri="{C676402C-5697-4E1C-873F-D02D1690AC5C}">
        <p15:threadingInfo xmlns:p15="http://schemas.microsoft.com/office/powerpoint/2012/main" timeZoneBias="0"/>
      </p:ext>
      <p: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commentPostId="AAAAauu9qB8"/>
      </p:ext>
    </p:extLst>
  </p:cm>
  <p:cm authorId="0" dt="2022-04-20T14:19:13.974" idx="25">
    <p:pos x="6000" y="0"/>
    <p:text>Updated the last bullet point with new IMF data</p:text>
    <p:extLst>
      <p:ext uri="{C676402C-5697-4E1C-873F-D02D1690AC5C}">
        <p15:threadingInfo xmlns:p15="http://schemas.microsoft.com/office/powerpoint/2012/main" timeZoneBias="0"/>
      </p:ext>
      <p: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commentPostId="AAAAasXf98I"/>
      </p:ext>
    </p:extLst>
  </p:cm>
  <p:cm authorId="10" dt="2023-03-04T06:29:48.709" idx="15">
    <p:pos x="5633" y="677"/>
    <p:text>edited thanks
</p:text>
    <p:extLst>
      <p:ext uri="{C676402C-5697-4E1C-873F-D02D1690AC5C}">
        <p15:threadingInfo xmlns:p15="http://schemas.microsoft.com/office/powerpoint/2012/main" timeZoneBias="480"/>
      </p:ext>
    </p:extLst>
  </p:cm>
  <p:cm authorId="12" dt="2024-02-09T08:45:05.552" idx="44">
    <p:pos x="5633" y="773"/>
    <p:text>updated
</p:text>
    <p:extLst>
      <p:ext uri="{C676402C-5697-4E1C-873F-D02D1690AC5C}">
        <p15:threadingInfo xmlns:p15="http://schemas.microsoft.com/office/powerpoint/2012/main" timeZoneBias="480">
          <p15:parentCm authorId="10" idx="15"/>
        </p15:threadingInfo>
      </p:ext>
    </p:extLst>
  </p:cm>
</p:cmLst>
</file>

<file path=ppt/comments/comment45.xml><?xml version="1.0" encoding="utf-8"?>
<p:cmLst xmlns:a="http://schemas.openxmlformats.org/drawingml/2006/main" xmlns:r="http://schemas.openxmlformats.org/officeDocument/2006/relationships" xmlns:p="http://schemas.openxmlformats.org/presentationml/2006/main">
  <p:cm authorId="0" dt="2022-03-04T02:52:06.080" idx="26">
    <p:pos x="6000" y="0"/>
    <p:text>I put in 2021 data for the bottom half of this slide</p:text>
    <p:extLst>
      <p:ext uri="{C676402C-5697-4E1C-873F-D02D1690AC5C}">
        <p15:threadingInfo xmlns:p15="http://schemas.microsoft.com/office/powerpoint/2012/main" timeZoneBias="0"/>
      </p:ext>
      <p: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commentPostId="AAAAasXf98w"/>
      </p:ext>
    </p:extLst>
  </p:cm>
  <p:cm authorId="10" dt="2023-03-04T06:38:07.694" idx="16">
    <p:pos x="5636" y="743"/>
    <p:text>I edited and added new figures
</p:text>
    <p:extLst>
      <p:ext uri="{C676402C-5697-4E1C-873F-D02D1690AC5C}">
        <p15:threadingInfo xmlns:p15="http://schemas.microsoft.com/office/powerpoint/2012/main" timeZoneBias="480"/>
      </p:ext>
    </p:extLst>
  </p:cm>
  <p:cm authorId="12" dt="2024-02-15T04:15:13.166" idx="54">
    <p:pos x="5636" y="839"/>
    <p:text>Updated 2/15
</p:text>
    <p:extLst>
      <p:ext uri="{C676402C-5697-4E1C-873F-D02D1690AC5C}">
        <p15:threadingInfo xmlns:p15="http://schemas.microsoft.com/office/powerpoint/2012/main" timeZoneBias="480">
          <p15:parentCm authorId="10" idx="16"/>
        </p15:threadingInfo>
      </p:ext>
    </p:extLst>
  </p:cm>
  <p:cm authorId="13" dt="2023-10-29T14:57:10.399" idx="14">
    <p:pos x="5635" y="745"/>
    <p:text>I updated with IMCO data in Oct
</p:text>
    <p:extLst>
      <p:ext uri="{C676402C-5697-4E1C-873F-D02D1690AC5C}">
        <p15:threadingInfo xmlns:p15="http://schemas.microsoft.com/office/powerpoint/2012/main" timeZoneBias="420"/>
      </p:ext>
    </p:extLst>
  </p:cm>
  <p:cm authorId="12" dt="2024-02-10T05:26:43.467" idx="52">
    <p:pos x="5635" y="841"/>
    <p:text>Updated via reuters on Moody's feb 24
</p:text>
    <p:extLst>
      <p:ext uri="{C676402C-5697-4E1C-873F-D02D1690AC5C}">
        <p15:threadingInfo xmlns:p15="http://schemas.microsoft.com/office/powerpoint/2012/main" timeZoneBias="480">
          <p15:parentCm authorId="13" idx="14"/>
        </p15:threadingInfo>
      </p:ext>
    </p:extLst>
  </p:cm>
  <p:cm authorId="12" dt="2024-02-09T08:51:16.796" idx="46">
    <p:pos x="10" y="10"/>
    <p:text>edited
</p:text>
    <p:extLst>
      <p:ext uri="{C676402C-5697-4E1C-873F-D02D1690AC5C}">
        <p15:threadingInfo xmlns:p15="http://schemas.microsoft.com/office/powerpoint/2012/main" timeZoneBias="480"/>
      </p:ext>
    </p:extLst>
  </p:cm>
</p:cmLst>
</file>

<file path=ppt/comments/comment46.xml><?xml version="1.0" encoding="utf-8"?>
<p:cmLst xmlns:a="http://schemas.openxmlformats.org/drawingml/2006/main" xmlns:r="http://schemas.openxmlformats.org/officeDocument/2006/relationships" xmlns:p="http://schemas.openxmlformats.org/presentationml/2006/main">
  <p:cm authorId="10" dt="2023-03-04T06:42:03.551" idx="17">
    <p:pos x="10" y="10"/>
    <p:text>Is it possible to add partial year 2023 from CBP?  if not OK
</p:text>
    <p:extLst>
      <p:ext uri="{C676402C-5697-4E1C-873F-D02D1690AC5C}">
        <p15:threadingInfo xmlns:p15="http://schemas.microsoft.com/office/powerpoint/2012/main" timeZoneBias="480"/>
      </p:ext>
    </p:extLst>
  </p:cm>
  <p:cm authorId="9" dt="2023-03-24T10:58:13.013" idx="16">
    <p:pos x="10" y="106"/>
    <p:text>Question regarding this slide: It seems that this slide is repeated in Slide 22. Could you please confirm if this is the case and if you would like for both to stay? Thank you in advance.
</p:text>
    <p:extLst>
      <p:ext uri="{C676402C-5697-4E1C-873F-D02D1690AC5C}">
        <p15:threadingInfo xmlns:p15="http://schemas.microsoft.com/office/powerpoint/2012/main" timeZoneBias="420">
          <p15:parentCm authorId="10" idx="17"/>
        </p15:threadingInfo>
      </p:ext>
    </p:extLst>
  </p:cm>
  <p:cm authorId="11" dt="2023-05-24T11:08:15.249" idx="15">
    <p:pos x="10" y="202"/>
    <p:text>05/24/2023
I have updated the chart to include the latest available information. I. used Canva to overlap chart including 2019 with latest chart.
Source: 
https://www.cbp.gov/newsroom/stats/southwest-land-border-encounters
</p:text>
    <p:extLst>
      <p:ext uri="{C676402C-5697-4E1C-873F-D02D1690AC5C}">
        <p15:threadingInfo xmlns:p15="http://schemas.microsoft.com/office/powerpoint/2012/main" timeZoneBias="420">
          <p15:parentCm authorId="10" idx="17"/>
        </p15:threadingInfo>
      </p:ext>
    </p:extLst>
  </p:cm>
  <p:cm authorId="12" dt="2023-08-24T12:26:40.967" idx="12">
    <p:pos x="10" y="298"/>
    <p:text>Could you update this?  Thanks
</p:text>
    <p:extLst>
      <p:ext uri="{C676402C-5697-4E1C-873F-D02D1690AC5C}">
        <p15:threadingInfo xmlns:p15="http://schemas.microsoft.com/office/powerpoint/2012/main" timeZoneBias="420">
          <p15:parentCm authorId="10" idx="17"/>
        </p15:threadingInfo>
      </p:ext>
    </p:extLst>
  </p:cm>
  <p:cm authorId="11" dt="2023-08-28T07:51:27.750" idx="30">
    <p:pos x="10" y="394"/>
    <p:text>08/28/2023
Good morning Ambassador, I have updated the chart to include the latest available information, up to September 2023. I once again used Canva to overlay the 2019 chart.
Source: https://www.cbp.gov/newsroom/stats/southwest-land-border-encounters
</p:text>
    <p:extLst>
      <p:ext uri="{C676402C-5697-4E1C-873F-D02D1690AC5C}">
        <p15:threadingInfo xmlns:p15="http://schemas.microsoft.com/office/powerpoint/2012/main" timeZoneBias="420">
          <p15:parentCm authorId="10" idx="17"/>
        </p15:threadingInfo>
      </p:ext>
    </p:extLst>
  </p:cm>
  <p:cm authorId="11" dt="2023-12-07T08:17:48.932" idx="50">
    <p:pos x="10" y="490"/>
    <p:text>12/07/2023
Good morning Ambassador, 
I have updated the chart to include the latest available information, up to December 2023. 
I once again used Canva to overlay the 2019 chart.
Source: 
https://www.cbp.gov/newsroom/stats/southwest-land-border-encounters
</p:text>
    <p:extLst>
      <p:ext uri="{C676402C-5697-4E1C-873F-D02D1690AC5C}">
        <p15:threadingInfo xmlns:p15="http://schemas.microsoft.com/office/powerpoint/2012/main" timeZoneBias="480">
          <p15:parentCm authorId="10" idx="17"/>
        </p15:threadingInfo>
      </p:ext>
    </p:extLst>
  </p:cm>
  <p:cm authorId="14" dt="2024-02-07T07:10:06.790" idx="38">
    <p:pos x="3453" y="715"/>
    <p:text>Updated 07Feb2024.
https://www.cbp.gov/newsroom/stats/southwest-land-border-encounters
</p:text>
    <p:extLst>
      <p:ext uri="{C676402C-5697-4E1C-873F-D02D1690AC5C}">
        <p15:threadingInfo xmlns:p15="http://schemas.microsoft.com/office/powerpoint/2012/main" timeZoneBias="480"/>
      </p:ext>
    </p:extLst>
  </p:cm>
  <p:cm authorId="12" dt="2024-03-03T05:36:17.490" idx="57">
    <p:pos x="3453" y="811"/>
    <p:text>Updated Tony March 3
</p:text>
    <p:extLst>
      <p:ext uri="{C676402C-5697-4E1C-873F-D02D1690AC5C}">
        <p15:threadingInfo xmlns:p15="http://schemas.microsoft.com/office/powerpoint/2012/main" timeZoneBias="480">
          <p15:parentCm authorId="14" idx="38"/>
        </p15:threadingInfo>
      </p:ext>
    </p:extLst>
  </p:cm>
</p:cmLst>
</file>

<file path=ppt/comments/comment47.xml><?xml version="1.0" encoding="utf-8"?>
<p:cmLst xmlns:a="http://schemas.openxmlformats.org/drawingml/2006/main" xmlns:r="http://schemas.openxmlformats.org/officeDocument/2006/relationships" xmlns:p="http://schemas.openxmlformats.org/presentationml/2006/main">
  <p:cm authorId="3" dt="2021-12-14T19:11:25.066" idx="6">
    <p:pos x="6000" y="100"/>
    <p:text>added backlog charts</p:text>
    <p:extLst>
      <p:ext uri="{C676402C-5697-4E1C-873F-D02D1690AC5C}">
        <p15:threadingInfo xmlns:p15="http://schemas.microsoft.com/office/powerpoint/2012/main" timeZoneBias="0"/>
      </p:ext>
      <p: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commentPostId="AAAAauhvooo"/>
      </p:ext>
    </p:extLst>
  </p:cm>
  <p:cm authorId="0" dt="2022-04-20T12:55:02.645" idx="28">
    <p:pos x="6000" y="0"/>
    <p:text>New Chart</p:text>
    <p:extLst>
      <p:ext uri="{C676402C-5697-4E1C-873F-D02D1690AC5C}">
        <p15:threadingInfo xmlns:p15="http://schemas.microsoft.com/office/powerpoint/2012/main" timeZoneBias="0"/>
      </p:ext>
      <p: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commentPostId="AAAAauhwKGs"/>
      </p:ext>
    </p:extLst>
  </p:cm>
  <p:cm authorId="11" dt="2023-05-24T10:26:21.686" idx="13">
    <p:pos x="10" y="10"/>
    <p:text>05/24/2023
I have added the most up to date chart, 2023. (left chart)
Source: 
https://trac.syr.edu/phptools/immigration/court_backlog/apprep_backlog.php
</p:text>
    <p:extLst>
      <p:ext uri="{C676402C-5697-4E1C-873F-D02D1690AC5C}">
        <p15:threadingInfo xmlns:p15="http://schemas.microsoft.com/office/powerpoint/2012/main" timeZoneBias="420"/>
      </p:ext>
    </p:extLst>
  </p:cm>
  <p:cm authorId="11" dt="2023-05-24T10:54:02.957" idx="14">
    <p:pos x="5760" y="702"/>
    <p:text>05/24/2023
In regard to the right chart, I was unable to find newer data. It is my understanding that MPP was terminated. Should I remove the graph or leave it?
The closest information I found is the following:
https://trac.syr.edu/immigration/reports/686/ 
</p:text>
    <p:extLst>
      <p:ext uri="{C676402C-5697-4E1C-873F-D02D1690AC5C}">
        <p15:threadingInfo xmlns:p15="http://schemas.microsoft.com/office/powerpoint/2012/main" timeZoneBias="420"/>
      </p:ext>
    </p:extLst>
  </p:cm>
  <p:cm authorId="12" dt="2024-02-09T08:55:29.282" idx="47">
    <p:pos x="106" y="106"/>
    <p:text>https://trac.syr.edu/phptools/immigration/backlog/ this is the source to use to update
</p:text>
    <p:extLst>
      <p:ext uri="{C676402C-5697-4E1C-873F-D02D1690AC5C}">
        <p15:threadingInfo xmlns:p15="http://schemas.microsoft.com/office/powerpoint/2012/main" timeZoneBias="480"/>
      </p:ext>
    </p:extLst>
  </p:cm>
</p:cmLst>
</file>

<file path=ppt/comments/comment48.xml><?xml version="1.0" encoding="utf-8"?>
<p:cmLst xmlns:a="http://schemas.openxmlformats.org/drawingml/2006/main" xmlns:r="http://schemas.openxmlformats.org/officeDocument/2006/relationships" xmlns:p="http://schemas.openxmlformats.org/presentationml/2006/main">
  <p:cm authorId="4" dt="2021-10-26T20:35:53.683" idx="9">
    <p:pos x="6000" y="0"/>
    <p:text>Please add slide on HLED specifics and slide on HLSD after this slide.  Thank you!!</p:text>
    <p:extLst>
      <p:ext uri="{C676402C-5697-4E1C-873F-D02D1690AC5C}">
        <p15:threadingInfo xmlns:p15="http://schemas.microsoft.com/office/powerpoint/2012/main" timeZoneBias="0"/>
      </p:ext>
      <p: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commentPostId="AAAAauu9qDU"/>
      </p:ext>
    </p:extLst>
  </p:cm>
</p:cmLst>
</file>

<file path=ppt/comments/comment49.xml><?xml version="1.0" encoding="utf-8"?>
<p:cmLst xmlns:a="http://schemas.openxmlformats.org/drawingml/2006/main" xmlns:r="http://schemas.openxmlformats.org/officeDocument/2006/relationships" xmlns:p="http://schemas.openxmlformats.org/presentationml/2006/main">
  <p:cm authorId="12" dt="2024-02-09T09:00:51.131" idx="48">
    <p:pos x="5682" y="720"/>
    <p:text>edited
</p:text>
    <p:extLst>
      <p:ext uri="{C676402C-5697-4E1C-873F-D02D1690AC5C}">
        <p15:threadingInfo xmlns:p15="http://schemas.microsoft.com/office/powerpoint/2012/main" timeZoneBias="48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0" dt="2022-03-01T14:46:45.399" idx="4">
    <p:pos x="6000" y="0"/>
    <p:text>I updated the graph data to include 2021 trade</p:text>
    <p:extLst>
      <p:ext uri="{C676402C-5697-4E1C-873F-D02D1690AC5C}">
        <p15:threadingInfo xmlns:p15="http://schemas.microsoft.com/office/powerpoint/2012/main" timeZoneBias="0"/>
      </p:ext>
      <p: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commentPostId="AAAAauhvoo8"/>
      </p:ext>
    </p:extLst>
  </p:cm>
  <p:cm authorId="9" dt="2023-02-22T12:08:20.463" idx="5">
    <p:pos x="10" y="10"/>
    <p:text>02/22/2023
I have updated the graph to include data up to 2022.
To further update the chart open in Dropbox NEWEST graphMexPPT_08-22-2022 
&gt;
Trade in  G&amp;S with Mexico
https://www.census.gov/foreign-trade/balance/c2010.html
</p:text>
    <p:extLst>
      <p:ext uri="{C676402C-5697-4E1C-873F-D02D1690AC5C}">
        <p15:threadingInfo xmlns:p15="http://schemas.microsoft.com/office/powerpoint/2012/main" timeZoneBias="480"/>
      </p:ext>
    </p:extLst>
  </p:cm>
  <p:cm authorId="13" dt="2023-05-28T10:54:33.955" idx="2">
    <p:pos x="10" y="106"/>
    <p:text>Thanks; see it doesn't quite fit on the chart.
</p:text>
    <p:extLst>
      <p:ext uri="{C676402C-5697-4E1C-873F-D02D1690AC5C}">
        <p15:threadingInfo xmlns:p15="http://schemas.microsoft.com/office/powerpoint/2012/main" timeZoneBias="420">
          <p15:parentCm authorId="9" idx="5"/>
        </p15:threadingInfo>
      </p:ext>
    </p:extLst>
  </p:cm>
  <p:cm authorId="14" dt="2024-01-31T07:15:08.672" idx="4">
    <p:pos x="106" y="106"/>
    <p:text>Updated by Connor Gillette on 31Jan2024 to include 2023 data.
https://www.census.gov/foreign-trade/balance/c2010.html#2022
</p:text>
    <p:extLst>
      <p:ext uri="{C676402C-5697-4E1C-873F-D02D1690AC5C}">
        <p15:threadingInfo xmlns:p15="http://schemas.microsoft.com/office/powerpoint/2012/main" timeZoneBias="480"/>
      </p:ext>
    </p:extLst>
  </p:cm>
  <p:cm authorId="12" dt="2024-02-09T06:44:19.905" idx="27">
    <p:pos x="106" y="202"/>
    <p:text>Why does the chart show a decline in trade?  didn't trade grow 22-23?
</p:text>
    <p:extLst>
      <p:ext uri="{C676402C-5697-4E1C-873F-D02D1690AC5C}">
        <p15:threadingInfo xmlns:p15="http://schemas.microsoft.com/office/powerpoint/2012/main" timeZoneBias="480">
          <p15:parentCm authorId="14" idx="4"/>
        </p15:threadingInfo>
      </p:ext>
    </p:extLst>
  </p:cm>
  <p:cm authorId="12" dt="2024-02-09T06:45:11.406" idx="28">
    <p:pos x="106" y="298"/>
    <p:text>Think the slide needs to include dec values?
Thanks
Tony
</p:text>
    <p:extLst>
      <p:ext uri="{C676402C-5697-4E1C-873F-D02D1690AC5C}">
        <p15:threadingInfo xmlns:p15="http://schemas.microsoft.com/office/powerpoint/2012/main" timeZoneBias="480">
          <p15:parentCm authorId="14" idx="4"/>
        </p15:threadingInfo>
      </p:ext>
    </p:extLst>
  </p:cm>
  <p:cm authorId="15" dt="2024-02-11T14:54:15.081" idx="6">
    <p:pos x="106" y="394"/>
    <p:text>Done Amb, included the full 2023 amount.
</p:text>
    <p:extLst>
      <p:ext uri="{C676402C-5697-4E1C-873F-D02D1690AC5C}">
        <p15:threadingInfo xmlns:p15="http://schemas.microsoft.com/office/powerpoint/2012/main" timeZoneBias="480">
          <p15:parentCm authorId="14" idx="4"/>
        </p15:threadingInfo>
      </p:ext>
    </p:extLst>
  </p:cm>
</p:cmLst>
</file>

<file path=ppt/comments/comment50.xml><?xml version="1.0" encoding="utf-8"?>
<p:cmLst xmlns:a="http://schemas.openxmlformats.org/drawingml/2006/main" xmlns:r="http://schemas.openxmlformats.org/officeDocument/2006/relationships" xmlns:p="http://schemas.openxmlformats.org/presentationml/2006/main">
  <p:cm authorId="12" dt="2024-02-09T09:05:07.352" idx="49">
    <p:pos x="5443" y="1892"/>
    <p:text>updated
</p:text>
    <p:extLst>
      <p:ext uri="{C676402C-5697-4E1C-873F-D02D1690AC5C}">
        <p15:threadingInfo xmlns:p15="http://schemas.microsoft.com/office/powerpoint/2012/main" timeZoneBias="480"/>
      </p:ext>
    </p:extLst>
  </p:cm>
</p:cmLst>
</file>

<file path=ppt/comments/comment51.xml><?xml version="1.0" encoding="utf-8"?>
<p:cmLst xmlns:a="http://schemas.openxmlformats.org/drawingml/2006/main" xmlns:r="http://schemas.openxmlformats.org/officeDocument/2006/relationships" xmlns:p="http://schemas.openxmlformats.org/presentationml/2006/main">
  <p:cm authorId="11" dt="2023-10-25T12:49:48.639" idx="39">
    <p:pos x="10" y="10"/>
    <p:text>10/25/2023
Hello Ambassador Wayne, 
I have added this slide including a chart from the report you sent via email:
https://apnorc.org/wp-content/uploads/2023/10/Pearson-Institute-AP-NORC-Mexico-Report.pdf
</p:text>
    <p:extLst>
      <p:ext uri="{C676402C-5697-4E1C-873F-D02D1690AC5C}">
        <p15:threadingInfo xmlns:p15="http://schemas.microsoft.com/office/powerpoint/2012/main" timeZoneBias="420"/>
      </p:ext>
    </p:extLst>
  </p:cm>
</p:cmLst>
</file>

<file path=ppt/comments/comment52.xml><?xml version="1.0" encoding="utf-8"?>
<p:cmLst xmlns:a="http://schemas.openxmlformats.org/drawingml/2006/main" xmlns:r="http://schemas.openxmlformats.org/officeDocument/2006/relationships" xmlns:p="http://schemas.openxmlformats.org/presentationml/2006/main">
  <p:cm authorId="12" dt="2024-02-09T09:07:21.517" idx="50">
    <p:pos x="5040" y="861"/>
    <p:text>updated and edited
</p:text>
    <p:extLst>
      <p:ext uri="{C676402C-5697-4E1C-873F-D02D1690AC5C}">
        <p15:threadingInfo xmlns:p15="http://schemas.microsoft.com/office/powerpoint/2012/main" timeZoneBias="480"/>
      </p:ext>
    </p:extLst>
  </p:cm>
</p:cmLst>
</file>

<file path=ppt/comments/comment53.xml><?xml version="1.0" encoding="utf-8"?>
<p:cmLst xmlns:a="http://schemas.openxmlformats.org/drawingml/2006/main" xmlns:r="http://schemas.openxmlformats.org/officeDocument/2006/relationships" xmlns:p="http://schemas.openxmlformats.org/presentationml/2006/main">
  <p:cm authorId="12" dt="2023-09-13T07:41:50.017" idx="18">
    <p:pos x="10" y="10"/>
    <p:text>Aldrin I just updated, thanks Tony Sep 13
</p:text>
    <p:extLst>
      <p:ext uri="{C676402C-5697-4E1C-873F-D02D1690AC5C}">
        <p15:threadingInfo xmlns:p15="http://schemas.microsoft.com/office/powerpoint/2012/main" timeZoneBias="420"/>
      </p:ext>
    </p:extLst>
  </p:cm>
  <p:cm authorId="15" dt="2024-02-10T19:27:28.246" idx="2">
    <p:pos x="106" y="106"/>
    <p:text>Should we keep this slide? Repetitive
</p:text>
    <p:extLst>
      <p:ext uri="{C676402C-5697-4E1C-873F-D02D1690AC5C}">
        <p15:threadingInfo xmlns:p15="http://schemas.microsoft.com/office/powerpoint/2012/main" timeZoneBias="480"/>
      </p:ext>
    </p:extLst>
  </p:cm>
</p:cmLst>
</file>

<file path=ppt/comments/comment54.xml><?xml version="1.0" encoding="utf-8"?>
<p:cmLst xmlns:a="http://schemas.openxmlformats.org/drawingml/2006/main" xmlns:r="http://schemas.openxmlformats.org/officeDocument/2006/relationships" xmlns:p="http://schemas.openxmlformats.org/presentationml/2006/main">
  <p:cm authorId="11" dt="2023-09-14T10:52:07.434" idx="32">
    <p:pos x="10" y="10"/>
    <p:text>09/14/2023
Hello Ambassador,
I was not entirely sure if you wanted me to update the slide you added.
I have added this Presidential Candidates Slide.
Furthermore, I will add a second slide dedicated to the positions that are up for election.
Please feel free to let me know if you would like for me to continue or if you prefer the original slide you added, which I think is great!
</p:text>
    <p:extLst>
      <p:ext uri="{C676402C-5697-4E1C-873F-D02D1690AC5C}">
        <p15:threadingInfo xmlns:p15="http://schemas.microsoft.com/office/powerpoint/2012/main" timeZoneBias="420"/>
      </p:ext>
    </p:extLst>
  </p:cm>
  <p:cm authorId="15" dt="2024-02-10T19:28:07.716" idx="3">
    <p:pos x="106" y="106"/>
    <p:text>Amb. I added this slide with the 3 final presidential candidates. Let me know if you want to include more info on their profiles
</p:text>
    <p:extLst>
      <p:ext uri="{C676402C-5697-4E1C-873F-D02D1690AC5C}">
        <p15:threadingInfo xmlns:p15="http://schemas.microsoft.com/office/powerpoint/2012/main" timeZoneBias="480"/>
      </p:ext>
    </p:extLst>
  </p:cm>
</p:cmLst>
</file>

<file path=ppt/comments/comment55.xml><?xml version="1.0" encoding="utf-8"?>
<p:cmLst xmlns:a="http://schemas.openxmlformats.org/drawingml/2006/main" xmlns:r="http://schemas.openxmlformats.org/officeDocument/2006/relationships" xmlns:p="http://schemas.openxmlformats.org/presentationml/2006/main">
  <p:cm authorId="15" dt="2024-03-03T16:42:52.674" idx="22">
    <p:pos x="5631" y="108"/>
    <p:text>Updated to February 26, 2024 data.
</p:text>
    <p:extLst>
      <p:ext uri="{C676402C-5697-4E1C-873F-D02D1690AC5C}">
        <p15:threadingInfo xmlns:p15="http://schemas.microsoft.com/office/powerpoint/2012/main" timeZoneBias="480"/>
      </p:ext>
    </p:extLst>
  </p:cm>
</p:cmLst>
</file>

<file path=ppt/comments/comment56.xml><?xml version="1.0" encoding="utf-8"?>
<p:cmLst xmlns:a="http://schemas.openxmlformats.org/drawingml/2006/main" xmlns:r="http://schemas.openxmlformats.org/officeDocument/2006/relationships" xmlns:p="http://schemas.openxmlformats.org/presentationml/2006/main">
  <p:cm authorId="15" dt="2024-03-03T16:42:52.674" idx="25">
    <p:pos x="5631" y="108"/>
    <p:text>Updated to February 26, 2024 data.
</p:text>
    <p:extLst>
      <p:ext uri="{C676402C-5697-4E1C-873F-D02D1690AC5C}">
        <p15:threadingInfo xmlns:p15="http://schemas.microsoft.com/office/powerpoint/2012/main" timeZoneBias="48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0" dt="2022-06-09T16:07:48.817" idx="6">
    <p:pos x="6000" y="0"/>
    <p:text>Updated with new data</p:text>
    <p:extLst>
      <p:ext uri="{C676402C-5697-4E1C-873F-D02D1690AC5C}">
        <p15:threadingInfo xmlns:p15="http://schemas.microsoft.com/office/powerpoint/2012/main" timeZoneBias="0"/>
      </p:ext>
      <p: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commentPostId="AAAAbCtzKEw"/>
      </p:ext>
    </p:extLst>
  </p:cm>
  <p:cm authorId="9" dt="2023-02-22T13:13:31.650" idx="7">
    <p:pos x="10" y="10"/>
    <p:text>02/22/2023
I have updated the graph to include data up to October 2022.
To further update the chart open in Dropbox NEWEST graphMexPPT_08-22-2022 
&gt;
Top Trading Partners
https://www.census.gov/foreign-trade/statistics/highlights/top/index.html
</p:text>
    <p:extLst>
      <p:ext uri="{C676402C-5697-4E1C-873F-D02D1690AC5C}">
        <p15:threadingInfo xmlns:p15="http://schemas.microsoft.com/office/powerpoint/2012/main" timeZoneBias="480"/>
      </p:ext>
    </p:extLst>
  </p:cm>
  <p:cm authorId="10" dt="2023-03-04T06:48:09.578" idx="18">
    <p:pos x="10" y="106"/>
    <p:text>We have full year 2022 data on the census bureau site - can you please update for the entire year; that will allow a full your update for growth which I think was 18%.  Thank you!
</p:text>
    <p:extLst>
      <p:ext uri="{C676402C-5697-4E1C-873F-D02D1690AC5C}">
        <p15:threadingInfo xmlns:p15="http://schemas.microsoft.com/office/powerpoint/2012/main" timeZoneBias="480">
          <p15:parentCm authorId="9" idx="7"/>
        </p15:threadingInfo>
      </p:ext>
    </p:extLst>
  </p:cm>
  <p:cm authorId="11" dt="2023-04-11T11:50:16.397" idx="2">
    <p:pos x="10" y="202"/>
    <p:text>04/11/2023
I have updated the graph to include data for the entirety of 2022.
Below are the sources used:
Imports
https://www.statista.com/statistics/186601/ranking-of-the-largest-trading-partners-for-us-imports/
Exports
https://www.worldstopexports.com/americas-top-import-partners/
</p:text>
    <p:extLst>
      <p:ext uri="{C676402C-5697-4E1C-873F-D02D1690AC5C}">
        <p15:threadingInfo xmlns:p15="http://schemas.microsoft.com/office/powerpoint/2012/main" timeZoneBias="420">
          <p15:parentCm authorId="9" idx="7"/>
        </p15:threadingInfo>
      </p:ext>
    </p:extLst>
  </p:cm>
  <p:cm authorId="13" dt="2023-05-28T10:56:15.052" idx="3">
    <p:pos x="10" y="298"/>
    <p:text>Many thanks!
</p:text>
    <p:extLst>
      <p:ext uri="{C676402C-5697-4E1C-873F-D02D1690AC5C}">
        <p15:threadingInfo xmlns:p15="http://schemas.microsoft.com/office/powerpoint/2012/main" timeZoneBias="420">
          <p15:parentCm authorId="9" idx="7"/>
        </p15:threadingInfo>
      </p:ext>
    </p:extLst>
  </p:cm>
  <p:cm authorId="14" dt="2024-02-09T04:23:09.931" idx="41">
    <p:pos x="4690" y="753"/>
    <p:text>Updated 09Feb2024.  Mexico overtook Canada and Germany overtook Japan for 2023.
https://www.census.gov/foreign-trade/statistics/highlights/topyr.html
</p:text>
    <p:extLst>
      <p:ext uri="{C676402C-5697-4E1C-873F-D02D1690AC5C}">
        <p15:threadingInfo xmlns:p15="http://schemas.microsoft.com/office/powerpoint/2012/main" timeZoneBias="480"/>
      </p:ext>
    </p:extLst>
  </p:cm>
  <p:cm authorId="12" dt="2024-02-09T06:45:35.313" idx="29">
    <p:pos x="4690" y="849"/>
    <p:text>Great thanks!
</p:text>
    <p:extLst>
      <p:ext uri="{C676402C-5697-4E1C-873F-D02D1690AC5C}">
        <p15:threadingInfo xmlns:p15="http://schemas.microsoft.com/office/powerpoint/2012/main" timeZoneBias="480">
          <p15:parentCm authorId="14" idx="41"/>
        </p15:threadingInfo>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21-08-23T14:18:31.813" idx="1">
    <p:pos x="6000" y="100"/>
    <p:text>didn't find any updated reports</p:text>
    <p:extLst>
      <p:ext uri="{C676402C-5697-4E1C-873F-D02D1690AC5C}">
        <p15:threadingInfo xmlns:p15="http://schemas.microsoft.com/office/powerpoint/2012/main" timeZoneBias="0"/>
      </p:ext>
      <p: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commentPostId="AAAAasXf98o"/>
      </p:ext>
    </p:extLst>
  </p:cm>
  <p:cm authorId="2" dt="2021-08-23T14:18:31.813" idx="1">
    <p:pos x="6000" y="0"/>
    <p:text>Trade partnership LLC... look up</p:text>
    <p:extLst>
      <p:ext uri="{C676402C-5697-4E1C-873F-D02D1690AC5C}">
        <p15:threadingInfo xmlns:p15="http://schemas.microsoft.com/office/powerpoint/2012/main" timeZoneBias="0"/>
      </p:ext>
      <p: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commentPostId="AAAAauu9qDk"/>
      </p:ext>
    </p:extLst>
  </p:cm>
  <p:cm authorId="14" dt="2024-02-01T14:51:24.738" idx="7">
    <p:pos x="10" y="10"/>
    <p:text>Updated 01Feb2024.  Source: https://embamex.sre.gob.mx/eua/images/stories/economicos/2023/tradebystate/US-MEX.pdf
</p:text>
    <p:extLst>
      <p:ext uri="{C676402C-5697-4E1C-873F-D02D1690AC5C}">
        <p15:threadingInfo xmlns:p15="http://schemas.microsoft.com/office/powerpoint/2012/main" timeZoneBias="48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4" dt="2024-02-01T14:51:29.175" idx="49">
    <p:pos x="10" y="10"/>
    <p:text>8HV9MDN
</p:text>
    <p:extLst>
      <p:ext uri="{C676402C-5697-4E1C-873F-D02D1690AC5C}">
        <p15:threadingInfo xmlns:p15="http://schemas.microsoft.com/office/powerpoint/2012/main" timeZoneBias="480"/>
      </p:ext>
    </p:extLst>
  </p:cm>
  <p:cm authorId="14" dt="2024-02-01T15:07:36.246" idx="50">
    <p:pos x="3343" y="826"/>
    <p:text>Updated 01Feb2024 with 2022 data.  2023 only has until November.
https://usatrade.census.gov/data/Perspective60/View/dispview.aspx
</p:text>
    <p:extLst>
      <p:ext uri="{C676402C-5697-4E1C-873F-D02D1690AC5C}">
        <p15:threadingInfo xmlns:p15="http://schemas.microsoft.com/office/powerpoint/2012/main" timeZoneBias="480"/>
      </p:ext>
    </p:extLst>
  </p:cm>
  <p:cm authorId="14" dt="2024-03-01T10:54:31.127" idx="51">
    <p:pos x="3345" y="827"/>
    <p:text>Updated on 01Mar2024
</p:text>
    <p:extLst>
      <p:ext uri="{C676402C-5697-4E1C-873F-D02D1690AC5C}">
        <p15:threadingInfo xmlns:p15="http://schemas.microsoft.com/office/powerpoint/2012/main" timeZoneBias="48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4" dt="2024-02-01T15:08:36.170" idx="10">
    <p:pos x="2913" y="118"/>
    <p:text>Not sure on MI calculations
</p:text>
    <p:extLst>
      <p:ext uri="{C676402C-5697-4E1C-873F-D02D1690AC5C}">
        <p15:threadingInfo xmlns:p15="http://schemas.microsoft.com/office/powerpoint/2012/main" timeZoneBias="480"/>
      </p:ext>
    </p:extLst>
  </p:cm>
</p:cmLst>
</file>

<file path=ppt/drawings/_rels/drawing1.xml.rels><?xml version="1.0" encoding="UTF-8" standalone="yes"?>
<Relationships xmlns="http://schemas.openxmlformats.org/package/2006/relationships"><Relationship Id="rId1" Type="http://schemas.openxmlformats.org/officeDocument/2006/relationships/image" Target="../media/image49.png"/></Relationships>
</file>

<file path=ppt/drawings/drawing1.xml><?xml version="1.0" encoding="utf-8"?>
<c:userShapes xmlns:c="http://schemas.openxmlformats.org/drawingml/2006/chart">
  <cdr:relSizeAnchor xmlns:cdr="http://schemas.openxmlformats.org/drawingml/2006/chartDrawing">
    <cdr:from>
      <cdr:x>0</cdr:x>
      <cdr:y>0</cdr:y>
    </cdr:from>
    <cdr:to>
      <cdr:x>1</cdr:x>
      <cdr:y>1</cdr:y>
    </cdr:to>
    <cdr:pic>
      <cdr:nvPicPr>
        <cdr:cNvPr id="3" name="Picture 2" descr="Chart&#10;&#10;Description automatically generated">
          <a:extLst xmlns:a="http://schemas.openxmlformats.org/drawingml/2006/main">
            <a:ext uri="{FF2B5EF4-FFF2-40B4-BE49-F238E27FC236}">
              <a16:creationId xmlns:a16="http://schemas.microsoft.com/office/drawing/2014/main" id="{E38CD0AB-26AA-61CD-1D64-23BEEAD3C9B5}"/>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6466281" cy="3781424"/>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pewresearch.org/hispanic/fact-sheet/u-s-hispanics-facts-on-mexican-origin-latinos/"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data.census.gov/cedsci/table?q=B03001%3A%20HISPANIC%20OR%20LATINO%20ORIGIN%20BY%20SPECIFIC%20ORIGIN&amp;y=2019&amp;tid=ACSDT1Y2019.B03001&amp;hidePreview=true" TargetMode="External"/><Relationship Id="rId4" Type="http://schemas.openxmlformats.org/officeDocument/2006/relationships/hyperlink" Target="https://data.census.gov/cedsci/table?q=B03001%3A%20HISPANIC%20OR%20LATINO%20ORIGIN%20BY%20SPECIFIC%20ORIGIN&amp;g=&amp;lastDisplayedRow=30&amp;table=B03001&amp;tid=ACSDT1Y2018.B03001&amp;hidePreview=true"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bloomberg.com/news/articles/2021-09-01/mexico-remittances-break-record-on-strong-u-s-growth?sref=iHOjTugq"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tradingeconomics.com/mexico/remittances" TargetMode="External"/><Relationship Id="rId4" Type="http://schemas.openxmlformats.org/officeDocument/2006/relationships/hyperlink" Target="https://www.bloomberglinea.com/2022/02/01/remittances-to-mexico-reach-record-516b-in-2021/#:~:text=Bloomberg%20%E2%80%94%20Mexico%20received%20a%20record,Bank%20of%20Mexico%20on%20Tuesday"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pewresearch.org/fact-tank/2019/11/01/whats-happening-at-the-u-s-mexico-border-in-5-charts/"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www.cbp.gov/newsroom/stats/southwest-land-border-encounters" TargetMode="External"/><Relationship Id="rId4" Type="http://schemas.openxmlformats.org/officeDocument/2006/relationships/hyperlink" Target="https://www.washingtonpost.com/immigration/us-mexico-border-crossings-continue-to-drop-but-mexican-migrants-surging/2020/02/11/fc797a4e-4cfb-11ea-b721-9f4cdc90bc1c_story.html"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pewresearch.org/fact-tank/2019/06/12/us-unauthorized-immigrant-population-2017/"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drugabuse.gov/drug-topics/trends-statistics/overdose-death-rates"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cdc.gov/nchs/nvss/vsrr/drug-overdose-data.htm"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8" Type="http://schemas.openxmlformats.org/officeDocument/2006/relationships/hyperlink" Target="https://www.gob.mx/sesnsp/acciones-y-programas/victimas-nueva-metodologia?state=published" TargetMode="External"/><Relationship Id="rId3" Type="http://schemas.openxmlformats.org/officeDocument/2006/relationships/hyperlink" Target="http://www.informeseguridad.cns.gob.mx/" TargetMode="External"/><Relationship Id="rId7" Type="http://schemas.openxmlformats.org/officeDocument/2006/relationships/hyperlink" Target="http://www.informeseguridad.cns.gob.mx/files/homicidios_03062021_v2.pdf"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mexiconewsdaily.com/news/may-homicides-highest-in-9-months-numbers-are-steadily-rising/" TargetMode="External"/><Relationship Id="rId5" Type="http://schemas.openxmlformats.org/officeDocument/2006/relationships/hyperlink" Target="https://mexiconewsdaily.com/news/homicide-figures-have-been-underestimated/" TargetMode="External"/><Relationship Id="rId10" Type="http://schemas.openxmlformats.org/officeDocument/2006/relationships/hyperlink" Target="http://www.informeseguridad.cns.gob.mx/files/?C=M;O=D" TargetMode="External"/><Relationship Id="rId4" Type="http://schemas.openxmlformats.org/officeDocument/2006/relationships/hyperlink" Target="https://www.gob.mx/sesnsp/acciones-y-programas/incidencia-delictiva-87005?idiom=es" TargetMode="External"/><Relationship Id="rId9" Type="http://schemas.openxmlformats.org/officeDocument/2006/relationships/hyperlink" Target="https://drive.google.com/file/d/1OMTnSO_v3ljDGOuz0kG5s9Aeqw7vEIru/view"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washingtonpost.com/opinions/2021/06/14/war-on-drugs-50-years-mexico-violence-calderon/"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www.milenio.com/politica/elecciones-2021/rastrean-ligas-del-crimen-con-dos-gobernadores-electos"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whitehouse.gov/briefing-room/statements-releases/2021/10/04/u-s-mexico-high-level-security-dialogue/"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mx.usembassy.gov/joint-statement-u-s-mexico-high-level-security-dialogue/"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s3.amazonaws.com/brt.org/Trade_and_American_Jobs_2019.pdf"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gob.mx/cms/uploads/attachment/file/244415/Anual-Exporta.pdf" TargetMode="External"/><Relationship Id="rId2" Type="http://schemas.openxmlformats.org/officeDocument/2006/relationships/slide" Target="../slides/slide39.xml"/><Relationship Id="rId1" Type="http://schemas.openxmlformats.org/officeDocument/2006/relationships/notesMaster" Target="../notesMasters/notesMaster1.xml"/><Relationship Id="rId5" Type="http://schemas.openxmlformats.org/officeDocument/2006/relationships/hyperlink" Target="https://www.as-coa.org/articles/north-american-trade-numbers" TargetMode="External"/><Relationship Id="rId4" Type="http://schemas.openxmlformats.org/officeDocument/2006/relationships/hyperlink" Target="https://www.gob.mx/cms/uploads/attachment/file/244416/Anual-Importa.pdf"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forbes.com/sites/kenroberts/2017/07/11/37-u-s-states-count-canada-as-1-export-market-as-trudeau-speaks-to-governors/#17401b7b4e04"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www.visualcapitalist.com/closely-state-economy-tied-canada/"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ustr.gov/trade-agreements/free-trade-agreements/united-states-mexico-canada-agreement/agreement-between"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pulsenewsmexico.com/2021/09/20/us-and-mexico-strive-to-strengthen-ties/" TargetMode="External"/><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hyperlink" Target="https://www.thedialogue.org/analysis/what-will-the-u-s-mexico-economic-talks-accomplish/"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ustr.gov/countries-regions/americas/mexico"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www.census.gov/foreign-trade/Press-Release/current_press_release/ft900.pdf" TargetMode="External"/><Relationship Id="rId4" Type="http://schemas.openxmlformats.org/officeDocument/2006/relationships/hyperlink" Target="https://www.bea.gov/newsreleases/international/trade/tradnewsrelease.htm" TargetMode="Externa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ustr.gov/countries-regions/americas/Canada" TargetMode="External"/><Relationship Id="rId7" Type="http://schemas.openxmlformats.org/officeDocument/2006/relationships/hyperlink" Target="https://www.ceicdata.com/en/mexico/foreign-direct-investments-by-country/foreign-direct-investment-canada" TargetMode="External"/><Relationship Id="rId2" Type="http://schemas.openxmlformats.org/officeDocument/2006/relationships/slide" Target="../slides/slide52.xml"/><Relationship Id="rId1" Type="http://schemas.openxmlformats.org/officeDocument/2006/relationships/notesMaster" Target="../notesMasters/notesMaster1.xml"/><Relationship Id="rId6" Type="http://schemas.openxmlformats.org/officeDocument/2006/relationships/hyperlink" Target="https://www.statista.com/statistics/1017600/fdi-canada-mexico/" TargetMode="External"/><Relationship Id="rId5" Type="http://schemas.openxmlformats.org/officeDocument/2006/relationships/hyperlink" Target="https://www.international.gc.ca/economist-economiste/statistics-statistiques/outward_inward-actifs_passif.aspx?lang=eng" TargetMode="External"/><Relationship Id="rId4" Type="http://schemas.openxmlformats.org/officeDocument/2006/relationships/hyperlink" Target="https://ustr.gov/countries-regions/americas/mexico"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as-coa.org/articles/approval-tracker-mexicos-president-amlo"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as-coa.org/articles/approval-tracker-mexicos-president-amlo"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wsj.com/articles/how-amlo-is-like-venezuelas-chavez-11612131759?st=b2b8d4rqivvb3tb&amp;reflink=article_email_share" TargetMode="External"/><Relationship Id="rId2" Type="http://schemas.openxmlformats.org/officeDocument/2006/relationships/slide" Target="../slides/slide60.xml"/><Relationship Id="rId1" Type="http://schemas.openxmlformats.org/officeDocument/2006/relationships/notesMaster" Target="../notesMasters/notesMaster1.xml"/><Relationship Id="rId4" Type="http://schemas.openxmlformats.org/officeDocument/2006/relationships/hyperlink" Target="https://mexiconewsdaily.com/news/coronavirus/health-authorities-estimate-one-quarter-of-mexicans-have-been-infected-with-covid/"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mexiconewsdaily.com/news/imf-cuts-mexico-growth-forecast/" TargetMode="External"/><Relationship Id="rId7" Type="http://schemas.openxmlformats.org/officeDocument/2006/relationships/hyperlink" Target="https://www.reforma.com/preve-concamin-perdida-de-200-mil-empresas/ar1920161" TargetMode="External"/><Relationship Id="rId2" Type="http://schemas.openxmlformats.org/officeDocument/2006/relationships/slide" Target="../slides/slide66.xml"/><Relationship Id="rId1" Type="http://schemas.openxmlformats.org/officeDocument/2006/relationships/notesMaster" Target="../notesMasters/notesMaster1.xml"/><Relationship Id="rId6" Type="http://schemas.openxmlformats.org/officeDocument/2006/relationships/hyperlink" Target="https://www.milenio.com/negocios/fitch-ratings-baja-calificacion-de-pemex" TargetMode="External"/><Relationship Id="rId5" Type="http://schemas.openxmlformats.org/officeDocument/2006/relationships/hyperlink" Target="https://cnnespanol.cnn.com/video/empleos-despidos-coronavirus-mexico-amlo-imss-empresas-sot-perspectivas-desde-mexico/" TargetMode="External"/><Relationship Id="rId4" Type="http://schemas.openxmlformats.org/officeDocument/2006/relationships/hyperlink" Target="https://elpais.com/economia/2020-04-14/la-economia-mexicana-retrocedera-un-66-en-2020-la-mayor-caida-de-los-grandes-paises-de-america-latina.html" TargetMode="Externa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latinfinance.com/daily-briefs/2020/4/20/mexico-and-pemex-credit-ratings-cut-by-moodys-and-fitch" TargetMode="External"/><Relationship Id="rId2" Type="http://schemas.openxmlformats.org/officeDocument/2006/relationships/slide" Target="../slides/slide67.xml"/><Relationship Id="rId1" Type="http://schemas.openxmlformats.org/officeDocument/2006/relationships/notesMaster" Target="../notesMasters/notesMaster1.xml"/><Relationship Id="rId5" Type="http://schemas.openxmlformats.org/officeDocument/2006/relationships/hyperlink" Target="https://www.nytimes.com/reuters/2020/04/17/world/americas/17reuters-mexico-ratings-moody-s.html" TargetMode="External"/><Relationship Id="rId4" Type="http://schemas.openxmlformats.org/officeDocument/2006/relationships/hyperlink" Target="https://www.reuters.com/article/idUSKBN2BA2H9" TargetMode="Externa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cfr.org/in-brief/migrants-us-border-how-bidens-approach-differs-trumps?utm_source=oneilfriends&amp;utm_medium=email&amp;utm_campaign=2021Feb23OneilFriendsOf&amp;utm_term=FriendsONeil" TargetMode="External"/><Relationship Id="rId2" Type="http://schemas.openxmlformats.org/officeDocument/2006/relationships/slide" Target="../slides/slide69.xml"/><Relationship Id="rId1" Type="http://schemas.openxmlformats.org/officeDocument/2006/relationships/notesMaster" Target="../notesMasters/notesMaster1.xml"/><Relationship Id="rId4" Type="http://schemas.openxmlformats.org/officeDocument/2006/relationships/hyperlink" Target="https://www.wsj.com/articles/border-patrol-makes-about-1-66-million-arrests-at-southern-border-in-2021-fiscal-year-11634932866?st=fxlu3f9uqw4avah&amp;reflink=article_email_share" TargetMode="Externa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trac.syr.edu/phptools/immigration/court_backlog/"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mexiconewsdaily.com/news/mexico-us-sign-cooperation-agreement/" TargetMode="External"/><Relationship Id="rId2" Type="http://schemas.openxmlformats.org/officeDocument/2006/relationships/slide" Target="../slides/slide72.xml"/><Relationship Id="rId1" Type="http://schemas.openxmlformats.org/officeDocument/2006/relationships/notesMaster" Target="../notesMasters/notesMaster1.xml"/><Relationship Id="rId4" Type="http://schemas.openxmlformats.org/officeDocument/2006/relationships/hyperlink" Target="https://www.reuters.com/world/americas/mexico-hails-new-phase-relations-with-us-after-harris-visit-2021-06-09/"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census.gov/foreign-trade/balance/c2010.htm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ensus.gov/foreign-trade/statistics/highlights/top/top2109yr.html"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http://www.pewhispanic.org/2015/09/15/hispanics-of-mexican-origin-in-the-united-states-2013/</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u="sng">
                <a:solidFill>
                  <a:schemeClr val="hlink"/>
                </a:solidFill>
                <a:hlinkClick r:id="rId3"/>
              </a:rPr>
              <a:t>https://www.pewresearch.org/hispanic/fact-sheet/u-s-hispanics-facts-on-mexican-origin-latinos/</a:t>
            </a:r>
            <a:endParaRPr u="sng">
              <a:solidFill>
                <a:schemeClr val="hlink"/>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37 million</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u="sng">
                <a:solidFill>
                  <a:schemeClr val="hlink"/>
                </a:solidFill>
                <a:hlinkClick r:id="rId4"/>
              </a:rPr>
              <a:t>https://data.census.gov/cedsci/table?q=B03001%3A%20HISPANIC%20OR%20LATINO%20ORIGIN%20BY%20SPECIFIC%20ORIGIN&amp;g=&amp;lastDisplayedRow=30&amp;table=B03001&amp;tid=ACSDT1Y2018.B03001&amp;hidePreview=true</a:t>
            </a:r>
            <a:r>
              <a:rPr lang="en">
                <a:solidFill>
                  <a:schemeClr val="dk1"/>
                </a:solidFill>
              </a:rPr>
              <a:t>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b="1">
                <a:solidFill>
                  <a:srgbClr val="FF0000"/>
                </a:solidFill>
                <a:highlight>
                  <a:srgbClr val="FFFFFF"/>
                </a:highlight>
              </a:rPr>
              <a:t>2019: ACS 1-Year Estimates Detailed Tables</a:t>
            </a:r>
            <a:endParaRPr sz="1200" b="1">
              <a:solidFill>
                <a:srgbClr val="FF0000"/>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 sz="1200" b="1">
                <a:solidFill>
                  <a:srgbClr val="FF0000"/>
                </a:solidFill>
                <a:highlight>
                  <a:srgbClr val="FFFFFF"/>
                </a:highlight>
              </a:rPr>
              <a:t>Mexican origin in population- 37, 186, 361</a:t>
            </a:r>
            <a:endParaRPr sz="1200" b="1">
              <a:solidFill>
                <a:srgbClr val="FF0000"/>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 sz="1200" b="1" u="sng">
                <a:solidFill>
                  <a:schemeClr val="hlink"/>
                </a:solidFill>
                <a:highlight>
                  <a:srgbClr val="FFFFFF"/>
                </a:highlight>
                <a:hlinkClick r:id="rId5"/>
              </a:rPr>
              <a:t>https://data.census.gov/cedsci/table?q=B03001%3A%20HISPANIC%20OR%20LATINO%20ORIGIN%20BY%20SPECIFIC%20ORIGIN&amp;y=2019&amp;tid=ACSDT1Y2019.B03001&amp;hidePreview=true</a:t>
            </a:r>
            <a:endParaRPr sz="1200" b="1" u="sng">
              <a:solidFill>
                <a:schemeClr val="hlink"/>
              </a:solidFill>
              <a:highlight>
                <a:srgbClr val="FFFFFF"/>
              </a:highlight>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lang="en-US"/>
          </a:p>
        </p:txBody>
      </p:sp>
      <p:sp>
        <p:nvSpPr>
          <p:cNvPr id="388" name="Google Shape;38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11</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1861775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7" name="Google Shape;39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a:t>https://</a:t>
            </a:r>
            <a:r>
              <a:rPr lang="en-US" err="1"/>
              <a:t>data.worldbank.org</a:t>
            </a:r>
            <a:r>
              <a:rPr lang="en-US"/>
              <a:t>/indicator/NY.GDP.MKTP.CD</a:t>
            </a:r>
            <a:endParaRPr/>
          </a:p>
        </p:txBody>
      </p:sp>
      <p:sp>
        <p:nvSpPr>
          <p:cNvPr id="398" name="Google Shape;398;p1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3" name="Google Shape;423;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Graphic for July data (released Sept. 2021)</a:t>
            </a:r>
            <a:r>
              <a:rPr lang="en" sz="1200" u="sng">
                <a:solidFill>
                  <a:srgbClr val="007C89"/>
                </a:solidFill>
                <a:highlight>
                  <a:srgbClr val="FFFFFF"/>
                </a:highlight>
                <a:latin typeface="Times New Roman"/>
                <a:ea typeface="Times New Roman"/>
                <a:cs typeface="Times New Roman"/>
                <a:sym typeface="Times New Roman"/>
                <a:hlinkClick r:id="rId3">
                  <a:extLst>
                    <a:ext uri="{A12FA001-AC4F-418D-AE19-62706E023703}">
                      <ahyp:hlinkClr xmlns:ahyp="http://schemas.microsoft.com/office/drawing/2018/hyperlinkcolor" val="tx"/>
                    </a:ext>
                  </a:extLst>
                </a:hlinkClick>
              </a:rPr>
              <a:t>https://www.bloomberg.com/news/articles/2021-09-01/mexico-remittances-break-record-on-strong-u-s-growth?sref=iHOjTugq</a:t>
            </a:r>
            <a:endParaRPr sz="1200" u="sng">
              <a:solidFill>
                <a:srgbClr val="007C89"/>
              </a:solidFill>
              <a:highlight>
                <a:srgbClr val="FFFFFF"/>
              </a:highlight>
              <a:latin typeface="Times New Roman"/>
              <a:ea typeface="Times New Roman"/>
              <a:cs typeface="Times New Roman"/>
              <a:sym typeface="Times New Roman"/>
            </a:endParaRPr>
          </a:p>
          <a:p>
            <a:pPr marL="0" lvl="0" indent="0" algn="l" rtl="0">
              <a:lnSpc>
                <a:spcPct val="100000"/>
              </a:lnSpc>
              <a:spcBef>
                <a:spcPts val="0"/>
              </a:spcBef>
              <a:spcAft>
                <a:spcPts val="0"/>
              </a:spcAft>
              <a:buSzPts val="1100"/>
              <a:buNone/>
            </a:pPr>
            <a:endParaRPr sz="1200" u="sng">
              <a:solidFill>
                <a:srgbClr val="007C89"/>
              </a:solidFill>
              <a:highlight>
                <a:srgbClr val="FFFFFF"/>
              </a:highlight>
              <a:latin typeface="Times New Roman"/>
              <a:ea typeface="Times New Roman"/>
              <a:cs typeface="Times New Roman"/>
              <a:sym typeface="Times New Roman"/>
            </a:endParaRPr>
          </a:p>
          <a:p>
            <a:pPr marL="0" lvl="0" indent="0" algn="l" rtl="0">
              <a:lnSpc>
                <a:spcPct val="100000"/>
              </a:lnSpc>
              <a:spcBef>
                <a:spcPts val="0"/>
              </a:spcBef>
              <a:spcAft>
                <a:spcPts val="0"/>
              </a:spcAft>
              <a:buSzPts val="1100"/>
              <a:buNone/>
            </a:pPr>
            <a:r>
              <a:rPr lang="en">
                <a:hlinkClick r:id="rId4"/>
              </a:rPr>
              <a:t>https://www.bloomberglinea.com/2022/02/01/remittances-to-mexico-reach-record-516b-in-2021/#:~:text=Bloomberg%20%E2%80%94%20Mexico%20received%20a%20record,Bank%20of%20Mexico%20on%20Tuesday</a:t>
            </a:r>
            <a:r>
              <a:rPr lang="en"/>
              <a:t>.</a:t>
            </a:r>
            <a:endParaRPr sz="1200" u="sng">
              <a:solidFill>
                <a:srgbClr val="007C89"/>
              </a:solidFill>
              <a:highlight>
                <a:srgbClr val="FFFFFF"/>
              </a:highlight>
              <a:latin typeface="Times New Roman"/>
              <a:ea typeface="Times New Roman"/>
              <a:cs typeface="Times New Roman"/>
            </a:endParaRPr>
          </a:p>
          <a:p>
            <a:pPr marL="0" lvl="0" indent="0" algn="l">
              <a:lnSpc>
                <a:spcPct val="100000"/>
              </a:lnSpc>
              <a:spcBef>
                <a:spcPts val="0"/>
              </a:spcBef>
              <a:spcAft>
                <a:spcPts val="0"/>
              </a:spcAft>
              <a:buSzPts val="1100"/>
              <a:buNone/>
            </a:pPr>
            <a:endParaRPr lang="en"/>
          </a:p>
          <a:p>
            <a:pPr marL="0" indent="0">
              <a:buNone/>
            </a:pPr>
            <a:r>
              <a:rPr lang="en"/>
              <a:t>February 2023</a:t>
            </a:r>
          </a:p>
          <a:p>
            <a:pPr marL="0" indent="0">
              <a:buNone/>
            </a:pPr>
            <a:r>
              <a:rPr lang="en"/>
              <a:t>This is the link where you will find updated charts. Play around with the "chart" format for desired form.</a:t>
            </a:r>
          </a:p>
          <a:p>
            <a:pPr marL="0" indent="0">
              <a:buNone/>
            </a:pPr>
            <a:r>
              <a:rPr lang="en">
                <a:hlinkClick r:id="rId5"/>
              </a:rPr>
              <a:t>https://tradingeconomics.com/mexico/remittances</a:t>
            </a:r>
            <a:endParaRPr lang="en"/>
          </a:p>
          <a:p>
            <a:pPr marL="0" indent="0">
              <a:buNone/>
            </a:pP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6" name="Google Shape;436;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437" name="Google Shape;437;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5" name="Google Shape;445;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446" name="Google Shape;446;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4" name="Google Shape;464;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0"/>
              </a:spcAft>
              <a:buSzPts val="1100"/>
              <a:buNone/>
            </a:pPr>
            <a:r>
              <a:rPr lang="en"/>
              <a:t>https://</a:t>
            </a:r>
            <a:r>
              <a:rPr lang="en" err="1"/>
              <a:t>www.bts.gov</a:t>
            </a:r>
            <a:r>
              <a:rPr lang="en"/>
              <a:t>/browse-statistical-products-and-data/freight-facts-and-figures/number-incoming-trucks-trains-and</a:t>
            </a:r>
            <a:endParaRPr/>
          </a:p>
          <a:p>
            <a:pPr marL="457200" lvl="0" indent="-228600" algn="l" rtl="0">
              <a:lnSpc>
                <a:spcPct val="100000"/>
              </a:lnSpc>
              <a:spcBef>
                <a:spcPts val="0"/>
              </a:spcBef>
              <a:spcAft>
                <a:spcPts val="0"/>
              </a:spcAft>
              <a:buSzPts val="1100"/>
              <a:buNone/>
            </a:pPr>
            <a:endParaRPr/>
          </a:p>
        </p:txBody>
      </p:sp>
      <p:sp>
        <p:nvSpPr>
          <p:cNvPr id="465" name="Google Shape;465;p2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3" name="Google Shape;503;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
              <a:t>https://</a:t>
            </a:r>
            <a:r>
              <a:rPr lang="en" err="1"/>
              <a:t>www.cbp.gov</a:t>
            </a:r>
            <a:r>
              <a:rPr lang="en"/>
              <a:t>/newsroom/stats/</a:t>
            </a:r>
            <a:r>
              <a:rPr lang="en" err="1"/>
              <a:t>sw</a:t>
            </a:r>
            <a:r>
              <a:rPr lang="en"/>
              <a:t>-border-migration </a:t>
            </a:r>
            <a:endParaRPr/>
          </a:p>
          <a:p>
            <a:pPr marL="457200" lvl="0" indent="-298450" algn="l" rtl="0">
              <a:lnSpc>
                <a:spcPct val="100000"/>
              </a:lnSpc>
              <a:spcBef>
                <a:spcPts val="0"/>
              </a:spcBef>
              <a:spcAft>
                <a:spcPts val="0"/>
              </a:spcAft>
              <a:buSzPts val="1100"/>
              <a:buChar char="●"/>
            </a:pPr>
            <a:r>
              <a:rPr lang="en"/>
              <a:t>The increase was driven in part by a dramatic spike in border apprehensions of family members at the end of last year.</a:t>
            </a:r>
            <a:endParaRPr/>
          </a:p>
          <a:p>
            <a:pPr marL="457200" lvl="0" indent="-298450" algn="l" rtl="0">
              <a:lnSpc>
                <a:spcPct val="100000"/>
              </a:lnSpc>
              <a:spcBef>
                <a:spcPts val="0"/>
              </a:spcBef>
              <a:spcAft>
                <a:spcPts val="0"/>
              </a:spcAft>
              <a:buSzPts val="1100"/>
              <a:buChar char="●"/>
            </a:pPr>
            <a:r>
              <a:rPr lang="en"/>
              <a:t>http://</a:t>
            </a:r>
            <a:r>
              <a:rPr lang="en" err="1"/>
              <a:t>www.pewresearch.org</a:t>
            </a:r>
            <a:r>
              <a:rPr lang="en"/>
              <a:t>/fact-tank/2019/01/16/border-apprehensions-of-migrant-families-have-risen-substantially-so-far-in-2018/</a:t>
            </a:r>
            <a:endParaRPr/>
          </a:p>
          <a:p>
            <a:pPr marL="457200" lvl="0" indent="-298450" algn="l" rtl="0">
              <a:lnSpc>
                <a:spcPct val="100000"/>
              </a:lnSpc>
              <a:spcBef>
                <a:spcPts val="0"/>
              </a:spcBef>
              <a:spcAft>
                <a:spcPts val="0"/>
              </a:spcAft>
              <a:buSzPts val="1100"/>
              <a:buChar char="●"/>
            </a:pPr>
            <a:r>
              <a:rPr lang="en"/>
              <a:t>Pew Research Center</a:t>
            </a:r>
            <a:endParaRPr/>
          </a:p>
          <a:p>
            <a:pPr marL="457200" lvl="0" indent="-298450" algn="l" rtl="0">
              <a:lnSpc>
                <a:spcPct val="100000"/>
              </a:lnSpc>
              <a:spcBef>
                <a:spcPts val="0"/>
              </a:spcBef>
              <a:spcAft>
                <a:spcPts val="0"/>
              </a:spcAft>
              <a:buSzPts val="1100"/>
              <a:buChar char="●"/>
            </a:pPr>
            <a:r>
              <a:rPr lang="en"/>
              <a:t>https://</a:t>
            </a:r>
            <a:r>
              <a:rPr lang="en" err="1"/>
              <a:t>www.nytimes.com</a:t>
            </a:r>
            <a:r>
              <a:rPr lang="en"/>
              <a:t>/2019/03/05/us/border-crossing-</a:t>
            </a:r>
            <a:r>
              <a:rPr lang="en" err="1"/>
              <a:t>increase.html</a:t>
            </a:r>
            <a:endParaRPr/>
          </a:p>
          <a:p>
            <a:pPr marL="457200" lvl="0" indent="-298450" algn="l" rtl="0">
              <a:lnSpc>
                <a:spcPct val="100000"/>
              </a:lnSpc>
              <a:spcBef>
                <a:spcPts val="0"/>
              </a:spcBef>
              <a:spcAft>
                <a:spcPts val="0"/>
              </a:spcAft>
              <a:buSzPts val="1100"/>
              <a:buChar char="●"/>
            </a:pPr>
            <a:r>
              <a:rPr lang="en"/>
              <a:t>https://</a:t>
            </a:r>
            <a:r>
              <a:rPr lang="en" err="1"/>
              <a:t>www.wsj.com</a:t>
            </a:r>
            <a:r>
              <a:rPr lang="en"/>
              <a:t>/articles/u-s-border-crossings-continue-to-fall-as-mexico-disrupts-migrant-flow-11567646550?shareToken=stc6d175cd28984f8a9ab4cd4603a00366&amp;reflink=</a:t>
            </a:r>
            <a:r>
              <a:rPr lang="en" err="1"/>
              <a:t>article_email_share</a:t>
            </a:r>
            <a:endParaRPr/>
          </a:p>
          <a:p>
            <a:pPr marL="457200" lvl="0" indent="-298450" algn="l" rtl="0">
              <a:lnSpc>
                <a:spcPct val="100000"/>
              </a:lnSpc>
              <a:spcBef>
                <a:spcPts val="0"/>
              </a:spcBef>
              <a:spcAft>
                <a:spcPts val="0"/>
              </a:spcAft>
              <a:buSzPts val="1100"/>
              <a:buChar char="●"/>
            </a:pPr>
            <a:r>
              <a:rPr lang="en" u="sng">
                <a:solidFill>
                  <a:schemeClr val="hlink"/>
                </a:solidFill>
                <a:hlinkClick r:id="rId3"/>
              </a:rPr>
              <a:t>https://www.pewresearch.org/fact-tank/2019/11/01/whats-happening-at-the-u-s-mexico-border-in-5-charts/</a:t>
            </a:r>
            <a:endParaRPr/>
          </a:p>
          <a:p>
            <a:pPr marL="457200" lvl="0" indent="-298450" algn="l" rtl="0">
              <a:lnSpc>
                <a:spcPct val="100000"/>
              </a:lnSpc>
              <a:spcBef>
                <a:spcPts val="0"/>
              </a:spcBef>
              <a:spcAft>
                <a:spcPts val="0"/>
              </a:spcAft>
              <a:buSzPts val="1100"/>
              <a:buChar char="●"/>
            </a:pPr>
            <a:r>
              <a:rPr lang="en"/>
              <a:t>January figure: </a:t>
            </a:r>
            <a:r>
              <a:rPr lang="en" u="sng">
                <a:solidFill>
                  <a:schemeClr val="hlink"/>
                </a:solidFill>
                <a:hlinkClick r:id="rId4"/>
              </a:rPr>
              <a:t>https://www.washingtonpost.com/immigration/us-mexico-border-crossings-continue-to-drop-but-mexican-migrants-surging/2020/02/11/fc797a4e-4cfb-11ea-b721-9f4cdc90bc1c_story.html</a:t>
            </a:r>
            <a:r>
              <a:rPr lang="en"/>
              <a:t> </a:t>
            </a:r>
            <a:endParaRPr/>
          </a:p>
          <a:p>
            <a:pPr marL="457200" lvl="0" indent="-298450" algn="l" rtl="0">
              <a:lnSpc>
                <a:spcPct val="100000"/>
              </a:lnSpc>
              <a:spcBef>
                <a:spcPts val="0"/>
              </a:spcBef>
              <a:spcAft>
                <a:spcPts val="0"/>
              </a:spcAft>
              <a:buSzPts val="1100"/>
              <a:buChar char="●"/>
            </a:pPr>
            <a:r>
              <a:rPr lang="en"/>
              <a:t>New chart: </a:t>
            </a:r>
            <a:r>
              <a:rPr lang="en" u="sng">
                <a:solidFill>
                  <a:schemeClr val="hlink"/>
                </a:solidFill>
                <a:hlinkClick r:id="rId5"/>
              </a:rPr>
              <a:t>https://www.cbp.gov/newsroom/stats/southwest-land-border-encounters</a:t>
            </a:r>
            <a:endParaRPr/>
          </a:p>
          <a:p>
            <a:pPr marL="457200" lvl="0" indent="-228600" algn="l" rtl="0">
              <a:lnSpc>
                <a:spcPct val="100000"/>
              </a:lnSpc>
              <a:spcBef>
                <a:spcPts val="0"/>
              </a:spcBef>
              <a:spcAft>
                <a:spcPts val="0"/>
              </a:spcAft>
              <a:buSzPts val="1100"/>
              <a:buNone/>
            </a:pPr>
            <a:endParaRPr/>
          </a:p>
          <a:p>
            <a:pPr marL="457200" lvl="0" indent="-228600" algn="l" rtl="0">
              <a:lnSpc>
                <a:spcPct val="100000"/>
              </a:lnSpc>
              <a:spcBef>
                <a:spcPts val="0"/>
              </a:spcBef>
              <a:spcAft>
                <a:spcPts val="0"/>
              </a:spcAft>
              <a:buSzPts val="1100"/>
              <a:buNone/>
            </a:pPr>
            <a:endParaRPr/>
          </a:p>
        </p:txBody>
      </p:sp>
      <p:sp>
        <p:nvSpPr>
          <p:cNvPr id="504" name="Google Shape;504;p2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8" name="Google Shape;488;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
              <a:t>Pew and Migration Policy do not have new information and I could not find any updated information elsewhere</a:t>
            </a:r>
            <a:endParaRPr/>
          </a:p>
          <a:p>
            <a:pPr marL="457200" lvl="0" indent="-298450" algn="l" rtl="0">
              <a:lnSpc>
                <a:spcPct val="100000"/>
              </a:lnSpc>
              <a:spcBef>
                <a:spcPts val="0"/>
              </a:spcBef>
              <a:spcAft>
                <a:spcPts val="0"/>
              </a:spcAft>
              <a:buSzPts val="1100"/>
              <a:buChar char="●"/>
            </a:pPr>
            <a:r>
              <a:rPr lang="en" u="sng">
                <a:solidFill>
                  <a:schemeClr val="hlink"/>
                </a:solidFill>
                <a:hlinkClick r:id="rId3"/>
              </a:rPr>
              <a:t>https://www.pewresearch.org/fact-tank/2019/06/12/us-unauthorized-immigrant-population-2017/</a:t>
            </a:r>
            <a:endParaRPr/>
          </a:p>
          <a:p>
            <a:pPr marL="457200" lvl="0" indent="-298450" algn="l" rtl="0">
              <a:lnSpc>
                <a:spcPct val="100000"/>
              </a:lnSpc>
              <a:spcBef>
                <a:spcPts val="0"/>
              </a:spcBef>
              <a:spcAft>
                <a:spcPts val="0"/>
              </a:spcAft>
              <a:buSzPts val="1100"/>
              <a:buChar char="●"/>
            </a:pPr>
            <a:r>
              <a:rPr lang="en"/>
              <a:t>Released by Pew on December 13, 2019. </a:t>
            </a:r>
            <a:endParaRPr/>
          </a:p>
        </p:txBody>
      </p:sp>
      <p:sp>
        <p:nvSpPr>
          <p:cNvPr id="489" name="Google Shape;489;p2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7" name="Google Shape;547;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548" name="Google Shape;548;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6" name="Google Shape;556;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 u="sng">
                <a:solidFill>
                  <a:schemeClr val="hlink"/>
                </a:solidFill>
                <a:hlinkClick r:id="rId3"/>
              </a:rPr>
              <a:t>https://www.drugabuse.gov/drug-topics/trends-statistics/overdose-death-rates</a:t>
            </a:r>
            <a:endParaRPr/>
          </a:p>
          <a:p>
            <a:pPr marL="0" lvl="0" indent="0" algn="l" rtl="0">
              <a:lnSpc>
                <a:spcPct val="100000"/>
              </a:lnSpc>
              <a:spcBef>
                <a:spcPts val="0"/>
              </a:spcBef>
              <a:spcAft>
                <a:spcPts val="0"/>
              </a:spcAft>
              <a:buSzPts val="1100"/>
              <a:buNone/>
            </a:pPr>
            <a:r>
              <a:rPr lang="en" u="sng">
                <a:solidFill>
                  <a:schemeClr val="hlink"/>
                </a:solidFill>
                <a:hlinkClick r:id="rId4"/>
              </a:rPr>
              <a:t>https://www.cdc.gov/nchs/nvss/vsrr/drug-overdose-data.htm</a:t>
            </a:r>
            <a:r>
              <a:rPr lang="en"/>
              <a:t>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No updated graph for the multi-trend graph</a:t>
            </a:r>
            <a:endParaRPr/>
          </a:p>
          <a:p>
            <a:pPr marL="0" lvl="0" indent="0" algn="l" rtl="0">
              <a:lnSpc>
                <a:spcPct val="100000"/>
              </a:lnSpc>
              <a:spcBef>
                <a:spcPts val="0"/>
              </a:spcBef>
              <a:spcAft>
                <a:spcPts val="0"/>
              </a:spcAft>
              <a:buSzPts val="1100"/>
              <a:buNone/>
            </a:pPr>
            <a:r>
              <a:rPr lang="en" u="sng">
                <a:solidFill>
                  <a:schemeClr val="hlink"/>
                </a:solidFill>
                <a:hlinkClick r:id="rId3"/>
              </a:rPr>
              <a:t>https://www.drugabuse.gov/drug-topics/trends-statistics/overdose-death-rates</a:t>
            </a:r>
            <a:r>
              <a:rPr lang="en"/>
              <a:t> </a:t>
            </a:r>
            <a:endParaRPr/>
          </a:p>
        </p:txBody>
      </p:sp>
      <p:sp>
        <p:nvSpPr>
          <p:cNvPr id="557" name="Google Shape;557;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
              <a:t>Polls in speech (added already in sources)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-Maybe replace Modernizing NAFTA with AMLO-Trump Relationship</a:t>
            </a:r>
            <a:endParaRPr/>
          </a:p>
          <a:p>
            <a:pPr marL="0" lvl="0" indent="0" algn="l" rtl="0">
              <a:lnSpc>
                <a:spcPct val="100000"/>
              </a:lnSpc>
              <a:spcBef>
                <a:spcPts val="0"/>
              </a:spcBef>
              <a:spcAft>
                <a:spcPts val="0"/>
              </a:spcAft>
              <a:buSzPts val="1100"/>
              <a:buNone/>
            </a:pPr>
            <a:endParaRPr b="1">
              <a:solidFill>
                <a:srgbClr val="FF0000"/>
              </a:solidFill>
            </a:endParaRPr>
          </a:p>
        </p:txBody>
      </p:sp>
      <p:sp>
        <p:nvSpPr>
          <p:cNvPr id="275" name="Google Shape;27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Source: INEGI (2022)</a:t>
            </a:r>
          </a:p>
        </p:txBody>
      </p:sp>
    </p:spTree>
    <p:extLst>
      <p:ext uri="{BB962C8B-B14F-4D97-AF65-F5344CB8AC3E}">
        <p14:creationId xmlns:p14="http://schemas.microsoft.com/office/powerpoint/2010/main" val="32301430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3" name="Google Shape;613;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 u="sng">
                <a:solidFill>
                  <a:schemeClr val="hlink"/>
                </a:solidFill>
                <a:hlinkClick r:id="rId3"/>
              </a:rPr>
              <a:t>http://www.informeseguridad.cns.gob.mx/</a:t>
            </a:r>
            <a:r>
              <a:rPr lang="en" b="1"/>
              <a:t> (first column also generates report as bottom link)</a:t>
            </a:r>
            <a:endParaRPr b="1"/>
          </a:p>
          <a:p>
            <a:pPr marL="457200" lvl="0" indent="-298450" algn="l" rtl="0">
              <a:lnSpc>
                <a:spcPct val="100000"/>
              </a:lnSpc>
              <a:spcBef>
                <a:spcPts val="0"/>
              </a:spcBef>
              <a:spcAft>
                <a:spcPts val="0"/>
              </a:spcAft>
              <a:buSzPts val="1100"/>
              <a:buChar char="●"/>
            </a:pPr>
            <a:r>
              <a:rPr lang="en"/>
              <a:t>https://</a:t>
            </a:r>
            <a:r>
              <a:rPr lang="en" err="1"/>
              <a:t>drive.google.com</a:t>
            </a:r>
            <a:r>
              <a:rPr lang="en"/>
              <a:t>/file/d/1kq1RbdMNX8OIwD54DKBVI5QExmfS22Tt/view  </a:t>
            </a:r>
            <a:endParaRPr/>
          </a:p>
          <a:p>
            <a:pPr marL="457200" lvl="0" indent="-298450" algn="l" rtl="0">
              <a:lnSpc>
                <a:spcPct val="100000"/>
              </a:lnSpc>
              <a:spcBef>
                <a:spcPts val="0"/>
              </a:spcBef>
              <a:spcAft>
                <a:spcPts val="0"/>
              </a:spcAft>
              <a:buSzPts val="1100"/>
              <a:buChar char="●"/>
            </a:pPr>
            <a:r>
              <a:rPr lang="en"/>
              <a:t>“Select </a:t>
            </a:r>
            <a:r>
              <a:rPr lang="en" b="1" err="1"/>
              <a:t>informe</a:t>
            </a:r>
            <a:r>
              <a:rPr lang="en"/>
              <a:t> de </a:t>
            </a:r>
            <a:r>
              <a:rPr lang="en" err="1"/>
              <a:t>incidencia</a:t>
            </a:r>
            <a:r>
              <a:rPr lang="en"/>
              <a:t> </a:t>
            </a:r>
            <a:r>
              <a:rPr lang="en" err="1"/>
              <a:t>delictiva</a:t>
            </a:r>
            <a:r>
              <a:rPr lang="en"/>
              <a:t> del fuero </a:t>
            </a:r>
            <a:r>
              <a:rPr lang="en" err="1"/>
              <a:t>común</a:t>
            </a:r>
            <a:r>
              <a:rPr lang="en" u="sng">
                <a:solidFill>
                  <a:schemeClr val="hlink"/>
                </a:solidFill>
                <a:hlinkClick r:id="rId4"/>
              </a:rPr>
              <a:t>”  2022 Mexio Peace Index Report</a:t>
            </a:r>
            <a:endParaRPr u="sng">
              <a:solidFill>
                <a:schemeClr val="hlink"/>
              </a:solidFill>
              <a:hlinkClick r:id="rId4"/>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
              <a:t>https://</a:t>
            </a:r>
            <a:r>
              <a:rPr lang="en" err="1"/>
              <a:t>www.gob.mx</a:t>
            </a:r>
            <a:r>
              <a:rPr lang="en"/>
              <a:t>/</a:t>
            </a:r>
            <a:r>
              <a:rPr lang="en" err="1"/>
              <a:t>sesnsp</a:t>
            </a:r>
            <a:r>
              <a:rPr lang="en"/>
              <a:t>/</a:t>
            </a:r>
            <a:r>
              <a:rPr lang="en" err="1"/>
              <a:t>acciones</a:t>
            </a:r>
            <a:r>
              <a:rPr lang="en"/>
              <a:t>-y-</a:t>
            </a:r>
            <a:r>
              <a:rPr lang="en" err="1"/>
              <a:t>programas</a:t>
            </a:r>
            <a:r>
              <a:rPr lang="en"/>
              <a:t>/incidencia-delictiva-87005?idiom=es</a:t>
            </a:r>
            <a:endParaRPr/>
          </a:p>
          <a:p>
            <a:pPr marL="457200" lvl="0" indent="-298450" algn="l" rtl="0">
              <a:lnSpc>
                <a:spcPct val="100000"/>
              </a:lnSpc>
              <a:spcBef>
                <a:spcPts val="0"/>
              </a:spcBef>
              <a:spcAft>
                <a:spcPts val="0"/>
              </a:spcAft>
              <a:buSzPts val="1100"/>
              <a:buChar char="●"/>
            </a:pPr>
            <a:r>
              <a:rPr lang="en" u="sng">
                <a:solidFill>
                  <a:schemeClr val="hlink"/>
                </a:solidFill>
                <a:hlinkClick r:id="rId4"/>
              </a:rPr>
              <a:t>https://www.gob.mx/sesnsp/acciones-y-programas/incidencia-delictiva-87005?idiom=es</a:t>
            </a:r>
            <a:endParaRPr/>
          </a:p>
          <a:p>
            <a:pPr marL="457200" lvl="0" indent="-298450" algn="l" rtl="0">
              <a:lnSpc>
                <a:spcPct val="100000"/>
              </a:lnSpc>
              <a:spcBef>
                <a:spcPts val="0"/>
              </a:spcBef>
              <a:spcAft>
                <a:spcPts val="0"/>
              </a:spcAft>
              <a:buSzPts val="1100"/>
              <a:buChar char="●"/>
            </a:pPr>
            <a:r>
              <a:rPr lang="en"/>
              <a:t>http://</a:t>
            </a:r>
            <a:r>
              <a:rPr lang="en" err="1"/>
              <a:t>www.informeseguridad.cns.gob.mx</a:t>
            </a:r>
            <a:r>
              <a:rPr lang="en"/>
              <a:t>/</a:t>
            </a:r>
            <a:endParaRPr/>
          </a:p>
          <a:p>
            <a:pPr marL="457200" lvl="0" indent="-298450" algn="l" rtl="0">
              <a:lnSpc>
                <a:spcPct val="100000"/>
              </a:lnSpc>
              <a:spcBef>
                <a:spcPts val="0"/>
              </a:spcBef>
              <a:spcAft>
                <a:spcPts val="0"/>
              </a:spcAft>
              <a:buSzPts val="1100"/>
              <a:buChar char="●"/>
            </a:pPr>
            <a:r>
              <a:rPr lang="en"/>
              <a:t>http://</a:t>
            </a:r>
            <a:r>
              <a:rPr lang="en" err="1"/>
              <a:t>secretariadoejecutivo.gob.mx</a:t>
            </a:r>
            <a:r>
              <a:rPr lang="en"/>
              <a:t>/docs/pdfs/</a:t>
            </a:r>
            <a:r>
              <a:rPr lang="en" err="1"/>
              <a:t>victimas</a:t>
            </a:r>
            <a:r>
              <a:rPr lang="en"/>
              <a:t>/Victimas2017_122017.pdf</a:t>
            </a:r>
            <a:endParaRPr/>
          </a:p>
          <a:p>
            <a:pPr marL="457200" lvl="0" indent="-298450" algn="l" rtl="0">
              <a:lnSpc>
                <a:spcPct val="100000"/>
              </a:lnSpc>
              <a:spcBef>
                <a:spcPts val="0"/>
              </a:spcBef>
              <a:spcAft>
                <a:spcPts val="0"/>
              </a:spcAft>
              <a:buSzPts val="1100"/>
              <a:buChar char="●"/>
            </a:pPr>
            <a:r>
              <a:rPr lang="en"/>
              <a:t>http://</a:t>
            </a:r>
            <a:r>
              <a:rPr lang="en" err="1"/>
              <a:t>secretariadoejecutivo.gob.mx</a:t>
            </a:r>
            <a:r>
              <a:rPr lang="en"/>
              <a:t>/docs/pdfs/</a:t>
            </a:r>
            <a:r>
              <a:rPr lang="en" err="1"/>
              <a:t>nueva-metodologia</a:t>
            </a:r>
            <a:r>
              <a:rPr lang="en"/>
              <a:t>/CNSP-V%C3%ADctimas-2018.pdf</a:t>
            </a:r>
            <a:endParaRPr/>
          </a:p>
          <a:p>
            <a:pPr marL="457200" lvl="0" indent="-298450" algn="l" rtl="0">
              <a:lnSpc>
                <a:spcPct val="100000"/>
              </a:lnSpc>
              <a:spcBef>
                <a:spcPts val="0"/>
              </a:spcBef>
              <a:spcAft>
                <a:spcPts val="0"/>
              </a:spcAft>
              <a:buSzPts val="1100"/>
              <a:buChar char="●"/>
            </a:pPr>
            <a:r>
              <a:rPr lang="en"/>
              <a:t>http://</a:t>
            </a:r>
            <a:r>
              <a:rPr lang="en" err="1"/>
              <a:t>secretariadoejecutivo.gob.mx</a:t>
            </a:r>
            <a:r>
              <a:rPr lang="en"/>
              <a:t>/docs/pdfs/</a:t>
            </a:r>
            <a:r>
              <a:rPr lang="en" err="1"/>
              <a:t>victimas</a:t>
            </a:r>
            <a:r>
              <a:rPr lang="en"/>
              <a:t>/Victimas2016_122016.pdf</a:t>
            </a:r>
            <a:endParaRPr/>
          </a:p>
          <a:p>
            <a:pPr marL="457200" lvl="0" indent="-298450" algn="l" rtl="0">
              <a:lnSpc>
                <a:spcPct val="100000"/>
              </a:lnSpc>
              <a:spcBef>
                <a:spcPts val="0"/>
              </a:spcBef>
              <a:spcAft>
                <a:spcPts val="0"/>
              </a:spcAft>
              <a:buSzPts val="1100"/>
              <a:buChar char="●"/>
            </a:pPr>
            <a:r>
              <a:rPr lang="en"/>
              <a:t>2018 NUMBERS: http://</a:t>
            </a:r>
            <a:r>
              <a:rPr lang="en" err="1"/>
              <a:t>secretariadoejecutivo.gob.mx</a:t>
            </a:r>
            <a:r>
              <a:rPr lang="en"/>
              <a:t>/docs/pdfs/</a:t>
            </a:r>
            <a:r>
              <a:rPr lang="en" err="1"/>
              <a:t>nueva-metodologia</a:t>
            </a:r>
            <a:r>
              <a:rPr lang="en"/>
              <a:t>/CNSP-Delitos-2018.pdf</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
              <a:t>http://</a:t>
            </a:r>
            <a:r>
              <a:rPr lang="en" err="1"/>
              <a:t>secretariadoejecutivo.gob.mx</a:t>
            </a:r>
            <a:r>
              <a:rPr lang="en"/>
              <a:t>/docs/pdfs/</a:t>
            </a:r>
            <a:r>
              <a:rPr lang="en" err="1"/>
              <a:t>nueva-metodologia</a:t>
            </a:r>
            <a:r>
              <a:rPr lang="en"/>
              <a:t>/CNSP-V%C3%ADctimas-2018.pdf</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
              <a:t>3,100 murders for March 2019 – according to Hope – figures could be </a:t>
            </a:r>
            <a:r>
              <a:rPr lang="en" err="1"/>
              <a:t>understimated</a:t>
            </a:r>
            <a:r>
              <a:rPr lang="en"/>
              <a:t> </a:t>
            </a:r>
            <a:r>
              <a:rPr lang="en" u="sng">
                <a:solidFill>
                  <a:schemeClr val="hlink"/>
                </a:solidFill>
                <a:hlinkClick r:id="rId5"/>
              </a:rPr>
              <a:t>https://mexiconewsdaily.com/news/homicide-figures-have-been-underestimated/</a:t>
            </a:r>
            <a:endParaRPr/>
          </a:p>
          <a:p>
            <a:pPr marL="0" lvl="0" indent="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 u="sng">
                <a:solidFill>
                  <a:schemeClr val="hlink"/>
                </a:solidFill>
                <a:hlinkClick r:id="rId6"/>
              </a:rPr>
              <a:t>https://mexiconewsdaily.com/news/may-homicides-highest-in-9-months-numbers-are-steadily-rising/</a:t>
            </a:r>
            <a:endParaRPr/>
          </a:p>
          <a:p>
            <a:pPr marL="457200" lvl="0" indent="-298450" algn="l" rtl="0">
              <a:lnSpc>
                <a:spcPct val="100000"/>
              </a:lnSpc>
              <a:spcBef>
                <a:spcPts val="0"/>
              </a:spcBef>
              <a:spcAft>
                <a:spcPts val="0"/>
              </a:spcAft>
              <a:buSzPts val="1100"/>
              <a:buChar char="●"/>
            </a:pPr>
            <a:r>
              <a:rPr lang="en" u="sng">
                <a:solidFill>
                  <a:schemeClr val="hlink"/>
                </a:solidFill>
                <a:hlinkClick r:id="rId7"/>
              </a:rPr>
              <a:t>http://www.informeseguridad.cns.gob.mx/files/homicidios_03062021_v2.pdf</a:t>
            </a:r>
            <a:endParaRPr/>
          </a:p>
          <a:p>
            <a:pPr marL="457200" lvl="0" indent="-298450" algn="l" rtl="0">
              <a:lnSpc>
                <a:spcPct val="100000"/>
              </a:lnSpc>
              <a:spcBef>
                <a:spcPts val="0"/>
              </a:spcBef>
              <a:spcAft>
                <a:spcPts val="0"/>
              </a:spcAft>
              <a:buSzPts val="1100"/>
              <a:buChar char="●"/>
            </a:pPr>
            <a:r>
              <a:rPr lang="en" u="sng">
                <a:solidFill>
                  <a:schemeClr val="hlink"/>
                </a:solidFill>
                <a:hlinkClick r:id="rId8"/>
              </a:rPr>
              <a:t>https://www.gob.mx/sesnsp/acciones-y-programas/victimas-nueva-metodologia?state=published</a:t>
            </a:r>
            <a:endParaRPr/>
          </a:p>
          <a:p>
            <a:pPr marL="457200" lvl="0" indent="-298450" algn="l" rtl="0">
              <a:lnSpc>
                <a:spcPct val="100000"/>
              </a:lnSpc>
              <a:spcBef>
                <a:spcPts val="0"/>
              </a:spcBef>
              <a:spcAft>
                <a:spcPts val="0"/>
              </a:spcAft>
              <a:buSzPts val="1100"/>
              <a:buChar char="●"/>
            </a:pPr>
            <a:r>
              <a:rPr lang="en" u="sng">
                <a:solidFill>
                  <a:schemeClr val="hlink"/>
                </a:solidFill>
                <a:hlinkClick r:id="rId9"/>
              </a:rPr>
              <a:t>https://drive.google.com/file/d/1OMTnSO_v3ljDGOuz0kG5s9Aeqw7vEIru/view</a:t>
            </a:r>
            <a:endParaRPr/>
          </a:p>
          <a:p>
            <a:pPr marL="457200" lvl="0" indent="-304800" algn="l" rtl="0">
              <a:lnSpc>
                <a:spcPct val="100000"/>
              </a:lnSpc>
              <a:spcBef>
                <a:spcPts val="0"/>
              </a:spcBef>
              <a:spcAft>
                <a:spcPts val="0"/>
              </a:spcAft>
              <a:buSzPts val="1200"/>
              <a:buChar char="●"/>
            </a:pPr>
            <a:r>
              <a:rPr lang="en" sz="1200" b="1" u="sng">
                <a:solidFill>
                  <a:schemeClr val="hlink"/>
                </a:solidFill>
                <a:hlinkClick r:id="rId10"/>
              </a:rPr>
              <a:t>http://www.informeseguridad.cns.gob.mx/files/?C=M;O=D</a:t>
            </a:r>
            <a:r>
              <a:rPr lang="en" sz="1200" b="1"/>
              <a:t> (monthly updates)</a:t>
            </a:r>
            <a:endParaRPr sz="1200" b="1"/>
          </a:p>
        </p:txBody>
      </p:sp>
      <p:sp>
        <p:nvSpPr>
          <p:cNvPr id="614" name="Google Shape;614;p4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3" name="Google Shape;643;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
              <a:t>https://fas.org/sgp/crs/row/IF10578.pdf </a:t>
            </a:r>
            <a:endParaRPr/>
          </a:p>
        </p:txBody>
      </p:sp>
      <p:sp>
        <p:nvSpPr>
          <p:cNvPr id="644" name="Google Shape;644;p4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30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6" name="Google Shape;666;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667" name="Google Shape;667;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31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5" name="Google Shape;675;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800">
                <a:solidFill>
                  <a:schemeClr val="dk1"/>
                </a:solidFill>
                <a:latin typeface="Times New Roman"/>
                <a:ea typeface="Times New Roman"/>
                <a:cs typeface="Times New Roman"/>
                <a:sym typeface="Times New Roman"/>
              </a:rPr>
              <a:t>An alignment of key security objectives is essential. </a:t>
            </a:r>
            <a:endParaRPr sz="800">
              <a:solidFill>
                <a:schemeClr val="dk1"/>
              </a:solidFill>
              <a:latin typeface="Times New Roman"/>
              <a:ea typeface="Times New Roman"/>
              <a:cs typeface="Times New Roman"/>
              <a:sym typeface="Times New Roman"/>
            </a:endParaRPr>
          </a:p>
          <a:p>
            <a:pPr marL="685800" lvl="1" indent="-298450" algn="l" rtl="0">
              <a:lnSpc>
                <a:spcPct val="100000"/>
              </a:lnSpc>
              <a:spcBef>
                <a:spcPts val="0"/>
              </a:spcBef>
              <a:spcAft>
                <a:spcPts val="0"/>
              </a:spcAft>
              <a:buClr>
                <a:schemeClr val="dk1"/>
              </a:buClr>
              <a:buSzPts val="800"/>
              <a:buAutoNum type="arabicPeriod"/>
            </a:pPr>
            <a:r>
              <a:rPr lang="en" sz="800">
                <a:solidFill>
                  <a:schemeClr val="dk1"/>
                </a:solidFill>
                <a:latin typeface="Times New Roman"/>
                <a:ea typeface="Times New Roman"/>
                <a:cs typeface="Times New Roman"/>
                <a:sym typeface="Times New Roman"/>
              </a:rPr>
              <a:t>Create a </a:t>
            </a:r>
            <a:r>
              <a:rPr lang="en" sz="800" b="1">
                <a:solidFill>
                  <a:schemeClr val="dk1"/>
                </a:solidFill>
                <a:latin typeface="Times New Roman"/>
                <a:ea typeface="Times New Roman"/>
                <a:cs typeface="Times New Roman"/>
                <a:sym typeface="Times New Roman"/>
              </a:rPr>
              <a:t>bilateral coordination group</a:t>
            </a:r>
            <a:r>
              <a:rPr lang="en" sz="800">
                <a:solidFill>
                  <a:schemeClr val="dk1"/>
                </a:solidFill>
                <a:latin typeface="Times New Roman"/>
                <a:ea typeface="Times New Roman"/>
                <a:cs typeface="Times New Roman"/>
                <a:sym typeface="Times New Roman"/>
              </a:rPr>
              <a:t> to reconcile the priorities of both nations.</a:t>
            </a:r>
            <a:endParaRPr sz="800">
              <a:solidFill>
                <a:schemeClr val="dk1"/>
              </a:solidFill>
              <a:latin typeface="Times New Roman"/>
              <a:ea typeface="Times New Roman"/>
              <a:cs typeface="Times New Roman"/>
              <a:sym typeface="Times New Roman"/>
            </a:endParaRPr>
          </a:p>
          <a:p>
            <a:pPr marL="685800" lvl="1" indent="-298450" algn="l" rtl="0">
              <a:lnSpc>
                <a:spcPct val="100000"/>
              </a:lnSpc>
              <a:spcBef>
                <a:spcPts val="0"/>
              </a:spcBef>
              <a:spcAft>
                <a:spcPts val="0"/>
              </a:spcAft>
              <a:buClr>
                <a:schemeClr val="dk1"/>
              </a:buClr>
              <a:buSzPts val="800"/>
              <a:buAutoNum type="arabicPeriod"/>
            </a:pPr>
            <a:r>
              <a:rPr lang="en" sz="800">
                <a:solidFill>
                  <a:schemeClr val="dk1"/>
                </a:solidFill>
                <a:latin typeface="Times New Roman"/>
                <a:ea typeface="Times New Roman"/>
                <a:cs typeface="Times New Roman"/>
                <a:sym typeface="Times New Roman"/>
              </a:rPr>
              <a:t>Build </a:t>
            </a:r>
            <a:r>
              <a:rPr lang="en" sz="800" b="1">
                <a:solidFill>
                  <a:schemeClr val="dk1"/>
                </a:solidFill>
                <a:latin typeface="Times New Roman"/>
                <a:ea typeface="Times New Roman"/>
                <a:cs typeface="Times New Roman"/>
                <a:sym typeface="Times New Roman"/>
              </a:rPr>
              <a:t>cooperation</a:t>
            </a:r>
            <a:r>
              <a:rPr lang="en" sz="800">
                <a:solidFill>
                  <a:schemeClr val="dk1"/>
                </a:solidFill>
                <a:latin typeface="Times New Roman"/>
                <a:ea typeface="Times New Roman"/>
                <a:cs typeface="Times New Roman"/>
                <a:sym typeface="Times New Roman"/>
              </a:rPr>
              <a:t> with the </a:t>
            </a:r>
            <a:r>
              <a:rPr lang="en" sz="800" b="1">
                <a:solidFill>
                  <a:schemeClr val="dk1"/>
                </a:solidFill>
                <a:latin typeface="Times New Roman"/>
                <a:ea typeface="Times New Roman"/>
                <a:cs typeface="Times New Roman"/>
                <a:sym typeface="Times New Roman"/>
              </a:rPr>
              <a:t>National Guard</a:t>
            </a:r>
            <a:r>
              <a:rPr lang="en" sz="800">
                <a:solidFill>
                  <a:schemeClr val="dk1"/>
                </a:solidFill>
                <a:latin typeface="Times New Roman"/>
                <a:ea typeface="Times New Roman"/>
                <a:cs typeface="Times New Roman"/>
                <a:sym typeface="Times New Roman"/>
              </a:rPr>
              <a:t> and at </a:t>
            </a:r>
            <a:r>
              <a:rPr lang="en" sz="800" b="1">
                <a:solidFill>
                  <a:schemeClr val="dk1"/>
                </a:solidFill>
                <a:latin typeface="Times New Roman"/>
                <a:ea typeface="Times New Roman"/>
                <a:cs typeface="Times New Roman"/>
                <a:sym typeface="Times New Roman"/>
              </a:rPr>
              <a:t>sub-national levels</a:t>
            </a:r>
            <a:r>
              <a:rPr lang="en" sz="800">
                <a:solidFill>
                  <a:schemeClr val="dk1"/>
                </a:solidFill>
                <a:latin typeface="Times New Roman"/>
                <a:ea typeface="Times New Roman"/>
                <a:cs typeface="Times New Roman"/>
                <a:sym typeface="Times New Roman"/>
              </a:rPr>
              <a:t>.</a:t>
            </a:r>
            <a:endParaRPr sz="800">
              <a:solidFill>
                <a:schemeClr val="dk1"/>
              </a:solidFill>
              <a:latin typeface="Times New Roman"/>
              <a:ea typeface="Times New Roman"/>
              <a:cs typeface="Times New Roman"/>
              <a:sym typeface="Times New Roman"/>
            </a:endParaRPr>
          </a:p>
          <a:p>
            <a:pPr marL="685800" lvl="1" indent="-298450" algn="l" rtl="0">
              <a:lnSpc>
                <a:spcPct val="100000"/>
              </a:lnSpc>
              <a:spcBef>
                <a:spcPts val="0"/>
              </a:spcBef>
              <a:spcAft>
                <a:spcPts val="0"/>
              </a:spcAft>
              <a:buClr>
                <a:schemeClr val="dk1"/>
              </a:buClr>
              <a:buSzPts val="800"/>
              <a:buAutoNum type="arabicPeriod"/>
            </a:pPr>
            <a:r>
              <a:rPr lang="en" sz="800">
                <a:solidFill>
                  <a:schemeClr val="dk1"/>
                </a:solidFill>
                <a:latin typeface="Times New Roman"/>
                <a:ea typeface="Times New Roman"/>
                <a:cs typeface="Times New Roman"/>
                <a:sym typeface="Times New Roman"/>
              </a:rPr>
              <a:t>Training to improve the Mexican criminal justice system; launch </a:t>
            </a:r>
            <a:r>
              <a:rPr lang="en" sz="800" b="1">
                <a:solidFill>
                  <a:schemeClr val="dk1"/>
                </a:solidFill>
                <a:latin typeface="Times New Roman"/>
                <a:ea typeface="Times New Roman"/>
                <a:cs typeface="Times New Roman"/>
                <a:sym typeface="Times New Roman"/>
              </a:rPr>
              <a:t>joint investigative work</a:t>
            </a:r>
            <a:r>
              <a:rPr lang="en" sz="800">
                <a:solidFill>
                  <a:schemeClr val="dk1"/>
                </a:solidFill>
                <a:latin typeface="Times New Roman"/>
                <a:ea typeface="Times New Roman"/>
                <a:cs typeface="Times New Roman"/>
                <a:sym typeface="Times New Roman"/>
              </a:rPr>
              <a:t> including on illicit finance; enhance the quality and capacity of Mexico’s law enforcement and justice operations. </a:t>
            </a:r>
            <a:endParaRPr sz="800">
              <a:solidFill>
                <a:schemeClr val="dk1"/>
              </a:solidFill>
              <a:latin typeface="Times New Roman"/>
              <a:ea typeface="Times New Roman"/>
              <a:cs typeface="Times New Roman"/>
              <a:sym typeface="Times New Roman"/>
            </a:endParaRPr>
          </a:p>
          <a:p>
            <a:pPr marL="685800" lvl="1" indent="-298450" algn="l" rtl="0">
              <a:lnSpc>
                <a:spcPct val="100000"/>
              </a:lnSpc>
              <a:spcBef>
                <a:spcPts val="0"/>
              </a:spcBef>
              <a:spcAft>
                <a:spcPts val="0"/>
              </a:spcAft>
              <a:buClr>
                <a:schemeClr val="dk1"/>
              </a:buClr>
              <a:buSzPts val="800"/>
              <a:buAutoNum type="arabicPeriod"/>
            </a:pPr>
            <a:r>
              <a:rPr lang="en" sz="800">
                <a:solidFill>
                  <a:schemeClr val="dk1"/>
                </a:solidFill>
                <a:latin typeface="Times New Roman"/>
                <a:ea typeface="Times New Roman"/>
                <a:cs typeface="Times New Roman"/>
                <a:sym typeface="Times New Roman"/>
              </a:rPr>
              <a:t>Establish/re-activate </a:t>
            </a:r>
            <a:r>
              <a:rPr lang="en" sz="800" b="1">
                <a:solidFill>
                  <a:schemeClr val="dk1"/>
                </a:solidFill>
                <a:latin typeface="Times New Roman"/>
                <a:ea typeface="Times New Roman"/>
                <a:cs typeface="Times New Roman"/>
                <a:sym typeface="Times New Roman"/>
              </a:rPr>
              <a:t>international liaison units</a:t>
            </a:r>
            <a:r>
              <a:rPr lang="en" sz="800">
                <a:solidFill>
                  <a:schemeClr val="dk1"/>
                </a:solidFill>
                <a:latin typeface="Times New Roman"/>
                <a:ea typeface="Times New Roman"/>
                <a:cs typeface="Times New Roman"/>
                <a:sym typeface="Times New Roman"/>
              </a:rPr>
              <a:t> to help with investigations, information-sharing, evidence gathering, etc. </a:t>
            </a:r>
            <a:endParaRPr sz="800">
              <a:solidFill>
                <a:schemeClr val="dk1"/>
              </a:solidFill>
              <a:latin typeface="Times New Roman"/>
              <a:ea typeface="Times New Roman"/>
              <a:cs typeface="Times New Roman"/>
              <a:sym typeface="Times New Roman"/>
            </a:endParaRPr>
          </a:p>
          <a:p>
            <a:pPr marL="685800" lvl="1" indent="-298450" algn="l" rtl="0">
              <a:lnSpc>
                <a:spcPct val="100000"/>
              </a:lnSpc>
              <a:spcBef>
                <a:spcPts val="0"/>
              </a:spcBef>
              <a:spcAft>
                <a:spcPts val="0"/>
              </a:spcAft>
              <a:buClr>
                <a:schemeClr val="dk1"/>
              </a:buClr>
              <a:buSzPts val="800"/>
              <a:buAutoNum type="arabicPeriod"/>
            </a:pPr>
            <a:r>
              <a:rPr lang="en" sz="800">
                <a:solidFill>
                  <a:schemeClr val="dk1"/>
                </a:solidFill>
                <a:latin typeface="Times New Roman"/>
                <a:ea typeface="Times New Roman"/>
                <a:cs typeface="Times New Roman"/>
                <a:sym typeface="Times New Roman"/>
              </a:rPr>
              <a:t>Create a joint U.S-Mexico </a:t>
            </a:r>
            <a:r>
              <a:rPr lang="en" sz="800" b="1">
                <a:solidFill>
                  <a:schemeClr val="dk1"/>
                </a:solidFill>
                <a:latin typeface="Times New Roman"/>
                <a:ea typeface="Times New Roman"/>
                <a:cs typeface="Times New Roman"/>
                <a:sym typeface="Times New Roman"/>
              </a:rPr>
              <a:t>task force on countering fentanyl</a:t>
            </a:r>
            <a:r>
              <a:rPr lang="en" sz="800">
                <a:solidFill>
                  <a:schemeClr val="dk1"/>
                </a:solidFill>
                <a:latin typeface="Times New Roman"/>
                <a:ea typeface="Times New Roman"/>
                <a:cs typeface="Times New Roman"/>
                <a:sym typeface="Times New Roman"/>
              </a:rPr>
              <a:t> trafficking.</a:t>
            </a:r>
            <a:endParaRPr sz="800">
              <a:solidFill>
                <a:schemeClr val="dk1"/>
              </a:solidFill>
              <a:latin typeface="Times New Roman"/>
              <a:ea typeface="Times New Roman"/>
              <a:cs typeface="Times New Roman"/>
              <a:sym typeface="Times New Roman"/>
            </a:endParaRPr>
          </a:p>
          <a:p>
            <a:pPr marL="685800" lvl="1" indent="-298450" algn="l" rtl="0">
              <a:lnSpc>
                <a:spcPct val="100000"/>
              </a:lnSpc>
              <a:spcBef>
                <a:spcPts val="0"/>
              </a:spcBef>
              <a:spcAft>
                <a:spcPts val="0"/>
              </a:spcAft>
              <a:buClr>
                <a:schemeClr val="dk1"/>
              </a:buClr>
              <a:buSzPts val="800"/>
              <a:buAutoNum type="arabicPeriod"/>
            </a:pPr>
            <a:r>
              <a:rPr lang="en" sz="800">
                <a:solidFill>
                  <a:schemeClr val="dk1"/>
                </a:solidFill>
                <a:latin typeface="Times New Roman"/>
                <a:ea typeface="Times New Roman"/>
                <a:cs typeface="Times New Roman"/>
                <a:sym typeface="Times New Roman"/>
              </a:rPr>
              <a:t>Exchange best practices on drug abuse prevention and harm reduction strategies. </a:t>
            </a:r>
            <a:endParaRPr sz="800">
              <a:solidFill>
                <a:schemeClr val="dk1"/>
              </a:solidFill>
              <a:latin typeface="Times New Roman"/>
              <a:ea typeface="Times New Roman"/>
              <a:cs typeface="Times New Roman"/>
              <a:sym typeface="Times New Roman"/>
            </a:endParaRPr>
          </a:p>
          <a:p>
            <a:pPr marL="685800" lvl="1" indent="-298450" algn="l" rtl="0">
              <a:lnSpc>
                <a:spcPct val="100000"/>
              </a:lnSpc>
              <a:spcBef>
                <a:spcPts val="0"/>
              </a:spcBef>
              <a:spcAft>
                <a:spcPts val="0"/>
              </a:spcAft>
              <a:buClr>
                <a:schemeClr val="dk1"/>
              </a:buClr>
              <a:buSzPts val="800"/>
              <a:buAutoNum type="arabicPeriod"/>
            </a:pPr>
            <a:r>
              <a:rPr lang="en" sz="800">
                <a:solidFill>
                  <a:schemeClr val="dk1"/>
                </a:solidFill>
                <a:latin typeface="Times New Roman"/>
                <a:ea typeface="Times New Roman"/>
                <a:cs typeface="Times New Roman"/>
                <a:sym typeface="Times New Roman"/>
              </a:rPr>
              <a:t>Enhance cooperation to strengthen local policing and justice approaches in Mexico.</a:t>
            </a:r>
            <a:endParaRPr sz="800">
              <a:solidFill>
                <a:schemeClr val="dk1"/>
              </a:solidFill>
              <a:latin typeface="Times New Roman"/>
              <a:ea typeface="Times New Roman"/>
              <a:cs typeface="Times New Roman"/>
              <a:sym typeface="Times New Roman"/>
            </a:endParaRPr>
          </a:p>
          <a:p>
            <a:pPr marL="685800" lvl="1" indent="-298450" algn="l" rtl="0">
              <a:lnSpc>
                <a:spcPct val="100000"/>
              </a:lnSpc>
              <a:spcBef>
                <a:spcPts val="0"/>
              </a:spcBef>
              <a:spcAft>
                <a:spcPts val="0"/>
              </a:spcAft>
              <a:buClr>
                <a:schemeClr val="dk1"/>
              </a:buClr>
              <a:buSzPts val="800"/>
              <a:buAutoNum type="arabicPeriod"/>
            </a:pPr>
            <a:r>
              <a:rPr lang="en" sz="800">
                <a:solidFill>
                  <a:schemeClr val="dk1"/>
                </a:solidFill>
                <a:latin typeface="Times New Roman"/>
                <a:ea typeface="Times New Roman"/>
                <a:cs typeface="Times New Roman"/>
                <a:sym typeface="Times New Roman"/>
              </a:rPr>
              <a:t>Enhance cooperation on criminal groups working through and from Central America.</a:t>
            </a:r>
            <a:endParaRPr sz="800">
              <a:solidFill>
                <a:schemeClr val="dk1"/>
              </a:solidFill>
              <a:latin typeface="Times New Roman"/>
              <a:ea typeface="Times New Roman"/>
              <a:cs typeface="Times New Roman"/>
              <a:sym typeface="Times New Roman"/>
            </a:endParaRPr>
          </a:p>
          <a:p>
            <a:pPr marL="685800" lvl="1" indent="-298450" algn="l" rtl="0">
              <a:lnSpc>
                <a:spcPct val="100000"/>
              </a:lnSpc>
              <a:spcBef>
                <a:spcPts val="0"/>
              </a:spcBef>
              <a:spcAft>
                <a:spcPts val="0"/>
              </a:spcAft>
              <a:buClr>
                <a:schemeClr val="dk1"/>
              </a:buClr>
              <a:buSzPts val="800"/>
              <a:buAutoNum type="arabicPeriod"/>
            </a:pPr>
            <a:r>
              <a:rPr lang="en" sz="800">
                <a:solidFill>
                  <a:schemeClr val="dk1"/>
                </a:solidFill>
                <a:latin typeface="Times New Roman"/>
                <a:ea typeface="Times New Roman"/>
                <a:cs typeface="Times New Roman"/>
                <a:sym typeface="Times New Roman"/>
              </a:rPr>
              <a:t>Separate cannabis regulation from security cooperation.</a:t>
            </a:r>
            <a:endParaRPr sz="800"/>
          </a:p>
        </p:txBody>
      </p:sp>
      <p:sp>
        <p:nvSpPr>
          <p:cNvPr id="676" name="Google Shape;676;p4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rgbClr val="000000"/>
                </a:solidFill>
                <a:latin typeface="Calibri"/>
                <a:ea typeface="Calibri"/>
                <a:cs typeface="Calibri"/>
                <a:sym typeface="Calibri"/>
              </a:rPr>
              <a:t>32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3" name="Google Shape;683;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en" u="sng">
                <a:solidFill>
                  <a:schemeClr val="hlink"/>
                </a:solidFill>
                <a:hlinkClick r:id="rId3"/>
              </a:rPr>
              <a:t>https://www.washingtonpost.com/opinions/2021/06/14/war-on-drugs-50-years-mexico-violence-calderon/</a:t>
            </a:r>
            <a:endParaRPr/>
          </a:p>
          <a:p>
            <a:pPr marL="457200" lvl="0" indent="-228600" algn="l" rtl="0">
              <a:lnSpc>
                <a:spcPct val="100000"/>
              </a:lnSpc>
              <a:spcBef>
                <a:spcPts val="0"/>
              </a:spcBef>
              <a:spcAft>
                <a:spcPts val="0"/>
              </a:spcAft>
              <a:buSzPts val="1100"/>
              <a:buNone/>
            </a:pPr>
            <a:r>
              <a:rPr lang="en" u="sng">
                <a:solidFill>
                  <a:schemeClr val="hlink"/>
                </a:solidFill>
                <a:hlinkClick r:id="rId4"/>
              </a:rPr>
              <a:t>https://www.milenio.com/politica/elecciones-2021/rastrean-ligas-del-crimen-con-dos-gobernadores-electos</a:t>
            </a:r>
            <a:endParaRPr/>
          </a:p>
          <a:p>
            <a:pPr marL="457200" lvl="0" indent="-228600" algn="l" rtl="0">
              <a:lnSpc>
                <a:spcPct val="100000"/>
              </a:lnSpc>
              <a:spcBef>
                <a:spcPts val="0"/>
              </a:spcBef>
              <a:spcAft>
                <a:spcPts val="0"/>
              </a:spcAft>
              <a:buSzPts val="1100"/>
              <a:buNone/>
            </a:pPr>
            <a:r>
              <a:rPr lang="en"/>
              <a:t>https://www.elfinanciero.com.mx/opinion/raymundo-riva-palacio/2021/06/14/el-narco-voto-por-morena/</a:t>
            </a:r>
            <a:endParaRPr/>
          </a:p>
          <a:p>
            <a:pPr marL="457200" lvl="0" indent="-228600" algn="l" rtl="0">
              <a:lnSpc>
                <a:spcPct val="100000"/>
              </a:lnSpc>
              <a:spcBef>
                <a:spcPts val="0"/>
              </a:spcBef>
              <a:spcAft>
                <a:spcPts val="0"/>
              </a:spcAft>
              <a:buSzPts val="1100"/>
              <a:buNone/>
            </a:pPr>
            <a:endParaRPr/>
          </a:p>
        </p:txBody>
      </p:sp>
      <p:sp>
        <p:nvSpPr>
          <p:cNvPr id="684" name="Google Shape;684;p4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33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0" name="Google Shape;690;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u="sng">
                <a:solidFill>
                  <a:schemeClr val="hlink"/>
                </a:solidFill>
                <a:hlinkClick r:id="rId3"/>
              </a:rPr>
              <a:t>https://www.whitehouse.gov/briefing-room/statements-releases/2021/10/04/u-s-mexico-high-level-security-dialogue/</a:t>
            </a:r>
            <a:r>
              <a:rPr lang="en"/>
              <a:t> </a:t>
            </a:r>
            <a:endParaRPr/>
          </a:p>
          <a:p>
            <a:pPr marL="0" lvl="0" indent="0" algn="l" rtl="0">
              <a:lnSpc>
                <a:spcPct val="100000"/>
              </a:lnSpc>
              <a:spcBef>
                <a:spcPts val="0"/>
              </a:spcBef>
              <a:spcAft>
                <a:spcPts val="0"/>
              </a:spcAft>
              <a:buSzPts val="1100"/>
              <a:buNone/>
            </a:pPr>
            <a:r>
              <a:rPr lang="en" u="sng">
                <a:solidFill>
                  <a:schemeClr val="hlink"/>
                </a:solidFill>
                <a:hlinkClick r:id="rId4"/>
              </a:rPr>
              <a:t>https://mx.usembassy.gov/joint-statement-u-s-mexico-high-level-security-dialogue/</a:t>
            </a:r>
            <a:r>
              <a:rPr lang="en"/>
              <a:t>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6" name="Google Shape;696;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697" name="Google Shape;697;p5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36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5" name="Google Shape;705;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706" name="Google Shape;706;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37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4" name="Google Shape;714;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
              <a:t>https://piie.com/blogs/trade-investment-policy-watch/why-renegotiating-nafta-could-disrupt-supply-chains</a:t>
            </a:r>
            <a:endParaRPr/>
          </a:p>
          <a:p>
            <a:pPr marL="457200" lvl="0" indent="-298450" algn="l" rtl="0">
              <a:lnSpc>
                <a:spcPct val="100000"/>
              </a:lnSpc>
              <a:spcBef>
                <a:spcPts val="0"/>
              </a:spcBef>
              <a:spcAft>
                <a:spcPts val="0"/>
              </a:spcAft>
              <a:buSzPts val="1100"/>
              <a:buChar char="●"/>
            </a:pPr>
            <a:r>
              <a:rPr lang="en"/>
              <a:t>https://www.brookings.edu/blog/the-avenue/2017/03/30/how-u-s-states-rely-on-the-nafta-supply-chain/</a:t>
            </a:r>
            <a:endParaRPr/>
          </a:p>
          <a:p>
            <a:pPr marL="457200" lvl="0" indent="-298450" algn="l" rtl="0">
              <a:lnSpc>
                <a:spcPct val="100000"/>
              </a:lnSpc>
              <a:spcBef>
                <a:spcPts val="0"/>
              </a:spcBef>
              <a:spcAft>
                <a:spcPts val="0"/>
              </a:spcAft>
              <a:buSzPts val="1100"/>
              <a:buChar char="●"/>
            </a:pPr>
            <a:r>
              <a:rPr lang="en" u="sng">
                <a:solidFill>
                  <a:schemeClr val="hlink"/>
                </a:solidFill>
                <a:hlinkClick r:id="rId3"/>
              </a:rPr>
              <a:t>https://s3.amazonaws.com/brt.org/Trade_and_American_Jobs_2019.pdf</a:t>
            </a:r>
            <a:endParaRPr/>
          </a:p>
        </p:txBody>
      </p:sp>
      <p:sp>
        <p:nvSpPr>
          <p:cNvPr id="715" name="Google Shape;715;p5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38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0" name="Google Shape;290;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
              <a:t>BEA and Census match</a:t>
            </a:r>
            <a:endParaRPr/>
          </a:p>
          <a:p>
            <a:pPr marL="457200" lvl="0" indent="-298450" algn="l" rtl="0">
              <a:lnSpc>
                <a:spcPct val="100000"/>
              </a:lnSpc>
              <a:spcBef>
                <a:spcPts val="0"/>
              </a:spcBef>
              <a:spcAft>
                <a:spcPts val="0"/>
              </a:spcAft>
              <a:buSzPts val="1100"/>
              <a:buChar char="●"/>
            </a:pPr>
            <a:r>
              <a:rPr lang="en"/>
              <a:t>2016 only goods</a:t>
            </a:r>
            <a:endParaRPr/>
          </a:p>
          <a:p>
            <a:pPr marL="457200" lvl="0" indent="-228600" algn="l" rtl="0">
              <a:lnSpc>
                <a:spcPct val="100000"/>
              </a:lnSpc>
              <a:spcBef>
                <a:spcPts val="0"/>
              </a:spcBef>
              <a:spcAft>
                <a:spcPts val="0"/>
              </a:spcAft>
              <a:buSzPts val="1100"/>
              <a:buNone/>
            </a:pPr>
            <a:endParaRPr/>
          </a:p>
        </p:txBody>
      </p:sp>
      <p:sp>
        <p:nvSpPr>
          <p:cNvPr id="291" name="Google Shape;291;p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4" name="Google Shape;724;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 u="sng">
                <a:solidFill>
                  <a:schemeClr val="hlink"/>
                </a:solidFill>
                <a:hlinkClick r:id="rId3"/>
              </a:rPr>
              <a:t>https://www.gob.mx/cms/uploads/attachment/file/244415/Anual-Exporta.pdf</a:t>
            </a:r>
            <a:endParaRPr/>
          </a:p>
          <a:p>
            <a:pPr marL="457200" lvl="0" indent="-298450" algn="l" rtl="0">
              <a:lnSpc>
                <a:spcPct val="100000"/>
              </a:lnSpc>
              <a:spcBef>
                <a:spcPts val="0"/>
              </a:spcBef>
              <a:spcAft>
                <a:spcPts val="0"/>
              </a:spcAft>
              <a:buSzPts val="1100"/>
              <a:buChar char="●"/>
            </a:pPr>
            <a:r>
              <a:rPr lang="en" u="sng">
                <a:solidFill>
                  <a:schemeClr val="hlink"/>
                </a:solidFill>
                <a:hlinkClick r:id="rId4"/>
              </a:rPr>
              <a:t>https://www.gob.mx/cms/uploads/attachment/file/244416/Anual-Importa.pdf</a:t>
            </a:r>
            <a:endParaRPr/>
          </a:p>
          <a:p>
            <a:pPr marL="457200" lvl="0" indent="-298450" algn="l" rtl="0">
              <a:lnSpc>
                <a:spcPct val="100000"/>
              </a:lnSpc>
              <a:spcBef>
                <a:spcPts val="0"/>
              </a:spcBef>
              <a:spcAft>
                <a:spcPts val="0"/>
              </a:spcAft>
              <a:buSzPts val="1100"/>
              <a:buChar char="●"/>
            </a:pPr>
            <a:r>
              <a:rPr lang="en"/>
              <a:t>https://</a:t>
            </a:r>
            <a:r>
              <a:rPr lang="en" err="1"/>
              <a:t>ustr.gov</a:t>
            </a:r>
            <a:r>
              <a:rPr lang="en"/>
              <a:t>/countries-regions/</a:t>
            </a:r>
            <a:r>
              <a:rPr lang="en" err="1"/>
              <a:t>americas</a:t>
            </a:r>
            <a:r>
              <a:rPr lang="en"/>
              <a:t>/Mexico</a:t>
            </a:r>
            <a:endParaRPr/>
          </a:p>
          <a:p>
            <a:pPr marL="457200" lvl="0" indent="-298450" algn="l" rtl="0">
              <a:lnSpc>
                <a:spcPct val="100000"/>
              </a:lnSpc>
              <a:spcBef>
                <a:spcPts val="0"/>
              </a:spcBef>
              <a:spcAft>
                <a:spcPts val="0"/>
              </a:spcAft>
              <a:buSzPts val="1100"/>
              <a:buChar char="●"/>
            </a:pPr>
            <a:r>
              <a:rPr lang="en"/>
              <a:t>https://</a:t>
            </a:r>
            <a:r>
              <a:rPr lang="en" err="1"/>
              <a:t>ustr.gov</a:t>
            </a:r>
            <a:r>
              <a:rPr lang="en"/>
              <a:t>/countries-regions/</a:t>
            </a:r>
            <a:r>
              <a:rPr lang="en" err="1"/>
              <a:t>americas</a:t>
            </a:r>
            <a:r>
              <a:rPr lang="en"/>
              <a:t>/Canada</a:t>
            </a:r>
            <a:endParaRPr/>
          </a:p>
          <a:p>
            <a:pPr marL="457200" lvl="0" indent="-298450" algn="l" rtl="0">
              <a:lnSpc>
                <a:spcPct val="100000"/>
              </a:lnSpc>
              <a:spcBef>
                <a:spcPts val="0"/>
              </a:spcBef>
              <a:spcAft>
                <a:spcPts val="0"/>
              </a:spcAft>
              <a:buSzPts val="1100"/>
              <a:buChar char="●"/>
            </a:pPr>
            <a:r>
              <a:rPr lang="en"/>
              <a:t>https://www150.statcan.gc.ca/n1/pub/13-609-x/13-609-x2018003-eng.htm</a:t>
            </a:r>
            <a:endParaRPr/>
          </a:p>
          <a:p>
            <a:pPr marL="457200" lvl="0" indent="-298450" algn="l" rtl="0">
              <a:lnSpc>
                <a:spcPct val="100000"/>
              </a:lnSpc>
              <a:spcBef>
                <a:spcPts val="0"/>
              </a:spcBef>
              <a:spcAft>
                <a:spcPts val="0"/>
              </a:spcAft>
              <a:buSzPts val="1100"/>
              <a:buChar char="●"/>
            </a:pPr>
            <a:r>
              <a:rPr lang="en"/>
              <a:t>Updated: </a:t>
            </a:r>
            <a:r>
              <a:rPr lang="en" u="sng">
                <a:solidFill>
                  <a:schemeClr val="hlink"/>
                </a:solidFill>
                <a:hlinkClick r:id="rId5"/>
              </a:rPr>
              <a:t>https://www.as-coa.org/articles/north-american-trade-numbers</a:t>
            </a:r>
            <a:endParaRPr/>
          </a:p>
        </p:txBody>
      </p:sp>
      <p:sp>
        <p:nvSpPr>
          <p:cNvPr id="725" name="Google Shape;725;p5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39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p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33" name="Google Shape;733;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lang="en-US"/>
          </a:p>
        </p:txBody>
      </p:sp>
      <p:sp>
        <p:nvSpPr>
          <p:cNvPr id="388" name="Google Shape;38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41</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6806282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3" name="Google Shape;753;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 u="sng">
                <a:solidFill>
                  <a:schemeClr val="hlink"/>
                </a:solidFill>
                <a:hlinkClick r:id="rId3"/>
              </a:rPr>
              <a:t>https://www.forbes.com/sites/kenroberts/2017/07/11/37-u-s-states-count-canada-as-1-export-market-as-trudeau-speaks-to-governors/#17401b7b4e04</a:t>
            </a:r>
            <a:endParaRPr/>
          </a:p>
          <a:p>
            <a:pPr marL="457200" lvl="0" indent="-298450" algn="l" rtl="0">
              <a:lnSpc>
                <a:spcPct val="100000"/>
              </a:lnSpc>
              <a:spcBef>
                <a:spcPts val="0"/>
              </a:spcBef>
              <a:spcAft>
                <a:spcPts val="0"/>
              </a:spcAft>
              <a:buSzPts val="1100"/>
              <a:buChar char="●"/>
            </a:pPr>
            <a:r>
              <a:rPr lang="en"/>
              <a:t>U.S. Census Bureau: </a:t>
            </a:r>
            <a:r>
              <a:rPr lang="en" u="sng">
                <a:solidFill>
                  <a:schemeClr val="hlink"/>
                </a:solidFill>
                <a:hlinkClick r:id="rId4"/>
              </a:rPr>
              <a:t>https://www.visualcapitalist.com/closely-state-economy-tied-canada/</a:t>
            </a:r>
            <a:endParaRPr/>
          </a:p>
        </p:txBody>
      </p:sp>
      <p:sp>
        <p:nvSpPr>
          <p:cNvPr id="754" name="Google Shape;754;p5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rgbClr val="000000"/>
                </a:solidFill>
                <a:latin typeface="Calibri"/>
                <a:ea typeface="Calibri"/>
                <a:cs typeface="Calibri"/>
                <a:sym typeface="Calibri"/>
              </a:rPr>
              <a:t>42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p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64" name="Google Shape;764;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2" name="Google Shape;772;p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
              <a:t>https://bmotreasuryinsights.com/nafta-2-0-how-do-you-spell-relief-usmca/</a:t>
            </a:r>
            <a:endParaRPr/>
          </a:p>
          <a:p>
            <a:pPr marL="457200" lvl="0" indent="-298450" algn="l" rtl="0">
              <a:lnSpc>
                <a:spcPct val="100000"/>
              </a:lnSpc>
              <a:spcBef>
                <a:spcPts val="0"/>
              </a:spcBef>
              <a:spcAft>
                <a:spcPts val="0"/>
              </a:spcAft>
              <a:buSzPts val="1100"/>
              <a:buChar char="●"/>
            </a:pPr>
            <a:r>
              <a:rPr lang="en" u="sng">
                <a:solidFill>
                  <a:schemeClr val="hlink"/>
                </a:solidFill>
                <a:hlinkClick r:id="rId3"/>
              </a:rPr>
              <a:t>https://ustr.gov/trade-agreements/free-trade-agreements/united-states-mexico-canada-agreement/agreement-between</a:t>
            </a:r>
            <a:endParaRPr/>
          </a:p>
        </p:txBody>
      </p:sp>
      <p:sp>
        <p:nvSpPr>
          <p:cNvPr id="773" name="Google Shape;773;p5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44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2" name="Google Shape;782;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
              <a:t>USTR Fact Sheet – Chris Email</a:t>
            </a:r>
            <a:endParaRPr/>
          </a:p>
          <a:p>
            <a:pPr marL="457200" lvl="0" indent="-298450" algn="l" rtl="0">
              <a:lnSpc>
                <a:spcPct val="100000"/>
              </a:lnSpc>
              <a:spcBef>
                <a:spcPts val="0"/>
              </a:spcBef>
              <a:spcAft>
                <a:spcPts val="0"/>
              </a:spcAft>
              <a:buSzPts val="1100"/>
              <a:buChar char="●"/>
            </a:pPr>
            <a:r>
              <a:rPr lang="en"/>
              <a:t>https://www.reuters.com/article/us-trade-nafta-factbox/factbox-five-key-takeaways-from-trumps-u-s-mexico-trade-deal-idUSKCN1LC27K</a:t>
            </a:r>
            <a:endParaRPr/>
          </a:p>
        </p:txBody>
      </p:sp>
      <p:sp>
        <p:nvSpPr>
          <p:cNvPr id="783" name="Google Shape;783;p5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45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7" name="Google Shape;817;p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
              <a:t>https://adnpolitico.com/congreso/2018/10/01/los-lideres-del-senado-preven-que-el-usmca-pasara-sin-raspones</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
              <a:t>https://adnpolitico.com/congreso/2018/09/29/esta-es-la-ruta-del-senado-para-aprobar-el-acuerdo-de-renegociacion-del-tlcan</a:t>
            </a:r>
            <a:br>
              <a:rPr lang="en"/>
            </a:br>
            <a:endParaRPr/>
          </a:p>
          <a:p>
            <a:pPr marL="457200" lvl="0" indent="-298450" algn="l" rtl="0">
              <a:lnSpc>
                <a:spcPct val="100000"/>
              </a:lnSpc>
              <a:spcBef>
                <a:spcPts val="0"/>
              </a:spcBef>
              <a:spcAft>
                <a:spcPts val="0"/>
              </a:spcAft>
              <a:buSzPts val="1100"/>
              <a:buChar char="●"/>
            </a:pPr>
            <a:r>
              <a:rPr lang="en">
                <a:latin typeface="Times"/>
                <a:ea typeface="Times"/>
                <a:cs typeface="Times"/>
                <a:sym typeface="Times"/>
              </a:rPr>
              <a:t>The Mexican Congress failed to meet a Jan. 1 deadline to pass legislation to establish labor reforms called for in the U.S.-Mexico-Canada Agreement, with a bill introduced last month in the Chamber of Deputies unlikely to be addressed until February.</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
              <a:t>https://insidetrade.com/daily-news/mexico-misses-usmca-deadline-labor-reforms-bill-could-be-taken-february</a:t>
            </a:r>
            <a:endParaRPr/>
          </a:p>
        </p:txBody>
      </p:sp>
      <p:sp>
        <p:nvSpPr>
          <p:cNvPr id="818" name="Google Shape;818;p6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46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6" name="Google Shape;826;p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u="sng">
                <a:solidFill>
                  <a:schemeClr val="hlink"/>
                </a:solidFill>
                <a:hlinkClick r:id="rId3"/>
              </a:rPr>
              <a:t>https://pulsenewsmexico.com/2021/09/20/us-and-mexico-strive-to-strengthen-ties/</a:t>
            </a:r>
            <a:endParaRPr/>
          </a:p>
          <a:p>
            <a:pPr marL="0" lvl="0" indent="0" algn="l" rtl="0">
              <a:lnSpc>
                <a:spcPct val="100000"/>
              </a:lnSpc>
              <a:spcBef>
                <a:spcPts val="0"/>
              </a:spcBef>
              <a:spcAft>
                <a:spcPts val="0"/>
              </a:spcAft>
              <a:buSzPts val="1100"/>
              <a:buNone/>
            </a:pPr>
            <a:r>
              <a:rPr lang="en" u="sng">
                <a:solidFill>
                  <a:schemeClr val="hlink"/>
                </a:solidFill>
                <a:hlinkClick r:id="rId4"/>
              </a:rPr>
              <a:t>https://www.thedialogue.org/analysis/what-will-the-u-s-mexico-economic-talks-accomplish/</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2" name="Google Shape;832;p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 u="sng">
                <a:solidFill>
                  <a:schemeClr val="hlink"/>
                </a:solidFill>
                <a:hlinkClick r:id="rId3"/>
              </a:rPr>
              <a:t>https://ustr.gov/countries-regions/americas/mexico</a:t>
            </a:r>
            <a:r>
              <a:rPr lang="en"/>
              <a:t>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u="sng">
                <a:solidFill>
                  <a:schemeClr val="hlink"/>
                </a:solidFill>
                <a:hlinkClick r:id="rId4"/>
              </a:rPr>
              <a:t>https://www.bea.gov/newsreleases/international/trade/tradnewsrelease.htm</a:t>
            </a:r>
            <a:r>
              <a:rPr lang="en"/>
              <a:t> </a:t>
            </a:r>
            <a:endParaRPr/>
          </a:p>
          <a:p>
            <a:pPr marL="0" lvl="0" indent="0" algn="l" rtl="0">
              <a:lnSpc>
                <a:spcPct val="100000"/>
              </a:lnSpc>
              <a:spcBef>
                <a:spcPts val="0"/>
              </a:spcBef>
              <a:spcAft>
                <a:spcPts val="0"/>
              </a:spcAft>
              <a:buSzPts val="1100"/>
              <a:buNone/>
            </a:pPr>
            <a:r>
              <a:rPr lang="en"/>
              <a:t> New 2018: </a:t>
            </a:r>
            <a:r>
              <a:rPr lang="en" u="sng">
                <a:solidFill>
                  <a:schemeClr val="hlink"/>
                </a:solidFill>
                <a:hlinkClick r:id="rId5"/>
              </a:rPr>
              <a:t>https://www.census.gov/foreign-trade/Press-Release/current_press_release/ft900.pdf</a:t>
            </a:r>
            <a:endParaRPr/>
          </a:p>
        </p:txBody>
      </p:sp>
      <p:sp>
        <p:nvSpPr>
          <p:cNvPr id="299" name="Google Shape;299;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6"/>
        <p:cNvGrpSpPr/>
        <p:nvPr/>
      </p:nvGrpSpPr>
      <p:grpSpPr>
        <a:xfrm>
          <a:off x="0" y="0"/>
          <a:ext cx="0" cy="0"/>
          <a:chOff x="0" y="0"/>
          <a:chExt cx="0" cy="0"/>
        </a:xfrm>
      </p:grpSpPr>
      <p:sp>
        <p:nvSpPr>
          <p:cNvPr id="1577" name="Google Shape;1577;p1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8" name="Google Shape;1578;p1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
              <a:t>https://www.bea.gov/iTable/iTable.cfm?ReqID=2&amp;step=1#reqid=2&amp;step=10&amp;isuri=1&amp;202=1&amp;203=22&amp;204=10&amp;205=1,2&amp;200=2&amp;201=1&amp;207=55&amp;208=2&amp;209=25</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Canada: </a:t>
            </a:r>
            <a:r>
              <a:rPr lang="en" u="sng">
                <a:solidFill>
                  <a:schemeClr val="hlink"/>
                </a:solidFill>
                <a:hlinkClick r:id="rId3"/>
              </a:rPr>
              <a:t>https://ustr.gov/countries-regions/americas/Canada</a:t>
            </a:r>
            <a:endParaRPr/>
          </a:p>
          <a:p>
            <a:pPr marL="0" lvl="0" indent="0" algn="l" rtl="0">
              <a:lnSpc>
                <a:spcPct val="100000"/>
              </a:lnSpc>
              <a:spcBef>
                <a:spcPts val="0"/>
              </a:spcBef>
              <a:spcAft>
                <a:spcPts val="0"/>
              </a:spcAft>
              <a:buSzPts val="1100"/>
              <a:buNone/>
            </a:pPr>
            <a:r>
              <a:rPr lang="en"/>
              <a:t>Mexico: </a:t>
            </a:r>
            <a:r>
              <a:rPr lang="en" u="sng">
                <a:solidFill>
                  <a:schemeClr val="hlink"/>
                </a:solidFill>
                <a:hlinkClick r:id="rId4"/>
              </a:rPr>
              <a:t>https://ustr.gov/countries-regions/americas/mexico</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Canada FDI in US and Mexico: </a:t>
            </a:r>
            <a:r>
              <a:rPr lang="en" u="sng">
                <a:solidFill>
                  <a:schemeClr val="hlink"/>
                </a:solidFill>
                <a:hlinkClick r:id="rId5"/>
              </a:rPr>
              <a:t>https://www.international.gc.ca/economist-economiste/statistics-statistiques/outward_inward-actifs_passif.aspx?lang=eng</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Canada FDI in Mexico: </a:t>
            </a:r>
            <a:r>
              <a:rPr lang="en" u="sng">
                <a:solidFill>
                  <a:schemeClr val="hlink"/>
                </a:solidFill>
                <a:hlinkClick r:id="rId6"/>
              </a:rPr>
              <a:t>https://www.statista.com/statistics/1017600/fdi-canada-mexico/</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Mexico FDI in Canada: </a:t>
            </a:r>
            <a:r>
              <a:rPr lang="en" u="sng">
                <a:solidFill>
                  <a:schemeClr val="hlink"/>
                </a:solidFill>
                <a:hlinkClick r:id="rId7"/>
              </a:rPr>
              <a:t>https://www.ceicdata.com/en/mexico/foreign-direct-investments-by-country/foreign-direct-investment-canada</a:t>
            </a:r>
            <a:endParaRPr/>
          </a:p>
          <a:p>
            <a:pPr marL="0" lvl="0" indent="0" algn="l" rtl="0">
              <a:lnSpc>
                <a:spcPct val="100000"/>
              </a:lnSpc>
              <a:spcBef>
                <a:spcPts val="0"/>
              </a:spcBef>
              <a:spcAft>
                <a:spcPts val="0"/>
              </a:spcAft>
              <a:buSzPts val="1100"/>
              <a:buNone/>
            </a:pPr>
            <a:endParaRPr/>
          </a:p>
        </p:txBody>
      </p:sp>
      <p:sp>
        <p:nvSpPr>
          <p:cNvPr id="1579" name="Google Shape;1579;p1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52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8" name="Google Shape;838;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839" name="Google Shape;839;p6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53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7" name="Google Shape;847;p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848" name="Google Shape;848;p6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54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6" name="Google Shape;876;p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u="sng">
                <a:solidFill>
                  <a:schemeClr val="hlink"/>
                </a:solidFill>
                <a:hlinkClick r:id="rId3"/>
              </a:rPr>
              <a:t>https://www.as-coa.org/articles/approval-tracker-mexicos-president-amlo</a:t>
            </a:r>
            <a:endParaRPr/>
          </a:p>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p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2" name="Google Shape;882;p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Party Identification Graph (</a:t>
            </a:r>
            <a:r>
              <a:rPr lang="en" err="1"/>
              <a:t>Buendía</a:t>
            </a:r>
            <a:r>
              <a:rPr lang="en"/>
              <a:t> y Márquez): </a:t>
            </a:r>
            <a:r>
              <a:rPr lang="en" u="sng">
                <a:solidFill>
                  <a:schemeClr val="hlink"/>
                </a:solidFill>
                <a:hlinkClick r:id="rId3"/>
              </a:rPr>
              <a:t>https://www.as-coa.org/articles/approval-tracker-mexicos-president-amlo</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5" name="Google Shape;895;p7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
              <a:t>https://www.vox.com/2018/8/15/17690420/mexico-president-amlo-drug-war-cartels-violence-legalization</a:t>
            </a:r>
            <a:endParaRPr/>
          </a:p>
          <a:p>
            <a:pPr marL="0" lvl="0" indent="0" algn="l" rtl="0">
              <a:lnSpc>
                <a:spcPct val="100000"/>
              </a:lnSpc>
              <a:spcBef>
                <a:spcPts val="0"/>
              </a:spcBef>
              <a:spcAft>
                <a:spcPts val="0"/>
              </a:spcAft>
              <a:buSzPts val="1100"/>
              <a:buNone/>
            </a:pPr>
            <a:r>
              <a:rPr lang="en"/>
              <a:t>https://www.wsj.com/articles/mexicos-lopez-obrador-to-halt-oil-auctions-two-yearssources-1534972665?shareToken=ste90fe56ccde04da8914eb77c545ff867&amp;ref=article_email_share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https://www.eleconomista.com.mx/politica/Plan-de-seguridad-de-AMLO-dividira-al-pais-en-265-regiones-con-un-coordinador-20181017-0056.html</a:t>
            </a:r>
            <a:endParaRPr/>
          </a:p>
        </p:txBody>
      </p:sp>
      <p:sp>
        <p:nvSpPr>
          <p:cNvPr id="896" name="Google Shape;896;p7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57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6" name="Google Shape;906;p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
              <a:t>https://mexicoelectionsblog.weebly.com/education.html</a:t>
            </a:r>
            <a:endParaRPr/>
          </a:p>
          <a:p>
            <a:pPr marL="0" lvl="0" indent="0" algn="l" rtl="0">
              <a:lnSpc>
                <a:spcPct val="100000"/>
              </a:lnSpc>
              <a:spcBef>
                <a:spcPts val="0"/>
              </a:spcBef>
              <a:spcAft>
                <a:spcPts val="0"/>
              </a:spcAft>
              <a:buSzPts val="1100"/>
              <a:buNone/>
            </a:pPr>
            <a:r>
              <a:rPr lang="en"/>
              <a:t>https://lopezobrador.org.mx/2018/07/15/50-lineamientos-generales-para-el-combate-a-la-corrupcion-y-la-aplicacion-de-una-politica-de-austeridad-republicana/</a:t>
            </a:r>
            <a:endParaRPr/>
          </a:p>
        </p:txBody>
      </p:sp>
      <p:sp>
        <p:nvSpPr>
          <p:cNvPr id="907" name="Google Shape;907;p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58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7" name="Google Shape;917;p7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
              <a:t>https://www.vox.com/2018/8/15/17690420/mexico-president-amlo-drug-war-cartels-violence-legalization</a:t>
            </a:r>
            <a:endParaRPr/>
          </a:p>
          <a:p>
            <a:pPr marL="0" lvl="0" indent="0" algn="l" rtl="0">
              <a:lnSpc>
                <a:spcPct val="100000"/>
              </a:lnSpc>
              <a:spcBef>
                <a:spcPts val="0"/>
              </a:spcBef>
              <a:spcAft>
                <a:spcPts val="0"/>
              </a:spcAft>
              <a:buSzPts val="1100"/>
              <a:buNone/>
            </a:pPr>
            <a:r>
              <a:rPr lang="en"/>
              <a:t>https://www.wsj.com/articles/mexicos-lopez-obrador-to-halt-oil-auctions-two-yearssources-1534972665?shareToken=ste90fe56ccde04da8914eb77c545ff867&amp;ref=article_email_share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https://www.eleconomista.com.mx/politica/Plan-de-seguridad-de-AMLO-dividira-al-pais-en-265-regiones-con-un-coordinador-20181017-0056.html</a:t>
            </a:r>
            <a:endParaRPr/>
          </a:p>
        </p:txBody>
      </p:sp>
      <p:sp>
        <p:nvSpPr>
          <p:cNvPr id="918" name="Google Shape;918;p7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59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p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28" name="Google Shape;928;p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 u="sng">
                <a:solidFill>
                  <a:schemeClr val="hlink"/>
                </a:solidFill>
                <a:hlinkClick r:id="rId3"/>
              </a:rPr>
              <a:t>https://www.wsj.com/articles/how-amlo-is-like-venezuelas-chavez-11612131759?st=b2b8d4rqivvb3tb&amp;reflink=article_email_share</a:t>
            </a:r>
            <a:endParaRPr/>
          </a:p>
          <a:p>
            <a:pPr marL="457200" lvl="0" indent="-298450" algn="l" rtl="0">
              <a:lnSpc>
                <a:spcPct val="100000"/>
              </a:lnSpc>
              <a:spcBef>
                <a:spcPts val="0"/>
              </a:spcBef>
              <a:spcAft>
                <a:spcPts val="0"/>
              </a:spcAft>
              <a:buSzPts val="1100"/>
              <a:buChar char="●"/>
            </a:pPr>
            <a:r>
              <a:rPr lang="en" u="sng">
                <a:solidFill>
                  <a:schemeClr val="hlink"/>
                </a:solidFill>
                <a:hlinkClick r:id="rId4"/>
              </a:rPr>
              <a:t>https://mexiconewsdaily.com/news/coronavirus/health-authorities-estimate-one-quarter-of-mexicans-have-been-infected-with-covid/</a:t>
            </a:r>
            <a:endParaRPr/>
          </a:p>
          <a:p>
            <a:pPr marL="457200" lvl="0" indent="-298450" algn="l" rtl="0">
              <a:lnSpc>
                <a:spcPct val="100000"/>
              </a:lnSpc>
              <a:spcBef>
                <a:spcPts val="0"/>
              </a:spcBef>
              <a:spcAft>
                <a:spcPts val="0"/>
              </a:spcAft>
              <a:buSzPts val="1100"/>
              <a:buChar char="●"/>
            </a:pPr>
            <a:r>
              <a:rPr lang="en"/>
              <a:t>https://</a:t>
            </a:r>
            <a:r>
              <a:rPr lang="en" err="1"/>
              <a:t>www.controlrisks.com</a:t>
            </a:r>
            <a:r>
              <a:rPr lang="en"/>
              <a:t>/-/media/corporate/files/campaigns/ccc/ccc_2021_report_english.pdf</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a:p>
            <a:endParaRPr lang="en-US"/>
          </a:p>
        </p:txBody>
      </p:sp>
    </p:spTree>
    <p:extLst>
      <p:ext uri="{BB962C8B-B14F-4D97-AF65-F5344CB8AC3E}">
        <p14:creationId xmlns:p14="http://schemas.microsoft.com/office/powerpoint/2010/main" val="3111549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US"/>
              <a:t>https://explore.dot.gov/views/BorderCrossingData/CrossingRank?%3Aembed=y&amp;%3AisGuestRedirectFromVizportal=y</a:t>
            </a:r>
            <a:endParaRPr/>
          </a:p>
        </p:txBody>
      </p:sp>
      <p:sp>
        <p:nvSpPr>
          <p:cNvPr id="325" name="Google Shape;32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a:p>
            <a:endParaRPr lang="en-US"/>
          </a:p>
        </p:txBody>
      </p:sp>
    </p:spTree>
    <p:extLst>
      <p:ext uri="{BB962C8B-B14F-4D97-AF65-F5344CB8AC3E}">
        <p14:creationId xmlns:p14="http://schemas.microsoft.com/office/powerpoint/2010/main" val="38306015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p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9" name="Google Shape;949;p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
              <a:t>http://www.eleconomista.es/nacional-eAm-mx/noticias/9152666/05/18/La-mejor-politica-exterior-es-la-interior-AMLO.html</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
              <a:t>Jefferies LatAm Strat: Mexico – Elections Email</a:t>
            </a:r>
            <a:endParaRPr/>
          </a:p>
        </p:txBody>
      </p:sp>
      <p:sp>
        <p:nvSpPr>
          <p:cNvPr id="950" name="Google Shape;950;p7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64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p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8" name="Google Shape;958;p7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959" name="Google Shape;959;p7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65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p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7" name="Google Shape;967;p8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 u="sng">
                <a:solidFill>
                  <a:schemeClr val="hlink"/>
                </a:solidFill>
                <a:hlinkClick r:id="rId3"/>
              </a:rPr>
              <a:t>https://mexiconewsdaily.com/news/imf-cuts-mexico-growth-forecast/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u="sng">
                <a:solidFill>
                  <a:schemeClr val="hlink"/>
                </a:solidFill>
                <a:hlinkClick r:id="rId4"/>
              </a:rPr>
              <a:t>https://elpais.com/economia/2020-04-14/la-economia-mexicana-retrocedera-un-66-en-2020-la-mayor-caida-de-los-grandes-paises-de-america-latina.html</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u="sng">
                <a:solidFill>
                  <a:schemeClr val="hlink"/>
                </a:solidFill>
                <a:hlinkClick r:id="rId5"/>
              </a:rPr>
              <a:t>https://cnnespanol.cnn.com/video/empleos-despidos-coronavirus-mexico-amlo-imss-empresas-sot-perspectivas-desde-mexico/</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u="sng">
                <a:solidFill>
                  <a:schemeClr val="hlink"/>
                </a:solidFill>
                <a:hlinkClick r:id="rId6"/>
              </a:rPr>
              <a:t>https://www.milenio.com/negocios/fitch-ratings-baja-calificacion-de-pemex</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u="sng">
                <a:solidFill>
                  <a:schemeClr val="hlink"/>
                </a:solidFill>
                <a:hlinkClick r:id="rId7"/>
              </a:rPr>
              <a:t>https://www.reforma.com/preve-concamin-perdida-de-200-mil-empresas/ar1920161</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https://</a:t>
            </a:r>
            <a:r>
              <a:rPr lang="en" err="1"/>
              <a:t>www.eleconomista.com.mx</a:t>
            </a:r>
            <a:r>
              <a:rPr lang="en"/>
              <a:t>/</a:t>
            </a:r>
            <a:r>
              <a:rPr lang="en" err="1"/>
              <a:t>politica</a:t>
            </a:r>
            <a:r>
              <a:rPr lang="en"/>
              <a:t>/Covid-19-empujara-a-entre-12-y-16-millones-de-personas-a-la-pobreza-en-Mexico-BBVA--20200521-0045.html </a:t>
            </a:r>
            <a:endParaRPr/>
          </a:p>
          <a:p>
            <a:pPr marL="0" lvl="0" indent="0" algn="l" rtl="0">
              <a:lnSpc>
                <a:spcPct val="100000"/>
              </a:lnSpc>
              <a:spcBef>
                <a:spcPts val="0"/>
              </a:spcBef>
              <a:spcAft>
                <a:spcPts val="0"/>
              </a:spcAft>
              <a:buSzPts val="1100"/>
              <a:buNone/>
            </a:pPr>
            <a:r>
              <a:rPr lang="en"/>
              <a:t>https://</a:t>
            </a:r>
            <a:r>
              <a:rPr lang="en" err="1"/>
              <a:t>www.elfinanciero.com.mx</a:t>
            </a:r>
            <a:r>
              <a:rPr lang="en"/>
              <a:t>/</a:t>
            </a:r>
            <a:r>
              <a:rPr lang="en" err="1"/>
              <a:t>economia</a:t>
            </a:r>
            <a:r>
              <a:rPr lang="en"/>
              <a:t>/se-perdieron-un-millon-30-mil-empleos-formales-en-el-marco-de-la-jornada-nacional-de-sana-distancia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https://</a:t>
            </a:r>
            <a:r>
              <a:rPr lang="en" err="1"/>
              <a:t>www.gob.mx</a:t>
            </a:r>
            <a:r>
              <a:rPr lang="en"/>
              <a:t>/</a:t>
            </a:r>
            <a:r>
              <a:rPr lang="en" err="1"/>
              <a:t>salud</a:t>
            </a:r>
            <a:r>
              <a:rPr lang="en"/>
              <a:t>/</a:t>
            </a:r>
            <a:r>
              <a:rPr lang="en" err="1"/>
              <a:t>prensa</a:t>
            </a:r>
            <a:r>
              <a:rPr lang="en"/>
              <a:t>/nuevo-coronavirus-en-el-mundo-covid-19-comunicado-tecnico-diario-252973?idiom=es</a:t>
            </a:r>
            <a:endParaRPr/>
          </a:p>
          <a:p>
            <a:pPr marL="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https://</a:t>
            </a:r>
            <a:r>
              <a:rPr lang="en" sz="1100" b="0" i="0" u="none" strike="noStrike" cap="none" err="1">
                <a:solidFill>
                  <a:srgbClr val="000000"/>
                </a:solidFill>
                <a:latin typeface="Arial"/>
                <a:ea typeface="Arial"/>
                <a:cs typeface="Arial"/>
                <a:sym typeface="Arial"/>
              </a:rPr>
              <a:t>www.reuters.com</a:t>
            </a:r>
            <a:r>
              <a:rPr lang="en" sz="1100" b="0" i="0" u="none" strike="noStrike" cap="none">
                <a:solidFill>
                  <a:srgbClr val="000000"/>
                </a:solidFill>
                <a:latin typeface="Arial"/>
                <a:ea typeface="Arial"/>
                <a:cs typeface="Arial"/>
                <a:sym typeface="Arial"/>
              </a:rPr>
              <a:t>/article/</a:t>
            </a:r>
            <a:r>
              <a:rPr lang="en" sz="1100" b="0" i="0" u="none" strike="noStrike" cap="none" err="1">
                <a:solidFill>
                  <a:srgbClr val="000000"/>
                </a:solidFill>
                <a:latin typeface="Arial"/>
                <a:ea typeface="Arial"/>
                <a:cs typeface="Arial"/>
                <a:sym typeface="Arial"/>
              </a:rPr>
              <a:t>mexico</a:t>
            </a:r>
            <a:r>
              <a:rPr lang="en" sz="1100" b="0" i="0" u="none" strike="noStrike" cap="none">
                <a:solidFill>
                  <a:srgbClr val="000000"/>
                </a:solidFill>
                <a:latin typeface="Arial"/>
                <a:ea typeface="Arial"/>
                <a:cs typeface="Arial"/>
                <a:sym typeface="Arial"/>
              </a:rPr>
              <a:t>-economy-remittances/mexico-remittances-continue-record-run-in-september-idINL1N2HP1NQ</a:t>
            </a:r>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https://</a:t>
            </a:r>
            <a:r>
              <a:rPr lang="en" sz="1100" b="0" i="0" u="none" strike="noStrike" cap="none" err="1">
                <a:solidFill>
                  <a:srgbClr val="000000"/>
                </a:solidFill>
                <a:latin typeface="Arial"/>
                <a:ea typeface="Arial"/>
                <a:cs typeface="Arial"/>
                <a:sym typeface="Arial"/>
              </a:rPr>
              <a:t>www.msn.com</a:t>
            </a:r>
            <a:r>
              <a:rPr lang="en" sz="1100" b="0" i="0" u="none" strike="noStrike" cap="none">
                <a:solidFill>
                  <a:srgbClr val="000000"/>
                </a:solidFill>
                <a:latin typeface="Arial"/>
                <a:ea typeface="Arial"/>
                <a:cs typeface="Arial"/>
                <a:sym typeface="Arial"/>
              </a:rPr>
              <a:t>/es-mx/dinero/</a:t>
            </a:r>
            <a:r>
              <a:rPr lang="en" sz="1100" b="0" i="0" u="none" strike="noStrike" cap="none" err="1">
                <a:solidFill>
                  <a:srgbClr val="000000"/>
                </a:solidFill>
                <a:latin typeface="Arial"/>
                <a:ea typeface="Arial"/>
                <a:cs typeface="Arial"/>
                <a:sym typeface="Arial"/>
              </a:rPr>
              <a:t>noticias</a:t>
            </a:r>
            <a:r>
              <a:rPr lang="en" sz="1100" b="0" i="0" u="none" strike="noStrike" cap="none">
                <a:solidFill>
                  <a:srgbClr val="000000"/>
                </a:solidFill>
                <a:latin typeface="Arial"/>
                <a:ea typeface="Arial"/>
                <a:cs typeface="Arial"/>
                <a:sym typeface="Arial"/>
              </a:rPr>
              <a:t>/preocupan-niveles-de-inversi%C3%B3n-en-m%C3%A9xico-21-menores-que-antes-de-pandemia-bbva/ar-BB1apyRp?li=AAggPN5</a:t>
            </a:r>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https://</a:t>
            </a:r>
            <a:r>
              <a:rPr lang="en" sz="1100" b="0" i="0" u="none" strike="noStrike" cap="none" err="1">
                <a:solidFill>
                  <a:srgbClr val="000000"/>
                </a:solidFill>
                <a:latin typeface="Arial"/>
                <a:ea typeface="Arial"/>
                <a:cs typeface="Arial"/>
                <a:sym typeface="Arial"/>
              </a:rPr>
              <a:t>www.reuters.com</a:t>
            </a:r>
            <a:r>
              <a:rPr lang="en" sz="1100" b="0" i="0" u="none" strike="noStrike" cap="none">
                <a:solidFill>
                  <a:srgbClr val="000000"/>
                </a:solidFill>
                <a:latin typeface="Arial"/>
                <a:ea typeface="Arial"/>
                <a:cs typeface="Arial"/>
                <a:sym typeface="Arial"/>
              </a:rPr>
              <a:t>/article/mexico-economy-gdp-idUSKBN27G04J</a:t>
            </a:r>
            <a:endParaRPr/>
          </a:p>
          <a:p>
            <a:pPr marL="0" lvl="0" indent="0" algn="l" rtl="0">
              <a:lnSpc>
                <a:spcPct val="100000"/>
              </a:lnSpc>
              <a:spcBef>
                <a:spcPts val="0"/>
              </a:spcBef>
              <a:spcAft>
                <a:spcPts val="0"/>
              </a:spcAft>
              <a:buSzPts val="1100"/>
              <a:buNone/>
            </a:pPr>
            <a:endParaRPr/>
          </a:p>
        </p:txBody>
      </p:sp>
      <p:sp>
        <p:nvSpPr>
          <p:cNvPr id="968" name="Google Shape;968;p8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66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p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5" name="Google Shape;975;p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 u="sng">
                <a:solidFill>
                  <a:schemeClr val="hlink"/>
                </a:solidFill>
                <a:hlinkClick r:id="rId3"/>
              </a:rPr>
              <a:t>https://www.latinfinance.com/daily-briefs/2020/4/20/mexico-and-pemex-credit-ratings-cut-by-moodys-and-fitch</a:t>
            </a:r>
            <a:r>
              <a:rPr lang="en"/>
              <a:t> </a:t>
            </a:r>
            <a:endParaRPr/>
          </a:p>
          <a:p>
            <a:pPr marL="457200" lvl="0" indent="-298450" algn="l" rtl="0">
              <a:lnSpc>
                <a:spcPct val="100000"/>
              </a:lnSpc>
              <a:spcBef>
                <a:spcPts val="0"/>
              </a:spcBef>
              <a:spcAft>
                <a:spcPts val="0"/>
              </a:spcAft>
              <a:buSzPts val="1100"/>
              <a:buChar char="●"/>
            </a:pPr>
            <a:r>
              <a:rPr lang="en" u="sng">
                <a:solidFill>
                  <a:schemeClr val="hlink"/>
                </a:solidFill>
                <a:hlinkClick r:id="rId4"/>
              </a:rPr>
              <a:t>https://www.reuters.com/article/idUSKBN2BA2H9</a:t>
            </a:r>
            <a:r>
              <a:rPr lang="en"/>
              <a:t> </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 u="sng">
                <a:solidFill>
                  <a:schemeClr val="hlink"/>
                </a:solidFill>
                <a:hlinkClick r:id="rId3"/>
              </a:rPr>
              <a:t>https://www.latinfinance.com/daily-briefs/2020/4/20/mexico-and-pemex-credit-ratings-cut-by-moodys-and-fitch</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 u="sng">
                <a:solidFill>
                  <a:schemeClr val="hlink"/>
                </a:solidFill>
                <a:hlinkClick r:id="rId5"/>
              </a:rPr>
              <a:t>https://www.nytimes.com/reuters/2020/04/17/world/americas/17reuters-mexico-ratings-moody-s.html</a:t>
            </a:r>
            <a:r>
              <a:rPr lang="en"/>
              <a:t> </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
              <a:t>https://</a:t>
            </a:r>
            <a:r>
              <a:rPr lang="en" err="1"/>
              <a:t>www.reuters.com</a:t>
            </a:r>
            <a:r>
              <a:rPr lang="en"/>
              <a:t>/business/energy/mexicos-pemex-posts-6-bln-4th-qtr-loss-reversal-year-ago-2022-02-28/</a:t>
            </a:r>
            <a:endParaRPr/>
          </a:p>
          <a:p>
            <a:pPr marL="457200" lvl="0" indent="-228600" algn="l" rtl="0">
              <a:lnSpc>
                <a:spcPct val="100000"/>
              </a:lnSpc>
              <a:spcBef>
                <a:spcPts val="0"/>
              </a:spcBef>
              <a:spcAft>
                <a:spcPts val="0"/>
              </a:spcAft>
              <a:buSzPts val="1100"/>
              <a:buNone/>
            </a:pPr>
            <a:endParaRPr/>
          </a:p>
        </p:txBody>
      </p:sp>
      <p:sp>
        <p:nvSpPr>
          <p:cNvPr id="976" name="Google Shape;976;p8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67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Google Shape;991;p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2" name="Google Shape;992;p8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993" name="Google Shape;993;p8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68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p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9" name="Google Shape;1009;p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u="sng">
                <a:solidFill>
                  <a:schemeClr val="hlink"/>
                </a:solidFill>
                <a:hlinkClick r:id="rId3"/>
              </a:rPr>
              <a:t>https://www.cfr.org/in-brief/migrants-us-border-how-bidens-approach-differs-trumps?utm_source=oneilfriends&amp;utm_medium=email&amp;utm_campaign=2021Feb23OneilFriendsOf&amp;utm_term=FriendsONeil</a:t>
            </a:r>
            <a:r>
              <a:rPr lang="en"/>
              <a:t>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u="sng">
                <a:solidFill>
                  <a:schemeClr val="hlink"/>
                </a:solidFill>
                <a:hlinkClick r:id="rId4"/>
              </a:rPr>
              <a:t>https://www.wsj.com/articles/border-patrol-makes-about-1-66-million-arrests-at-southern-border-in-2021-fiscal-year-11634932866?st=fxlu3f9uqw4avah&amp;reflink=article_email_share</a:t>
            </a:r>
            <a:r>
              <a:rPr lang="en"/>
              <a:t> </a:t>
            </a:r>
            <a:endParaRPr/>
          </a:p>
          <a:p>
            <a:pPr marL="0" lvl="0" indent="0" algn="l" rtl="0">
              <a:lnSpc>
                <a:spcPct val="100000"/>
              </a:lnSpc>
              <a:spcBef>
                <a:spcPts val="0"/>
              </a:spcBef>
              <a:spcAft>
                <a:spcPts val="0"/>
              </a:spcAft>
              <a:buSzPts val="1100"/>
              <a:buNone/>
            </a:pPr>
            <a:r>
              <a:rPr lang="en"/>
              <a:t>Updated data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Google Shape;1031;p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2" name="Google Shape;1032;p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u="sng">
                <a:solidFill>
                  <a:schemeClr val="hlink"/>
                </a:solidFill>
                <a:hlinkClick r:id="rId3"/>
              </a:rPr>
              <a:t>https://trac.syr.edu/phptools/immigration/court_backlog/</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p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5" name="Google Shape;1045;p9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1046" name="Google Shape;1046;p9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71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Google Shape;1053;p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4" name="Google Shape;1054;p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 u="sng">
                <a:solidFill>
                  <a:schemeClr val="hlink"/>
                </a:solidFill>
                <a:hlinkClick r:id="rId3"/>
              </a:rPr>
              <a:t>https://mexiconewsdaily.com/news/mexico-us-sign-cooperation-agreement/</a:t>
            </a:r>
            <a:endParaRPr/>
          </a:p>
          <a:p>
            <a:pPr marL="457200" lvl="0" indent="-298450" algn="l" rtl="0">
              <a:lnSpc>
                <a:spcPct val="100000"/>
              </a:lnSpc>
              <a:spcBef>
                <a:spcPts val="0"/>
              </a:spcBef>
              <a:spcAft>
                <a:spcPts val="0"/>
              </a:spcAft>
              <a:buSzPts val="1100"/>
              <a:buChar char="●"/>
            </a:pPr>
            <a:r>
              <a:rPr lang="en" u="sng">
                <a:solidFill>
                  <a:schemeClr val="hlink"/>
                </a:solidFill>
                <a:hlinkClick r:id="rId4"/>
              </a:rPr>
              <a:t>https://www.reuters.com/world/americas/mexico-hails-new-phase-relations-with-us-after-harris-visit-2021-06-09/</a:t>
            </a:r>
            <a:endParaRPr/>
          </a:p>
          <a:p>
            <a:pPr marL="457200" lvl="0" indent="-228600" algn="l" rtl="0">
              <a:lnSpc>
                <a:spcPct val="100000"/>
              </a:lnSpc>
              <a:spcBef>
                <a:spcPts val="0"/>
              </a:spcBef>
              <a:spcAft>
                <a:spcPts val="0"/>
              </a:spcAft>
              <a:buSzPts val="1100"/>
              <a:buNone/>
            </a:pPr>
            <a:endParaRPr/>
          </a:p>
        </p:txBody>
      </p:sp>
      <p:sp>
        <p:nvSpPr>
          <p:cNvPr id="1055" name="Google Shape;1055;p9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72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 u="sng">
                <a:solidFill>
                  <a:schemeClr val="hlink"/>
                </a:solidFill>
                <a:hlinkClick r:id="rId3"/>
              </a:rPr>
              <a:t>https://www.census.gov/foreign-trade/balance/c2010.html</a:t>
            </a:r>
            <a:r>
              <a:rPr lang="en"/>
              <a:t>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FY 2010: 163,664 + 229,985= 393,649</a:t>
            </a:r>
            <a:endParaRPr/>
          </a:p>
          <a:p>
            <a:pPr marL="0" lvl="0" indent="0" algn="l" rtl="0">
              <a:lnSpc>
                <a:spcPct val="100000"/>
              </a:lnSpc>
              <a:spcBef>
                <a:spcPts val="0"/>
              </a:spcBef>
              <a:spcAft>
                <a:spcPts val="0"/>
              </a:spcAft>
              <a:buSzPts val="1100"/>
              <a:buNone/>
            </a:pPr>
            <a:r>
              <a:rPr lang="en"/>
              <a:t>FY 2018: 265,442 + 346,100= 611,542</a:t>
            </a:r>
            <a:endParaRPr/>
          </a:p>
          <a:p>
            <a:pPr marL="0" lvl="0" indent="0" algn="l" rtl="0">
              <a:lnSpc>
                <a:spcPct val="100000"/>
              </a:lnSpc>
              <a:spcBef>
                <a:spcPts val="0"/>
              </a:spcBef>
              <a:spcAft>
                <a:spcPts val="0"/>
              </a:spcAft>
              <a:buSzPts val="1100"/>
              <a:buNone/>
            </a:pPr>
            <a:r>
              <a:rPr lang="en"/>
              <a:t>FY 2019: 256,374 + 358,126= 614,500</a:t>
            </a:r>
            <a:endParaRPr/>
          </a:p>
          <a:p>
            <a:pPr marL="0" lvl="0" indent="0" algn="l" rtl="0">
              <a:lnSpc>
                <a:spcPct val="100000"/>
              </a:lnSpc>
              <a:spcBef>
                <a:spcPts val="0"/>
              </a:spcBef>
              <a:spcAft>
                <a:spcPts val="0"/>
              </a:spcAft>
              <a:buSzPts val="1100"/>
              <a:buNone/>
            </a:pPr>
            <a:r>
              <a:rPr lang="en" b="1"/>
              <a:t>FY 2020: 235,927 + 347,040= $582,967</a:t>
            </a:r>
            <a:endParaRPr b="1"/>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Trade did go up from 2018 to 2019</a:t>
            </a:r>
            <a:endParaRPr/>
          </a:p>
          <a:p>
            <a:pPr marL="0" lvl="0" indent="0" algn="l" rtl="0">
              <a:lnSpc>
                <a:spcPct val="100000"/>
              </a:lnSpc>
              <a:spcBef>
                <a:spcPts val="0"/>
              </a:spcBef>
              <a:spcAft>
                <a:spcPts val="0"/>
              </a:spcAft>
              <a:buSzPts val="1100"/>
              <a:buNone/>
            </a:pPr>
            <a:r>
              <a:rPr lang="en"/>
              <a:t>Trade did increase by over 56% from 2010 to 2019</a:t>
            </a:r>
            <a:endParaRPr/>
          </a:p>
          <a:p>
            <a:pPr marL="0" lvl="0" indent="0" algn="l" rtl="0">
              <a:lnSpc>
                <a:spcPct val="100000"/>
              </a:lnSpc>
              <a:spcBef>
                <a:spcPts val="0"/>
              </a:spcBef>
              <a:spcAft>
                <a:spcPts val="0"/>
              </a:spcAft>
              <a:buSzPts val="1100"/>
              <a:buNone/>
            </a:pPr>
            <a:r>
              <a:rPr lang="en" b="1"/>
              <a:t>Due to pandemic, Trade decreased from 2019 to 2020 by 5.13%</a:t>
            </a:r>
            <a:endParaRPr b="1"/>
          </a:p>
        </p:txBody>
      </p:sp>
      <p:sp>
        <p:nvSpPr>
          <p:cNvPr id="338" name="Google Shape;338;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p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2" name="Google Shape;1062;p9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1063" name="Google Shape;1063;p9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73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p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5" name="Google Shape;1045;p9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1046" name="Google Shape;1046;p9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77</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390647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9" name="Google Shape;359;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 b="0"/>
              <a:t>UPDATE Sep 20 2022: </a:t>
            </a:r>
            <a:r>
              <a:rPr lang="en-US" b="0"/>
              <a:t>https://</a:t>
            </a:r>
            <a:r>
              <a:rPr lang="en-US" b="0" err="1"/>
              <a:t>www.census.gov</a:t>
            </a:r>
            <a:r>
              <a:rPr lang="en-US" b="0"/>
              <a:t>/foreign-trade/statistics/highlights/top/top2207yr.html</a:t>
            </a:r>
          </a:p>
          <a:p>
            <a:pPr marL="457200" lvl="0" indent="-298450" algn="l" rtl="0">
              <a:lnSpc>
                <a:spcPct val="100000"/>
              </a:lnSpc>
              <a:spcBef>
                <a:spcPts val="0"/>
              </a:spcBef>
              <a:spcAft>
                <a:spcPts val="0"/>
              </a:spcAft>
              <a:buSzPts val="1100"/>
              <a:buChar char="●"/>
            </a:pPr>
            <a:endParaRPr lang="en" b="0"/>
          </a:p>
          <a:p>
            <a:pPr marL="457200" lvl="0" indent="-298450" algn="l" rtl="0">
              <a:lnSpc>
                <a:spcPct val="100000"/>
              </a:lnSpc>
              <a:spcBef>
                <a:spcPts val="0"/>
              </a:spcBef>
              <a:spcAft>
                <a:spcPts val="0"/>
              </a:spcAft>
              <a:buSzPts val="1100"/>
              <a:buChar char="●"/>
            </a:pPr>
            <a:endParaRPr lang="en" b="0"/>
          </a:p>
          <a:p>
            <a:pPr marL="457200" lvl="0" indent="-298450" algn="l" rtl="0">
              <a:lnSpc>
                <a:spcPct val="100000"/>
              </a:lnSpc>
              <a:spcBef>
                <a:spcPts val="0"/>
              </a:spcBef>
              <a:spcAft>
                <a:spcPts val="0"/>
              </a:spcAft>
              <a:buSzPts val="1100"/>
              <a:buChar char="●"/>
            </a:pPr>
            <a:endParaRPr lang="en" b="0"/>
          </a:p>
          <a:p>
            <a:pPr marL="457200" lvl="0" indent="-298450" algn="l" rtl="0">
              <a:lnSpc>
                <a:spcPct val="100000"/>
              </a:lnSpc>
              <a:spcBef>
                <a:spcPts val="0"/>
              </a:spcBef>
              <a:spcAft>
                <a:spcPts val="0"/>
              </a:spcAft>
              <a:buSzPts val="1100"/>
              <a:buChar char="●"/>
            </a:pPr>
            <a:r>
              <a:rPr lang="en" b="0"/>
              <a:t>Up to December 2019:</a:t>
            </a:r>
            <a:r>
              <a:rPr lang="en"/>
              <a:t> </a:t>
            </a:r>
            <a:r>
              <a:rPr lang="en" b="0"/>
              <a:t>Mexico (615) Canada (612) China (559) Japan (218)  Germany (188)</a:t>
            </a:r>
            <a:endParaRPr b="0"/>
          </a:p>
          <a:p>
            <a:pPr marL="457200" lvl="0" indent="-298450" algn="l" rtl="0">
              <a:lnSpc>
                <a:spcPct val="100000"/>
              </a:lnSpc>
              <a:spcBef>
                <a:spcPts val="0"/>
              </a:spcBef>
              <a:spcAft>
                <a:spcPts val="0"/>
              </a:spcAft>
              <a:buSzPts val="1100"/>
              <a:buChar char="●"/>
            </a:pPr>
            <a:r>
              <a:rPr lang="en"/>
              <a:t>December 2020: China (560.1) Mexico (538.1) Canada (525.8) Japan (183.6) Germany (172.9)</a:t>
            </a:r>
            <a:endParaRPr/>
          </a:p>
          <a:p>
            <a:pPr marL="0" lvl="0" indent="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 b="0"/>
              <a:t>Last updated</a:t>
            </a:r>
            <a:r>
              <a:rPr lang="en"/>
              <a:t> Sept 2nd, 2021 </a:t>
            </a:r>
            <a:endParaRPr/>
          </a:p>
          <a:p>
            <a:pPr marL="457200" lvl="0" indent="-298450" algn="l" rtl="0">
              <a:lnSpc>
                <a:spcPct val="100000"/>
              </a:lnSpc>
              <a:spcBef>
                <a:spcPts val="0"/>
              </a:spcBef>
              <a:spcAft>
                <a:spcPts val="0"/>
              </a:spcAft>
              <a:buSzPts val="1100"/>
              <a:buChar char="●"/>
            </a:pPr>
            <a:r>
              <a:rPr lang="en"/>
              <a:t>Last updated Nov. 16, 2021 </a:t>
            </a:r>
            <a:r>
              <a:rPr lang="en" u="sng">
                <a:solidFill>
                  <a:schemeClr val="hlink"/>
                </a:solidFill>
                <a:hlinkClick r:id="rId3"/>
              </a:rPr>
              <a:t>https://www.census.gov/foreign-trade/statistics/highlights/top/top2109yr.html</a:t>
            </a:r>
            <a:r>
              <a:rPr lang="en"/>
              <a:t> </a:t>
            </a:r>
            <a:endParaRPr/>
          </a:p>
          <a:p>
            <a:pPr marL="0" lvl="0" indent="0" algn="l" rtl="0">
              <a:lnSpc>
                <a:spcPct val="100000"/>
              </a:lnSpc>
              <a:spcBef>
                <a:spcPts val="0"/>
              </a:spcBef>
              <a:spcAft>
                <a:spcPts val="0"/>
              </a:spcAft>
              <a:buSzPts val="1100"/>
              <a:buNone/>
            </a:pPr>
            <a:endParaRPr/>
          </a:p>
        </p:txBody>
      </p:sp>
      <p:sp>
        <p:nvSpPr>
          <p:cNvPr id="360" name="Google Shape;360;p1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8" name="Google Shape;368;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369" name="Google Shape;369;p1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377" name="Google Shape;377;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16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 name="Google Shape;13;p16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 name="Google Shape;14;p16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82"/>
          <p:cNvSpPr txBox="1">
            <a:spLocks noGrp="1"/>
          </p:cNvSpPr>
          <p:nvPr>
            <p:ph type="title"/>
          </p:nvPr>
        </p:nvSpPr>
        <p:spPr>
          <a:xfrm rot="5400000">
            <a:off x="5350073" y="1467446"/>
            <a:ext cx="4358879" cy="1971675"/>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6" name="Google Shape;76;p182"/>
          <p:cNvSpPr txBox="1">
            <a:spLocks noGrp="1"/>
          </p:cNvSpPr>
          <p:nvPr>
            <p:ph type="body" idx="1"/>
          </p:nvPr>
        </p:nvSpPr>
        <p:spPr>
          <a:xfrm rot="5400000">
            <a:off x="1349573" y="-447079"/>
            <a:ext cx="4358879" cy="5800725"/>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7" name="Google Shape;77;p18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8" name="Google Shape;78;p18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9" name="Google Shape;79;p18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7"/>
        <p:cNvGrpSpPr/>
        <p:nvPr/>
      </p:nvGrpSpPr>
      <p:grpSpPr>
        <a:xfrm>
          <a:off x="0" y="0"/>
          <a:ext cx="0" cy="0"/>
          <a:chOff x="0" y="0"/>
          <a:chExt cx="0" cy="0"/>
        </a:xfrm>
      </p:grpSpPr>
      <p:sp>
        <p:nvSpPr>
          <p:cNvPr id="88" name="Google Shape;88;p166"/>
          <p:cNvSpPr txBox="1">
            <a:spLocks noGrp="1"/>
          </p:cNvSpPr>
          <p:nvPr>
            <p:ph type="title"/>
          </p:nvPr>
        </p:nvSpPr>
        <p:spPr>
          <a:xfrm>
            <a:off x="153649" y="172250"/>
            <a:ext cx="8795478" cy="85725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9" name="Google Shape;89;p166"/>
          <p:cNvSpPr txBox="1">
            <a:spLocks noGrp="1"/>
          </p:cNvSpPr>
          <p:nvPr>
            <p:ph type="body" idx="1"/>
          </p:nvPr>
        </p:nvSpPr>
        <p:spPr>
          <a:xfrm>
            <a:off x="153648" y="1166422"/>
            <a:ext cx="8795479" cy="3394472"/>
          </a:xfrm>
          <a:prstGeom prst="rect">
            <a:avLst/>
          </a:prstGeom>
          <a:noFill/>
          <a:ln>
            <a:noFill/>
          </a:ln>
        </p:spPr>
        <p:txBody>
          <a:bodyPr spcFirstLastPara="1" wrap="square" lIns="68575" tIns="34275" rIns="68575" bIns="34275" anchor="t" anchorCtr="0">
            <a:noAutofit/>
          </a:bodyPr>
          <a:lstStyle>
            <a:lvl1pPr marL="457200" lvl="0" indent="-317500" algn="l">
              <a:lnSpc>
                <a:spcPct val="100000"/>
              </a:lnSpc>
              <a:spcBef>
                <a:spcPts val="300"/>
              </a:spcBef>
              <a:spcAft>
                <a:spcPts val="0"/>
              </a:spcAft>
              <a:buClr>
                <a:schemeClr val="dk1"/>
              </a:buClr>
              <a:buSzPts val="1400"/>
              <a:buChar char="•"/>
              <a:defRPr/>
            </a:lvl1pPr>
            <a:lvl2pPr marL="914400" lvl="1" indent="-317500" algn="l">
              <a:lnSpc>
                <a:spcPct val="100000"/>
              </a:lnSpc>
              <a:spcBef>
                <a:spcPts val="300"/>
              </a:spcBef>
              <a:spcAft>
                <a:spcPts val="0"/>
              </a:spcAft>
              <a:buClr>
                <a:schemeClr val="dk1"/>
              </a:buClr>
              <a:buSzPts val="1400"/>
              <a:buChar char="-"/>
              <a:defRPr/>
            </a:lvl2pPr>
            <a:lvl3pPr marL="1371600" lvl="2" indent="-317500" algn="l">
              <a:lnSpc>
                <a:spcPct val="100000"/>
              </a:lnSpc>
              <a:spcBef>
                <a:spcPts val="300"/>
              </a:spcBef>
              <a:spcAft>
                <a:spcPts val="0"/>
              </a:spcAft>
              <a:buClr>
                <a:schemeClr val="dk1"/>
              </a:buClr>
              <a:buSzPts val="1400"/>
              <a:buChar char=""/>
              <a:defRPr/>
            </a:lvl3pPr>
            <a:lvl4pPr marL="1828800" lvl="3" indent="-317500" algn="l">
              <a:lnSpc>
                <a:spcPct val="100000"/>
              </a:lnSpc>
              <a:spcBef>
                <a:spcPts val="300"/>
              </a:spcBef>
              <a:spcAft>
                <a:spcPts val="0"/>
              </a:spcAft>
              <a:buClr>
                <a:schemeClr val="dk1"/>
              </a:buClr>
              <a:buSzPts val="1400"/>
              <a:buChar char="-"/>
              <a:defRPr/>
            </a:lvl4pPr>
            <a:lvl5pPr marL="2286000" lvl="4" indent="-317500" algn="l">
              <a:lnSpc>
                <a:spcPct val="100000"/>
              </a:lnSpc>
              <a:spcBef>
                <a:spcPts val="300"/>
              </a:spcBef>
              <a:spcAft>
                <a:spcPts val="0"/>
              </a:spcAft>
              <a:buClr>
                <a:schemeClr val="dk1"/>
              </a:buClr>
              <a:buSzPts val="1400"/>
              <a:buChar char="»"/>
              <a:defRPr/>
            </a:lvl5pPr>
            <a:lvl6pPr marL="2743200" lvl="5" indent="-317500" algn="l">
              <a:lnSpc>
                <a:spcPct val="100000"/>
              </a:lnSpc>
              <a:spcBef>
                <a:spcPts val="300"/>
              </a:spcBef>
              <a:spcAft>
                <a:spcPts val="0"/>
              </a:spcAft>
              <a:buClr>
                <a:schemeClr val="dk1"/>
              </a:buClr>
              <a:buSzPts val="1400"/>
              <a:buChar char=""/>
              <a:defRPr/>
            </a:lvl6pPr>
            <a:lvl7pPr marL="3200400" lvl="6" indent="-317500" algn="l">
              <a:lnSpc>
                <a:spcPct val="100000"/>
              </a:lnSpc>
              <a:spcBef>
                <a:spcPts val="300"/>
              </a:spcBef>
              <a:spcAft>
                <a:spcPts val="0"/>
              </a:spcAft>
              <a:buClr>
                <a:schemeClr val="dk1"/>
              </a:buClr>
              <a:buSzPts val="1400"/>
              <a:buChar char=""/>
              <a:defRPr/>
            </a:lvl7pPr>
            <a:lvl8pPr marL="3657600" lvl="7" indent="-317500" algn="l">
              <a:lnSpc>
                <a:spcPct val="100000"/>
              </a:lnSpc>
              <a:spcBef>
                <a:spcPts val="300"/>
              </a:spcBef>
              <a:spcAft>
                <a:spcPts val="0"/>
              </a:spcAft>
              <a:buClr>
                <a:schemeClr val="dk1"/>
              </a:buClr>
              <a:buSzPts val="1400"/>
              <a:buChar char=""/>
              <a:defRPr/>
            </a:lvl8pPr>
            <a:lvl9pPr marL="4114800" lvl="8" indent="-317500" algn="l">
              <a:lnSpc>
                <a:spcPct val="100000"/>
              </a:lnSpc>
              <a:spcBef>
                <a:spcPts val="300"/>
              </a:spcBef>
              <a:spcAft>
                <a:spcPts val="0"/>
              </a:spcAft>
              <a:buClr>
                <a:schemeClr val="dk1"/>
              </a:buClr>
              <a:buSzPts val="1400"/>
              <a:buChar char=""/>
              <a:defRPr/>
            </a:lvl9pPr>
          </a:lstStyle>
          <a:p>
            <a:endParaRPr/>
          </a:p>
        </p:txBody>
      </p:sp>
      <p:sp>
        <p:nvSpPr>
          <p:cNvPr id="90" name="Google Shape;90;p166"/>
          <p:cNvSpPr txBox="1">
            <a:spLocks noGrp="1"/>
          </p:cNvSpPr>
          <p:nvPr>
            <p:ph type="dt" idx="10"/>
          </p:nvPr>
        </p:nvSpPr>
        <p:spPr>
          <a:xfrm>
            <a:off x="457200" y="4767263"/>
            <a:ext cx="21336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1" name="Google Shape;91;p166"/>
          <p:cNvSpPr txBox="1">
            <a:spLocks noGrp="1"/>
          </p:cNvSpPr>
          <p:nvPr>
            <p:ph type="ftr" idx="11"/>
          </p:nvPr>
        </p:nvSpPr>
        <p:spPr>
          <a:xfrm>
            <a:off x="3124200" y="4767263"/>
            <a:ext cx="28956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2" name="Google Shape;92;p166"/>
          <p:cNvSpPr txBox="1">
            <a:spLocks noGrp="1"/>
          </p:cNvSpPr>
          <p:nvPr>
            <p:ph type="sldNum" idx="12"/>
          </p:nvPr>
        </p:nvSpPr>
        <p:spPr>
          <a:xfrm>
            <a:off x="6553200" y="4767263"/>
            <a:ext cx="21336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3"/>
        <p:cNvGrpSpPr/>
        <p:nvPr/>
      </p:nvGrpSpPr>
      <p:grpSpPr>
        <a:xfrm>
          <a:off x="0" y="0"/>
          <a:ext cx="0" cy="0"/>
          <a:chOff x="0" y="0"/>
          <a:chExt cx="0" cy="0"/>
        </a:xfrm>
      </p:grpSpPr>
      <p:sp>
        <p:nvSpPr>
          <p:cNvPr id="94" name="Google Shape;94;p167"/>
          <p:cNvSpPr txBox="1">
            <a:spLocks noGrp="1"/>
          </p:cNvSpPr>
          <p:nvPr>
            <p:ph type="title"/>
          </p:nvPr>
        </p:nvSpPr>
        <p:spPr>
          <a:xfrm>
            <a:off x="153649" y="172250"/>
            <a:ext cx="8795478" cy="85725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5" name="Google Shape;95;p167"/>
          <p:cNvSpPr txBox="1">
            <a:spLocks noGrp="1"/>
          </p:cNvSpPr>
          <p:nvPr>
            <p:ph type="dt" idx="10"/>
          </p:nvPr>
        </p:nvSpPr>
        <p:spPr>
          <a:xfrm>
            <a:off x="457200" y="4767263"/>
            <a:ext cx="21336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6" name="Google Shape;96;p167"/>
          <p:cNvSpPr txBox="1">
            <a:spLocks noGrp="1"/>
          </p:cNvSpPr>
          <p:nvPr>
            <p:ph type="ftr" idx="11"/>
          </p:nvPr>
        </p:nvSpPr>
        <p:spPr>
          <a:xfrm>
            <a:off x="3124200" y="4767263"/>
            <a:ext cx="28956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7" name="Google Shape;97;p167"/>
          <p:cNvSpPr txBox="1">
            <a:spLocks noGrp="1"/>
          </p:cNvSpPr>
          <p:nvPr>
            <p:ph type="sldNum" idx="12"/>
          </p:nvPr>
        </p:nvSpPr>
        <p:spPr>
          <a:xfrm>
            <a:off x="6553200" y="4767263"/>
            <a:ext cx="21336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8"/>
        <p:cNvGrpSpPr/>
        <p:nvPr/>
      </p:nvGrpSpPr>
      <p:grpSpPr>
        <a:xfrm>
          <a:off x="0" y="0"/>
          <a:ext cx="0" cy="0"/>
          <a:chOff x="0" y="0"/>
          <a:chExt cx="0" cy="0"/>
        </a:xfrm>
      </p:grpSpPr>
      <p:sp>
        <p:nvSpPr>
          <p:cNvPr id="99" name="Google Shape;99;p168"/>
          <p:cNvSpPr txBox="1">
            <a:spLocks noGrp="1"/>
          </p:cNvSpPr>
          <p:nvPr>
            <p:ph type="dt" idx="10"/>
          </p:nvPr>
        </p:nvSpPr>
        <p:spPr>
          <a:xfrm>
            <a:off x="457200" y="4767263"/>
            <a:ext cx="21336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0" name="Google Shape;100;p168"/>
          <p:cNvSpPr txBox="1">
            <a:spLocks noGrp="1"/>
          </p:cNvSpPr>
          <p:nvPr>
            <p:ph type="ftr" idx="11"/>
          </p:nvPr>
        </p:nvSpPr>
        <p:spPr>
          <a:xfrm>
            <a:off x="3124200" y="4767263"/>
            <a:ext cx="28956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1" name="Google Shape;101;p168"/>
          <p:cNvSpPr txBox="1">
            <a:spLocks noGrp="1"/>
          </p:cNvSpPr>
          <p:nvPr>
            <p:ph type="sldNum" idx="12"/>
          </p:nvPr>
        </p:nvSpPr>
        <p:spPr>
          <a:xfrm>
            <a:off x="6553200" y="4767263"/>
            <a:ext cx="21336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3_Blank">
  <p:cSld name="3_Blank">
    <p:spTree>
      <p:nvGrpSpPr>
        <p:cNvPr id="1" name="Shape 102"/>
        <p:cNvGrpSpPr/>
        <p:nvPr/>
      </p:nvGrpSpPr>
      <p:grpSpPr>
        <a:xfrm>
          <a:off x="0" y="0"/>
          <a:ext cx="0" cy="0"/>
          <a:chOff x="0" y="0"/>
          <a:chExt cx="0" cy="0"/>
        </a:xfrm>
      </p:grpSpPr>
      <p:sp>
        <p:nvSpPr>
          <p:cNvPr id="103" name="Google Shape;103;p171"/>
          <p:cNvSpPr txBox="1">
            <a:spLocks noGrp="1"/>
          </p:cNvSpPr>
          <p:nvPr>
            <p:ph type="ftr" idx="11"/>
          </p:nvPr>
        </p:nvSpPr>
        <p:spPr>
          <a:xfrm>
            <a:off x="3124200" y="4767263"/>
            <a:ext cx="28956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4" name="Google Shape;104;p171"/>
          <p:cNvSpPr txBox="1">
            <a:spLocks noGrp="1"/>
          </p:cNvSpPr>
          <p:nvPr>
            <p:ph type="dt" idx="10"/>
          </p:nvPr>
        </p:nvSpPr>
        <p:spPr>
          <a:xfrm>
            <a:off x="457200" y="4767263"/>
            <a:ext cx="21336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5" name="Google Shape;105;p171"/>
          <p:cNvSpPr txBox="1">
            <a:spLocks noGrp="1"/>
          </p:cNvSpPr>
          <p:nvPr>
            <p:ph type="sldNum" idx="12"/>
          </p:nvPr>
        </p:nvSpPr>
        <p:spPr>
          <a:xfrm>
            <a:off x="6553200" y="4767263"/>
            <a:ext cx="21336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cxnSp>
        <p:nvCxnSpPr>
          <p:cNvPr id="106" name="Google Shape;106;p171"/>
          <p:cNvCxnSpPr/>
          <p:nvPr/>
        </p:nvCxnSpPr>
        <p:spPr>
          <a:xfrm>
            <a:off x="1" y="1085850"/>
            <a:ext cx="9144000" cy="0"/>
          </a:xfrm>
          <a:prstGeom prst="straightConnector1">
            <a:avLst/>
          </a:prstGeom>
          <a:noFill/>
          <a:ln w="9525" cap="flat" cmpd="sng">
            <a:solidFill>
              <a:schemeClr val="dk1"/>
            </a:solidFill>
            <a:prstDash val="solid"/>
            <a:round/>
            <a:headEnd type="none" w="sm" len="sm"/>
            <a:tailEnd type="none" w="sm" len="sm"/>
          </a:ln>
        </p:spPr>
      </p:cxnSp>
      <p:sp>
        <p:nvSpPr>
          <p:cNvPr id="107" name="Google Shape;107;p171"/>
          <p:cNvSpPr txBox="1">
            <a:spLocks noGrp="1"/>
          </p:cNvSpPr>
          <p:nvPr>
            <p:ph type="title"/>
          </p:nvPr>
        </p:nvSpPr>
        <p:spPr>
          <a:xfrm>
            <a:off x="142354" y="114300"/>
            <a:ext cx="7315200" cy="971550"/>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SzPts val="3300"/>
              <a:buNone/>
              <a:defRPr sz="2700" b="0">
                <a:latin typeface="Times New Roman"/>
                <a:ea typeface="Times New Roman"/>
                <a:cs typeface="Times New Roman"/>
                <a:sym typeface="Times New Roman"/>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2_Blank">
  <p:cSld name="2_Blank">
    <p:spTree>
      <p:nvGrpSpPr>
        <p:cNvPr id="1" name="Shape 108"/>
        <p:cNvGrpSpPr/>
        <p:nvPr/>
      </p:nvGrpSpPr>
      <p:grpSpPr>
        <a:xfrm>
          <a:off x="0" y="0"/>
          <a:ext cx="0" cy="0"/>
          <a:chOff x="0" y="0"/>
          <a:chExt cx="0" cy="0"/>
        </a:xfrm>
      </p:grpSpPr>
      <p:sp>
        <p:nvSpPr>
          <p:cNvPr id="109" name="Google Shape;109;p172"/>
          <p:cNvSpPr txBox="1">
            <a:spLocks noGrp="1"/>
          </p:cNvSpPr>
          <p:nvPr>
            <p:ph type="ftr" idx="11"/>
          </p:nvPr>
        </p:nvSpPr>
        <p:spPr>
          <a:xfrm>
            <a:off x="3124200" y="4767263"/>
            <a:ext cx="28956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0" name="Google Shape;110;p172"/>
          <p:cNvSpPr txBox="1">
            <a:spLocks noGrp="1"/>
          </p:cNvSpPr>
          <p:nvPr>
            <p:ph type="dt" idx="10"/>
          </p:nvPr>
        </p:nvSpPr>
        <p:spPr>
          <a:xfrm>
            <a:off x="457200" y="4767263"/>
            <a:ext cx="21336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1" name="Google Shape;111;p172"/>
          <p:cNvSpPr txBox="1">
            <a:spLocks noGrp="1"/>
          </p:cNvSpPr>
          <p:nvPr>
            <p:ph type="sldNum" idx="12"/>
          </p:nvPr>
        </p:nvSpPr>
        <p:spPr>
          <a:xfrm>
            <a:off x="6553200" y="4767263"/>
            <a:ext cx="21336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cxnSp>
        <p:nvCxnSpPr>
          <p:cNvPr id="112" name="Google Shape;112;p172"/>
          <p:cNvCxnSpPr/>
          <p:nvPr/>
        </p:nvCxnSpPr>
        <p:spPr>
          <a:xfrm>
            <a:off x="1" y="1085850"/>
            <a:ext cx="9144000" cy="0"/>
          </a:xfrm>
          <a:prstGeom prst="straightConnector1">
            <a:avLst/>
          </a:prstGeom>
          <a:noFill/>
          <a:ln w="9525" cap="flat" cmpd="sng">
            <a:solidFill>
              <a:schemeClr val="dk1"/>
            </a:solidFill>
            <a:prstDash val="solid"/>
            <a:round/>
            <a:headEnd type="none" w="sm" len="sm"/>
            <a:tailEnd type="none" w="sm" len="sm"/>
          </a:ln>
        </p:spPr>
      </p:cxnSp>
      <p:sp>
        <p:nvSpPr>
          <p:cNvPr id="113" name="Google Shape;113;p172"/>
          <p:cNvSpPr txBox="1">
            <a:spLocks noGrp="1"/>
          </p:cNvSpPr>
          <p:nvPr>
            <p:ph type="title"/>
          </p:nvPr>
        </p:nvSpPr>
        <p:spPr>
          <a:xfrm>
            <a:off x="142354" y="114300"/>
            <a:ext cx="7315200" cy="971550"/>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SzPts val="3300"/>
              <a:buNone/>
              <a:defRPr sz="2700" b="0">
                <a:latin typeface="Times New Roman"/>
                <a:ea typeface="Times New Roman"/>
                <a:cs typeface="Times New Roman"/>
                <a:sym typeface="Times New Roman"/>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4"/>
        <p:cNvGrpSpPr/>
        <p:nvPr/>
      </p:nvGrpSpPr>
      <p:grpSpPr>
        <a:xfrm>
          <a:off x="0" y="0"/>
          <a:ext cx="0" cy="0"/>
          <a:chOff x="0" y="0"/>
          <a:chExt cx="0" cy="0"/>
        </a:xfrm>
      </p:grpSpPr>
      <p:sp>
        <p:nvSpPr>
          <p:cNvPr id="115" name="Google Shape;115;p183"/>
          <p:cNvSpPr txBox="1">
            <a:spLocks noGrp="1"/>
          </p:cNvSpPr>
          <p:nvPr>
            <p:ph type="title"/>
          </p:nvPr>
        </p:nvSpPr>
        <p:spPr>
          <a:xfrm>
            <a:off x="153649" y="172250"/>
            <a:ext cx="8795478" cy="85725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6" name="Google Shape;116;p183"/>
          <p:cNvSpPr txBox="1">
            <a:spLocks noGrp="1"/>
          </p:cNvSpPr>
          <p:nvPr>
            <p:ph type="body" idx="1"/>
          </p:nvPr>
        </p:nvSpPr>
        <p:spPr>
          <a:xfrm>
            <a:off x="457200" y="1200151"/>
            <a:ext cx="4038600" cy="3394472"/>
          </a:xfrm>
          <a:prstGeom prst="rect">
            <a:avLst/>
          </a:prstGeom>
          <a:noFill/>
          <a:ln>
            <a:noFill/>
          </a:ln>
        </p:spPr>
        <p:txBody>
          <a:bodyPr spcFirstLastPara="1" wrap="square" lIns="68575" tIns="34275" rIns="68575" bIns="34275" anchor="t" anchorCtr="0">
            <a:noAutofit/>
          </a:bodyPr>
          <a:lstStyle>
            <a:lvl1pPr marL="457200" lvl="0" indent="-361950" algn="l">
              <a:lnSpc>
                <a:spcPct val="100000"/>
              </a:lnSpc>
              <a:spcBef>
                <a:spcPts val="400"/>
              </a:spcBef>
              <a:spcAft>
                <a:spcPts val="0"/>
              </a:spcAft>
              <a:buClr>
                <a:schemeClr val="dk1"/>
              </a:buClr>
              <a:buSzPts val="2100"/>
              <a:buChar char="•"/>
              <a:defRPr sz="2100"/>
            </a:lvl1pPr>
            <a:lvl2pPr marL="914400" lvl="1" indent="-342900" algn="l">
              <a:lnSpc>
                <a:spcPct val="100000"/>
              </a:lnSpc>
              <a:spcBef>
                <a:spcPts val="400"/>
              </a:spcBef>
              <a:spcAft>
                <a:spcPts val="0"/>
              </a:spcAft>
              <a:buClr>
                <a:schemeClr val="dk1"/>
              </a:buClr>
              <a:buSzPts val="1800"/>
              <a:buChar char="-"/>
              <a:defRPr sz="1800"/>
            </a:lvl2pPr>
            <a:lvl3pPr marL="1371600" lvl="2" indent="-323850" algn="l">
              <a:lnSpc>
                <a:spcPct val="100000"/>
              </a:lnSpc>
              <a:spcBef>
                <a:spcPts val="300"/>
              </a:spcBef>
              <a:spcAft>
                <a:spcPts val="0"/>
              </a:spcAft>
              <a:buClr>
                <a:schemeClr val="dk1"/>
              </a:buClr>
              <a:buSzPts val="1500"/>
              <a:buChar char=""/>
              <a:defRPr sz="1500"/>
            </a:lvl3pPr>
            <a:lvl4pPr marL="1828800" lvl="3" indent="-317500" algn="l">
              <a:lnSpc>
                <a:spcPct val="100000"/>
              </a:lnSpc>
              <a:spcBef>
                <a:spcPts val="300"/>
              </a:spcBef>
              <a:spcAft>
                <a:spcPts val="0"/>
              </a:spcAft>
              <a:buClr>
                <a:schemeClr val="dk1"/>
              </a:buClr>
              <a:buSzPts val="1400"/>
              <a:buChar char="-"/>
              <a:defRPr sz="1400"/>
            </a:lvl4pPr>
            <a:lvl5pPr marL="2286000" lvl="4" indent="-317500" algn="l">
              <a:lnSpc>
                <a:spcPct val="100000"/>
              </a:lnSpc>
              <a:spcBef>
                <a:spcPts val="300"/>
              </a:spcBef>
              <a:spcAft>
                <a:spcPts val="0"/>
              </a:spcAft>
              <a:buClr>
                <a:schemeClr val="dk1"/>
              </a:buClr>
              <a:buSzPts val="1400"/>
              <a:buChar char="»"/>
              <a:defRPr sz="1400"/>
            </a:lvl5pPr>
            <a:lvl6pPr marL="2743200" lvl="5" indent="-317500" algn="l">
              <a:lnSpc>
                <a:spcPct val="100000"/>
              </a:lnSpc>
              <a:spcBef>
                <a:spcPts val="300"/>
              </a:spcBef>
              <a:spcAft>
                <a:spcPts val="0"/>
              </a:spcAft>
              <a:buClr>
                <a:schemeClr val="dk1"/>
              </a:buClr>
              <a:buSzPts val="1400"/>
              <a:buChar char=""/>
              <a:defRPr sz="1400"/>
            </a:lvl6pPr>
            <a:lvl7pPr marL="3200400" lvl="6" indent="-317500" algn="l">
              <a:lnSpc>
                <a:spcPct val="100000"/>
              </a:lnSpc>
              <a:spcBef>
                <a:spcPts val="300"/>
              </a:spcBef>
              <a:spcAft>
                <a:spcPts val="0"/>
              </a:spcAft>
              <a:buClr>
                <a:schemeClr val="dk1"/>
              </a:buClr>
              <a:buSzPts val="1400"/>
              <a:buChar char=""/>
              <a:defRPr sz="1400"/>
            </a:lvl7pPr>
            <a:lvl8pPr marL="3657600" lvl="7" indent="-317500" algn="l">
              <a:lnSpc>
                <a:spcPct val="100000"/>
              </a:lnSpc>
              <a:spcBef>
                <a:spcPts val="300"/>
              </a:spcBef>
              <a:spcAft>
                <a:spcPts val="0"/>
              </a:spcAft>
              <a:buClr>
                <a:schemeClr val="dk1"/>
              </a:buClr>
              <a:buSzPts val="1400"/>
              <a:buChar char=""/>
              <a:defRPr sz="1400"/>
            </a:lvl8pPr>
            <a:lvl9pPr marL="4114800" lvl="8" indent="-317500" algn="l">
              <a:lnSpc>
                <a:spcPct val="100000"/>
              </a:lnSpc>
              <a:spcBef>
                <a:spcPts val="300"/>
              </a:spcBef>
              <a:spcAft>
                <a:spcPts val="0"/>
              </a:spcAft>
              <a:buClr>
                <a:schemeClr val="dk1"/>
              </a:buClr>
              <a:buSzPts val="1400"/>
              <a:buChar char=""/>
              <a:defRPr sz="1400"/>
            </a:lvl9pPr>
          </a:lstStyle>
          <a:p>
            <a:endParaRPr/>
          </a:p>
        </p:txBody>
      </p:sp>
      <p:sp>
        <p:nvSpPr>
          <p:cNvPr id="117" name="Google Shape;117;p183"/>
          <p:cNvSpPr txBox="1">
            <a:spLocks noGrp="1"/>
          </p:cNvSpPr>
          <p:nvPr>
            <p:ph type="body" idx="2"/>
          </p:nvPr>
        </p:nvSpPr>
        <p:spPr>
          <a:xfrm>
            <a:off x="4648200" y="1200151"/>
            <a:ext cx="4038600" cy="3394472"/>
          </a:xfrm>
          <a:prstGeom prst="rect">
            <a:avLst/>
          </a:prstGeom>
          <a:noFill/>
          <a:ln>
            <a:noFill/>
          </a:ln>
        </p:spPr>
        <p:txBody>
          <a:bodyPr spcFirstLastPara="1" wrap="square" lIns="68575" tIns="34275" rIns="68575" bIns="34275" anchor="t" anchorCtr="0">
            <a:noAutofit/>
          </a:bodyPr>
          <a:lstStyle>
            <a:lvl1pPr marL="457200" lvl="0" indent="-361950" algn="l">
              <a:lnSpc>
                <a:spcPct val="100000"/>
              </a:lnSpc>
              <a:spcBef>
                <a:spcPts val="400"/>
              </a:spcBef>
              <a:spcAft>
                <a:spcPts val="0"/>
              </a:spcAft>
              <a:buClr>
                <a:schemeClr val="dk1"/>
              </a:buClr>
              <a:buSzPts val="2100"/>
              <a:buChar char="•"/>
              <a:defRPr sz="2100"/>
            </a:lvl1pPr>
            <a:lvl2pPr marL="914400" lvl="1" indent="-342900" algn="l">
              <a:lnSpc>
                <a:spcPct val="100000"/>
              </a:lnSpc>
              <a:spcBef>
                <a:spcPts val="400"/>
              </a:spcBef>
              <a:spcAft>
                <a:spcPts val="0"/>
              </a:spcAft>
              <a:buClr>
                <a:schemeClr val="dk1"/>
              </a:buClr>
              <a:buSzPts val="1800"/>
              <a:buChar char="-"/>
              <a:defRPr sz="1800"/>
            </a:lvl2pPr>
            <a:lvl3pPr marL="1371600" lvl="2" indent="-323850" algn="l">
              <a:lnSpc>
                <a:spcPct val="100000"/>
              </a:lnSpc>
              <a:spcBef>
                <a:spcPts val="300"/>
              </a:spcBef>
              <a:spcAft>
                <a:spcPts val="0"/>
              </a:spcAft>
              <a:buClr>
                <a:schemeClr val="dk1"/>
              </a:buClr>
              <a:buSzPts val="1500"/>
              <a:buChar char=""/>
              <a:defRPr sz="1500"/>
            </a:lvl3pPr>
            <a:lvl4pPr marL="1828800" lvl="3" indent="-317500" algn="l">
              <a:lnSpc>
                <a:spcPct val="100000"/>
              </a:lnSpc>
              <a:spcBef>
                <a:spcPts val="300"/>
              </a:spcBef>
              <a:spcAft>
                <a:spcPts val="0"/>
              </a:spcAft>
              <a:buClr>
                <a:schemeClr val="dk1"/>
              </a:buClr>
              <a:buSzPts val="1400"/>
              <a:buChar char="-"/>
              <a:defRPr sz="1400"/>
            </a:lvl4pPr>
            <a:lvl5pPr marL="2286000" lvl="4" indent="-317500" algn="l">
              <a:lnSpc>
                <a:spcPct val="100000"/>
              </a:lnSpc>
              <a:spcBef>
                <a:spcPts val="300"/>
              </a:spcBef>
              <a:spcAft>
                <a:spcPts val="0"/>
              </a:spcAft>
              <a:buClr>
                <a:schemeClr val="dk1"/>
              </a:buClr>
              <a:buSzPts val="1400"/>
              <a:buChar char="»"/>
              <a:defRPr sz="1400"/>
            </a:lvl5pPr>
            <a:lvl6pPr marL="2743200" lvl="5" indent="-317500" algn="l">
              <a:lnSpc>
                <a:spcPct val="100000"/>
              </a:lnSpc>
              <a:spcBef>
                <a:spcPts val="300"/>
              </a:spcBef>
              <a:spcAft>
                <a:spcPts val="0"/>
              </a:spcAft>
              <a:buClr>
                <a:schemeClr val="dk1"/>
              </a:buClr>
              <a:buSzPts val="1400"/>
              <a:buChar char=""/>
              <a:defRPr sz="1400"/>
            </a:lvl6pPr>
            <a:lvl7pPr marL="3200400" lvl="6" indent="-317500" algn="l">
              <a:lnSpc>
                <a:spcPct val="100000"/>
              </a:lnSpc>
              <a:spcBef>
                <a:spcPts val="300"/>
              </a:spcBef>
              <a:spcAft>
                <a:spcPts val="0"/>
              </a:spcAft>
              <a:buClr>
                <a:schemeClr val="dk1"/>
              </a:buClr>
              <a:buSzPts val="1400"/>
              <a:buChar char=""/>
              <a:defRPr sz="1400"/>
            </a:lvl7pPr>
            <a:lvl8pPr marL="3657600" lvl="7" indent="-317500" algn="l">
              <a:lnSpc>
                <a:spcPct val="100000"/>
              </a:lnSpc>
              <a:spcBef>
                <a:spcPts val="300"/>
              </a:spcBef>
              <a:spcAft>
                <a:spcPts val="0"/>
              </a:spcAft>
              <a:buClr>
                <a:schemeClr val="dk1"/>
              </a:buClr>
              <a:buSzPts val="1400"/>
              <a:buChar char=""/>
              <a:defRPr sz="1400"/>
            </a:lvl8pPr>
            <a:lvl9pPr marL="4114800" lvl="8" indent="-317500" algn="l">
              <a:lnSpc>
                <a:spcPct val="100000"/>
              </a:lnSpc>
              <a:spcBef>
                <a:spcPts val="300"/>
              </a:spcBef>
              <a:spcAft>
                <a:spcPts val="0"/>
              </a:spcAft>
              <a:buClr>
                <a:schemeClr val="dk1"/>
              </a:buClr>
              <a:buSzPts val="1400"/>
              <a:buChar char=""/>
              <a:defRPr sz="1400"/>
            </a:lvl9pPr>
          </a:lstStyle>
          <a:p>
            <a:endParaRPr/>
          </a:p>
        </p:txBody>
      </p:sp>
      <p:sp>
        <p:nvSpPr>
          <p:cNvPr id="118" name="Google Shape;118;p183"/>
          <p:cNvSpPr txBox="1">
            <a:spLocks noGrp="1"/>
          </p:cNvSpPr>
          <p:nvPr>
            <p:ph type="dt" idx="10"/>
          </p:nvPr>
        </p:nvSpPr>
        <p:spPr>
          <a:xfrm>
            <a:off x="457200" y="4767263"/>
            <a:ext cx="21336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9" name="Google Shape;119;p183"/>
          <p:cNvSpPr txBox="1">
            <a:spLocks noGrp="1"/>
          </p:cNvSpPr>
          <p:nvPr>
            <p:ph type="ftr" idx="11"/>
          </p:nvPr>
        </p:nvSpPr>
        <p:spPr>
          <a:xfrm>
            <a:off x="3124200" y="4767263"/>
            <a:ext cx="28956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0" name="Google Shape;120;p183"/>
          <p:cNvSpPr txBox="1">
            <a:spLocks noGrp="1"/>
          </p:cNvSpPr>
          <p:nvPr>
            <p:ph type="sldNum" idx="12"/>
          </p:nvPr>
        </p:nvSpPr>
        <p:spPr>
          <a:xfrm>
            <a:off x="6553200" y="4767263"/>
            <a:ext cx="21336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1"/>
        <p:cNvGrpSpPr/>
        <p:nvPr/>
      </p:nvGrpSpPr>
      <p:grpSpPr>
        <a:xfrm>
          <a:off x="0" y="0"/>
          <a:ext cx="0" cy="0"/>
          <a:chOff x="0" y="0"/>
          <a:chExt cx="0" cy="0"/>
        </a:xfrm>
      </p:grpSpPr>
      <p:sp>
        <p:nvSpPr>
          <p:cNvPr id="122" name="Google Shape;122;p184"/>
          <p:cNvSpPr txBox="1">
            <a:spLocks noGrp="1"/>
          </p:cNvSpPr>
          <p:nvPr>
            <p:ph type="ctrTitle"/>
          </p:nvPr>
        </p:nvSpPr>
        <p:spPr>
          <a:xfrm>
            <a:off x="685800" y="1597819"/>
            <a:ext cx="7772400" cy="1102519"/>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3" name="Google Shape;123;p184"/>
          <p:cNvSpPr txBox="1">
            <a:spLocks noGrp="1"/>
          </p:cNvSpPr>
          <p:nvPr>
            <p:ph type="subTitle" idx="1"/>
          </p:nvPr>
        </p:nvSpPr>
        <p:spPr>
          <a:xfrm>
            <a:off x="1371600" y="2914650"/>
            <a:ext cx="6400800" cy="1314450"/>
          </a:xfrm>
          <a:prstGeom prst="rect">
            <a:avLst/>
          </a:prstGeom>
          <a:noFill/>
          <a:ln>
            <a:noFill/>
          </a:ln>
        </p:spPr>
        <p:txBody>
          <a:bodyPr spcFirstLastPara="1" wrap="square" lIns="68575" tIns="34275" rIns="68575" bIns="34275" anchor="t" anchorCtr="0">
            <a:noAutofit/>
          </a:bodyPr>
          <a:lstStyle>
            <a:lvl1pPr lvl="0" algn="ctr">
              <a:lnSpc>
                <a:spcPct val="100000"/>
              </a:lnSpc>
              <a:spcBef>
                <a:spcPts val="500"/>
              </a:spcBef>
              <a:spcAft>
                <a:spcPts val="0"/>
              </a:spcAft>
              <a:buClr>
                <a:srgbClr val="888888"/>
              </a:buClr>
              <a:buSzPts val="2400"/>
              <a:buNone/>
              <a:defRPr>
                <a:solidFill>
                  <a:srgbClr val="888888"/>
                </a:solidFill>
              </a:defRPr>
            </a:lvl1pPr>
            <a:lvl2pPr lvl="1" algn="ctr">
              <a:lnSpc>
                <a:spcPct val="100000"/>
              </a:lnSpc>
              <a:spcBef>
                <a:spcPts val="400"/>
              </a:spcBef>
              <a:spcAft>
                <a:spcPts val="0"/>
              </a:spcAft>
              <a:buClr>
                <a:srgbClr val="888888"/>
              </a:buClr>
              <a:buSzPts val="2100"/>
              <a:buNone/>
              <a:defRPr>
                <a:solidFill>
                  <a:srgbClr val="888888"/>
                </a:solidFill>
              </a:defRPr>
            </a:lvl2pPr>
            <a:lvl3pPr lvl="2" algn="ctr">
              <a:lnSpc>
                <a:spcPct val="100000"/>
              </a:lnSpc>
              <a:spcBef>
                <a:spcPts val="400"/>
              </a:spcBef>
              <a:spcAft>
                <a:spcPts val="0"/>
              </a:spcAft>
              <a:buClr>
                <a:srgbClr val="888888"/>
              </a:buClr>
              <a:buSzPts val="1800"/>
              <a:buNone/>
              <a:defRPr>
                <a:solidFill>
                  <a:srgbClr val="888888"/>
                </a:solidFill>
              </a:defRPr>
            </a:lvl3pPr>
            <a:lvl4pPr lvl="3" algn="ctr">
              <a:lnSpc>
                <a:spcPct val="100000"/>
              </a:lnSpc>
              <a:spcBef>
                <a:spcPts val="300"/>
              </a:spcBef>
              <a:spcAft>
                <a:spcPts val="0"/>
              </a:spcAft>
              <a:buClr>
                <a:srgbClr val="888888"/>
              </a:buClr>
              <a:buSzPts val="1500"/>
              <a:buNone/>
              <a:defRPr>
                <a:solidFill>
                  <a:srgbClr val="888888"/>
                </a:solidFill>
              </a:defRPr>
            </a:lvl4pPr>
            <a:lvl5pPr lvl="4" algn="ctr">
              <a:lnSpc>
                <a:spcPct val="100000"/>
              </a:lnSpc>
              <a:spcBef>
                <a:spcPts val="300"/>
              </a:spcBef>
              <a:spcAft>
                <a:spcPts val="0"/>
              </a:spcAft>
              <a:buClr>
                <a:srgbClr val="888888"/>
              </a:buClr>
              <a:buSzPts val="1500"/>
              <a:buNone/>
              <a:defRPr>
                <a:solidFill>
                  <a:srgbClr val="888888"/>
                </a:solidFill>
              </a:defRPr>
            </a:lvl5pPr>
            <a:lvl6pPr lvl="5" algn="ctr">
              <a:lnSpc>
                <a:spcPct val="100000"/>
              </a:lnSpc>
              <a:spcBef>
                <a:spcPts val="300"/>
              </a:spcBef>
              <a:spcAft>
                <a:spcPts val="0"/>
              </a:spcAft>
              <a:buClr>
                <a:srgbClr val="888888"/>
              </a:buClr>
              <a:buSzPts val="1500"/>
              <a:buNone/>
              <a:defRPr>
                <a:solidFill>
                  <a:srgbClr val="888888"/>
                </a:solidFill>
              </a:defRPr>
            </a:lvl6pPr>
            <a:lvl7pPr lvl="6" algn="ctr">
              <a:lnSpc>
                <a:spcPct val="100000"/>
              </a:lnSpc>
              <a:spcBef>
                <a:spcPts val="300"/>
              </a:spcBef>
              <a:spcAft>
                <a:spcPts val="0"/>
              </a:spcAft>
              <a:buClr>
                <a:srgbClr val="888888"/>
              </a:buClr>
              <a:buSzPts val="1500"/>
              <a:buNone/>
              <a:defRPr>
                <a:solidFill>
                  <a:srgbClr val="888888"/>
                </a:solidFill>
              </a:defRPr>
            </a:lvl7pPr>
            <a:lvl8pPr lvl="7" algn="ctr">
              <a:lnSpc>
                <a:spcPct val="100000"/>
              </a:lnSpc>
              <a:spcBef>
                <a:spcPts val="300"/>
              </a:spcBef>
              <a:spcAft>
                <a:spcPts val="0"/>
              </a:spcAft>
              <a:buClr>
                <a:srgbClr val="888888"/>
              </a:buClr>
              <a:buSzPts val="1500"/>
              <a:buNone/>
              <a:defRPr>
                <a:solidFill>
                  <a:srgbClr val="888888"/>
                </a:solidFill>
              </a:defRPr>
            </a:lvl8pPr>
            <a:lvl9pPr lvl="8" algn="ctr">
              <a:lnSpc>
                <a:spcPct val="100000"/>
              </a:lnSpc>
              <a:spcBef>
                <a:spcPts val="300"/>
              </a:spcBef>
              <a:spcAft>
                <a:spcPts val="0"/>
              </a:spcAft>
              <a:buClr>
                <a:srgbClr val="888888"/>
              </a:buClr>
              <a:buSzPts val="1500"/>
              <a:buNone/>
              <a:defRPr>
                <a:solidFill>
                  <a:srgbClr val="888888"/>
                </a:solidFill>
              </a:defRPr>
            </a:lvl9pPr>
          </a:lstStyle>
          <a:p>
            <a:endParaRPr/>
          </a:p>
        </p:txBody>
      </p:sp>
      <p:sp>
        <p:nvSpPr>
          <p:cNvPr id="124" name="Google Shape;124;p184"/>
          <p:cNvSpPr txBox="1">
            <a:spLocks noGrp="1"/>
          </p:cNvSpPr>
          <p:nvPr>
            <p:ph type="dt" idx="10"/>
          </p:nvPr>
        </p:nvSpPr>
        <p:spPr>
          <a:xfrm>
            <a:off x="457200" y="4767263"/>
            <a:ext cx="21336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5" name="Google Shape;125;p184"/>
          <p:cNvSpPr txBox="1">
            <a:spLocks noGrp="1"/>
          </p:cNvSpPr>
          <p:nvPr>
            <p:ph type="ftr" idx="11"/>
          </p:nvPr>
        </p:nvSpPr>
        <p:spPr>
          <a:xfrm>
            <a:off x="3124200" y="4767263"/>
            <a:ext cx="28956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6" name="Google Shape;126;p184"/>
          <p:cNvSpPr txBox="1">
            <a:spLocks noGrp="1"/>
          </p:cNvSpPr>
          <p:nvPr>
            <p:ph type="sldNum" idx="12"/>
          </p:nvPr>
        </p:nvSpPr>
        <p:spPr>
          <a:xfrm>
            <a:off x="6553200" y="4767263"/>
            <a:ext cx="21336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7"/>
        <p:cNvGrpSpPr/>
        <p:nvPr/>
      </p:nvGrpSpPr>
      <p:grpSpPr>
        <a:xfrm>
          <a:off x="0" y="0"/>
          <a:ext cx="0" cy="0"/>
          <a:chOff x="0" y="0"/>
          <a:chExt cx="0" cy="0"/>
        </a:xfrm>
      </p:grpSpPr>
      <p:sp>
        <p:nvSpPr>
          <p:cNvPr id="128" name="Google Shape;128;p185"/>
          <p:cNvSpPr txBox="1">
            <a:spLocks noGrp="1"/>
          </p:cNvSpPr>
          <p:nvPr>
            <p:ph type="title"/>
          </p:nvPr>
        </p:nvSpPr>
        <p:spPr>
          <a:xfrm>
            <a:off x="722313" y="3305176"/>
            <a:ext cx="7772400" cy="1021556"/>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Clr>
                <a:schemeClr val="dk1"/>
              </a:buClr>
              <a:buSzPts val="3000"/>
              <a:buFont typeface="Times New Roman"/>
              <a:buNone/>
              <a:defRPr sz="3000" b="1" cap="none"/>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9" name="Google Shape;129;p185"/>
          <p:cNvSpPr txBox="1">
            <a:spLocks noGrp="1"/>
          </p:cNvSpPr>
          <p:nvPr>
            <p:ph type="body" idx="1"/>
          </p:nvPr>
        </p:nvSpPr>
        <p:spPr>
          <a:xfrm>
            <a:off x="722313" y="2180035"/>
            <a:ext cx="7772400" cy="1125140"/>
          </a:xfrm>
          <a:prstGeom prst="rect">
            <a:avLst/>
          </a:prstGeom>
          <a:noFill/>
          <a:ln>
            <a:noFill/>
          </a:ln>
        </p:spPr>
        <p:txBody>
          <a:bodyPr spcFirstLastPara="1" wrap="square" lIns="68575" tIns="34275" rIns="68575" bIns="34275" anchor="b" anchorCtr="0">
            <a:noAutofit/>
          </a:bodyPr>
          <a:lstStyle>
            <a:lvl1pPr marL="457200" lvl="0" indent="-228600" algn="l">
              <a:lnSpc>
                <a:spcPct val="100000"/>
              </a:lnSpc>
              <a:spcBef>
                <a:spcPts val="300"/>
              </a:spcBef>
              <a:spcAft>
                <a:spcPts val="0"/>
              </a:spcAft>
              <a:buClr>
                <a:srgbClr val="888888"/>
              </a:buClr>
              <a:buSzPts val="1500"/>
              <a:buNone/>
              <a:defRPr sz="1500">
                <a:solidFill>
                  <a:srgbClr val="888888"/>
                </a:solidFill>
              </a:defRPr>
            </a:lvl1pPr>
            <a:lvl2pPr marL="914400" lvl="1" indent="-228600" algn="l">
              <a:lnSpc>
                <a:spcPct val="100000"/>
              </a:lnSpc>
              <a:spcBef>
                <a:spcPts val="300"/>
              </a:spcBef>
              <a:spcAft>
                <a:spcPts val="0"/>
              </a:spcAft>
              <a:buClr>
                <a:srgbClr val="888888"/>
              </a:buClr>
              <a:buSzPts val="1400"/>
              <a:buNone/>
              <a:defRPr sz="1400">
                <a:solidFill>
                  <a:srgbClr val="888888"/>
                </a:solidFill>
              </a:defRPr>
            </a:lvl2pPr>
            <a:lvl3pPr marL="1371600" lvl="2" indent="-228600" algn="l">
              <a:lnSpc>
                <a:spcPct val="100000"/>
              </a:lnSpc>
              <a:spcBef>
                <a:spcPts val="200"/>
              </a:spcBef>
              <a:spcAft>
                <a:spcPts val="0"/>
              </a:spcAft>
              <a:buClr>
                <a:srgbClr val="888888"/>
              </a:buClr>
              <a:buSzPts val="1200"/>
              <a:buNone/>
              <a:defRPr sz="1200">
                <a:solidFill>
                  <a:srgbClr val="888888"/>
                </a:solidFill>
              </a:defRPr>
            </a:lvl3pPr>
            <a:lvl4pPr marL="1828800" lvl="3" indent="-228600" algn="l">
              <a:lnSpc>
                <a:spcPct val="100000"/>
              </a:lnSpc>
              <a:spcBef>
                <a:spcPts val="200"/>
              </a:spcBef>
              <a:spcAft>
                <a:spcPts val="0"/>
              </a:spcAft>
              <a:buClr>
                <a:srgbClr val="888888"/>
              </a:buClr>
              <a:buSzPts val="1100"/>
              <a:buNone/>
              <a:defRPr sz="1100">
                <a:solidFill>
                  <a:srgbClr val="888888"/>
                </a:solidFill>
              </a:defRPr>
            </a:lvl4pPr>
            <a:lvl5pPr marL="2286000" lvl="4" indent="-228600" algn="l">
              <a:lnSpc>
                <a:spcPct val="100000"/>
              </a:lnSpc>
              <a:spcBef>
                <a:spcPts val="200"/>
              </a:spcBef>
              <a:spcAft>
                <a:spcPts val="0"/>
              </a:spcAft>
              <a:buClr>
                <a:srgbClr val="888888"/>
              </a:buClr>
              <a:buSzPts val="1100"/>
              <a:buNone/>
              <a:defRPr sz="1100">
                <a:solidFill>
                  <a:srgbClr val="888888"/>
                </a:solidFill>
              </a:defRPr>
            </a:lvl5pPr>
            <a:lvl6pPr marL="2743200" lvl="5" indent="-228600" algn="l">
              <a:lnSpc>
                <a:spcPct val="100000"/>
              </a:lnSpc>
              <a:spcBef>
                <a:spcPts val="200"/>
              </a:spcBef>
              <a:spcAft>
                <a:spcPts val="0"/>
              </a:spcAft>
              <a:buClr>
                <a:srgbClr val="888888"/>
              </a:buClr>
              <a:buSzPts val="1100"/>
              <a:buNone/>
              <a:defRPr sz="1100">
                <a:solidFill>
                  <a:srgbClr val="888888"/>
                </a:solidFill>
              </a:defRPr>
            </a:lvl6pPr>
            <a:lvl7pPr marL="3200400" lvl="6" indent="-228600" algn="l">
              <a:lnSpc>
                <a:spcPct val="100000"/>
              </a:lnSpc>
              <a:spcBef>
                <a:spcPts val="200"/>
              </a:spcBef>
              <a:spcAft>
                <a:spcPts val="0"/>
              </a:spcAft>
              <a:buClr>
                <a:srgbClr val="888888"/>
              </a:buClr>
              <a:buSzPts val="1100"/>
              <a:buNone/>
              <a:defRPr sz="1100">
                <a:solidFill>
                  <a:srgbClr val="888888"/>
                </a:solidFill>
              </a:defRPr>
            </a:lvl7pPr>
            <a:lvl8pPr marL="3657600" lvl="7" indent="-228600" algn="l">
              <a:lnSpc>
                <a:spcPct val="100000"/>
              </a:lnSpc>
              <a:spcBef>
                <a:spcPts val="200"/>
              </a:spcBef>
              <a:spcAft>
                <a:spcPts val="0"/>
              </a:spcAft>
              <a:buClr>
                <a:srgbClr val="888888"/>
              </a:buClr>
              <a:buSzPts val="1100"/>
              <a:buNone/>
              <a:defRPr sz="1100">
                <a:solidFill>
                  <a:srgbClr val="888888"/>
                </a:solidFill>
              </a:defRPr>
            </a:lvl8pPr>
            <a:lvl9pPr marL="4114800" lvl="8" indent="-228600" algn="l">
              <a:lnSpc>
                <a:spcPct val="100000"/>
              </a:lnSpc>
              <a:spcBef>
                <a:spcPts val="200"/>
              </a:spcBef>
              <a:spcAft>
                <a:spcPts val="0"/>
              </a:spcAft>
              <a:buClr>
                <a:srgbClr val="888888"/>
              </a:buClr>
              <a:buSzPts val="1100"/>
              <a:buNone/>
              <a:defRPr sz="1100">
                <a:solidFill>
                  <a:srgbClr val="888888"/>
                </a:solidFill>
              </a:defRPr>
            </a:lvl9pPr>
          </a:lstStyle>
          <a:p>
            <a:endParaRPr/>
          </a:p>
        </p:txBody>
      </p:sp>
      <p:sp>
        <p:nvSpPr>
          <p:cNvPr id="130" name="Google Shape;130;p185"/>
          <p:cNvSpPr txBox="1">
            <a:spLocks noGrp="1"/>
          </p:cNvSpPr>
          <p:nvPr>
            <p:ph type="dt" idx="10"/>
          </p:nvPr>
        </p:nvSpPr>
        <p:spPr>
          <a:xfrm>
            <a:off x="457200" y="4767263"/>
            <a:ext cx="21336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1" name="Google Shape;131;p185"/>
          <p:cNvSpPr txBox="1">
            <a:spLocks noGrp="1"/>
          </p:cNvSpPr>
          <p:nvPr>
            <p:ph type="ftr" idx="11"/>
          </p:nvPr>
        </p:nvSpPr>
        <p:spPr>
          <a:xfrm>
            <a:off x="3124200" y="4767263"/>
            <a:ext cx="28956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2" name="Google Shape;132;p185"/>
          <p:cNvSpPr txBox="1">
            <a:spLocks noGrp="1"/>
          </p:cNvSpPr>
          <p:nvPr>
            <p:ph type="sldNum" idx="12"/>
          </p:nvPr>
        </p:nvSpPr>
        <p:spPr>
          <a:xfrm>
            <a:off x="6553200" y="4767263"/>
            <a:ext cx="21336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33"/>
        <p:cNvGrpSpPr/>
        <p:nvPr/>
      </p:nvGrpSpPr>
      <p:grpSpPr>
        <a:xfrm>
          <a:off x="0" y="0"/>
          <a:ext cx="0" cy="0"/>
          <a:chOff x="0" y="0"/>
          <a:chExt cx="0" cy="0"/>
        </a:xfrm>
      </p:grpSpPr>
      <p:sp>
        <p:nvSpPr>
          <p:cNvPr id="134" name="Google Shape;134;p186"/>
          <p:cNvSpPr txBox="1">
            <a:spLocks noGrp="1"/>
          </p:cNvSpPr>
          <p:nvPr>
            <p:ph type="title"/>
          </p:nvPr>
        </p:nvSpPr>
        <p:spPr>
          <a:xfrm>
            <a:off x="153649" y="172250"/>
            <a:ext cx="8795478" cy="85725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chemeClr val="dk1"/>
              </a:buClr>
              <a:buSzPts val="3300"/>
              <a:buFont typeface="Times New Roman"/>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5" name="Google Shape;135;p186"/>
          <p:cNvSpPr txBox="1">
            <a:spLocks noGrp="1"/>
          </p:cNvSpPr>
          <p:nvPr>
            <p:ph type="body" idx="1"/>
          </p:nvPr>
        </p:nvSpPr>
        <p:spPr>
          <a:xfrm>
            <a:off x="457200" y="1151335"/>
            <a:ext cx="4040188" cy="479822"/>
          </a:xfrm>
          <a:prstGeom prst="rect">
            <a:avLst/>
          </a:prstGeom>
          <a:noFill/>
          <a:ln>
            <a:noFill/>
          </a:ln>
        </p:spPr>
        <p:txBody>
          <a:bodyPr spcFirstLastPara="1" wrap="square" lIns="68575" tIns="34275" rIns="68575" bIns="34275" anchor="b" anchorCtr="0">
            <a:noAutofit/>
          </a:bodyPr>
          <a:lstStyle>
            <a:lvl1pPr marL="457200" lvl="0" indent="-228600" algn="l">
              <a:lnSpc>
                <a:spcPct val="100000"/>
              </a:lnSpc>
              <a:spcBef>
                <a:spcPts val="400"/>
              </a:spcBef>
              <a:spcAft>
                <a:spcPts val="0"/>
              </a:spcAft>
              <a:buClr>
                <a:schemeClr val="dk1"/>
              </a:buClr>
              <a:buSzPts val="1800"/>
              <a:buNone/>
              <a:defRPr sz="1800" b="1"/>
            </a:lvl1pPr>
            <a:lvl2pPr marL="914400" lvl="1" indent="-228600" algn="l">
              <a:lnSpc>
                <a:spcPct val="100000"/>
              </a:lnSpc>
              <a:spcBef>
                <a:spcPts val="300"/>
              </a:spcBef>
              <a:spcAft>
                <a:spcPts val="0"/>
              </a:spcAft>
              <a:buClr>
                <a:schemeClr val="dk1"/>
              </a:buClr>
              <a:buSzPts val="1500"/>
              <a:buNone/>
              <a:defRPr sz="1500" b="1"/>
            </a:lvl2pPr>
            <a:lvl3pPr marL="1371600" lvl="2" indent="-228600" algn="l">
              <a:lnSpc>
                <a:spcPct val="100000"/>
              </a:lnSpc>
              <a:spcBef>
                <a:spcPts val="300"/>
              </a:spcBef>
              <a:spcAft>
                <a:spcPts val="0"/>
              </a:spcAft>
              <a:buClr>
                <a:schemeClr val="dk1"/>
              </a:buClr>
              <a:buSzPts val="1400"/>
              <a:buNone/>
              <a:defRPr sz="1400" b="1"/>
            </a:lvl3pPr>
            <a:lvl4pPr marL="1828800" lvl="3" indent="-228600" algn="l">
              <a:lnSpc>
                <a:spcPct val="100000"/>
              </a:lnSpc>
              <a:spcBef>
                <a:spcPts val="200"/>
              </a:spcBef>
              <a:spcAft>
                <a:spcPts val="0"/>
              </a:spcAft>
              <a:buClr>
                <a:schemeClr val="dk1"/>
              </a:buClr>
              <a:buSzPts val="1200"/>
              <a:buNone/>
              <a:defRPr sz="1200" b="1"/>
            </a:lvl4pPr>
            <a:lvl5pPr marL="2286000" lvl="4" indent="-228600" algn="l">
              <a:lnSpc>
                <a:spcPct val="100000"/>
              </a:lnSpc>
              <a:spcBef>
                <a:spcPts val="200"/>
              </a:spcBef>
              <a:spcAft>
                <a:spcPts val="0"/>
              </a:spcAft>
              <a:buClr>
                <a:schemeClr val="dk1"/>
              </a:buClr>
              <a:buSzPts val="1200"/>
              <a:buNone/>
              <a:defRPr sz="1200" b="1"/>
            </a:lvl5pPr>
            <a:lvl6pPr marL="2743200" lvl="5" indent="-228600" algn="l">
              <a:lnSpc>
                <a:spcPct val="100000"/>
              </a:lnSpc>
              <a:spcBef>
                <a:spcPts val="200"/>
              </a:spcBef>
              <a:spcAft>
                <a:spcPts val="0"/>
              </a:spcAft>
              <a:buClr>
                <a:schemeClr val="dk1"/>
              </a:buClr>
              <a:buSzPts val="1200"/>
              <a:buNone/>
              <a:defRPr sz="1200" b="1"/>
            </a:lvl6pPr>
            <a:lvl7pPr marL="3200400" lvl="6" indent="-228600" algn="l">
              <a:lnSpc>
                <a:spcPct val="100000"/>
              </a:lnSpc>
              <a:spcBef>
                <a:spcPts val="200"/>
              </a:spcBef>
              <a:spcAft>
                <a:spcPts val="0"/>
              </a:spcAft>
              <a:buClr>
                <a:schemeClr val="dk1"/>
              </a:buClr>
              <a:buSzPts val="1200"/>
              <a:buNone/>
              <a:defRPr sz="1200" b="1"/>
            </a:lvl7pPr>
            <a:lvl8pPr marL="3657600" lvl="7" indent="-228600" algn="l">
              <a:lnSpc>
                <a:spcPct val="100000"/>
              </a:lnSpc>
              <a:spcBef>
                <a:spcPts val="200"/>
              </a:spcBef>
              <a:spcAft>
                <a:spcPts val="0"/>
              </a:spcAft>
              <a:buClr>
                <a:schemeClr val="dk1"/>
              </a:buClr>
              <a:buSzPts val="1200"/>
              <a:buNone/>
              <a:defRPr sz="1200" b="1"/>
            </a:lvl8pPr>
            <a:lvl9pPr marL="4114800" lvl="8" indent="-228600" algn="l">
              <a:lnSpc>
                <a:spcPct val="100000"/>
              </a:lnSpc>
              <a:spcBef>
                <a:spcPts val="200"/>
              </a:spcBef>
              <a:spcAft>
                <a:spcPts val="0"/>
              </a:spcAft>
              <a:buClr>
                <a:schemeClr val="dk1"/>
              </a:buClr>
              <a:buSzPts val="1200"/>
              <a:buNone/>
              <a:defRPr sz="1200" b="1"/>
            </a:lvl9pPr>
          </a:lstStyle>
          <a:p>
            <a:endParaRPr/>
          </a:p>
        </p:txBody>
      </p:sp>
      <p:sp>
        <p:nvSpPr>
          <p:cNvPr id="136" name="Google Shape;136;p186"/>
          <p:cNvSpPr txBox="1">
            <a:spLocks noGrp="1"/>
          </p:cNvSpPr>
          <p:nvPr>
            <p:ph type="body" idx="2"/>
          </p:nvPr>
        </p:nvSpPr>
        <p:spPr>
          <a:xfrm>
            <a:off x="457200" y="1631156"/>
            <a:ext cx="4040188" cy="2963466"/>
          </a:xfrm>
          <a:prstGeom prst="rect">
            <a:avLst/>
          </a:prstGeom>
          <a:noFill/>
          <a:ln>
            <a:noFill/>
          </a:ln>
        </p:spPr>
        <p:txBody>
          <a:bodyPr spcFirstLastPara="1" wrap="square" lIns="68575" tIns="34275" rIns="68575" bIns="34275" anchor="t" anchorCtr="0">
            <a:noAutofit/>
          </a:bodyPr>
          <a:lstStyle>
            <a:lvl1pPr marL="457200" lvl="0" indent="-342900" algn="l">
              <a:lnSpc>
                <a:spcPct val="100000"/>
              </a:lnSpc>
              <a:spcBef>
                <a:spcPts val="400"/>
              </a:spcBef>
              <a:spcAft>
                <a:spcPts val="0"/>
              </a:spcAft>
              <a:buClr>
                <a:schemeClr val="dk1"/>
              </a:buClr>
              <a:buSzPts val="1800"/>
              <a:buChar char="•"/>
              <a:defRPr sz="1800"/>
            </a:lvl1pPr>
            <a:lvl2pPr marL="914400" lvl="1" indent="-323850" algn="l">
              <a:lnSpc>
                <a:spcPct val="100000"/>
              </a:lnSpc>
              <a:spcBef>
                <a:spcPts val="300"/>
              </a:spcBef>
              <a:spcAft>
                <a:spcPts val="0"/>
              </a:spcAft>
              <a:buClr>
                <a:schemeClr val="dk1"/>
              </a:buClr>
              <a:buSzPts val="1500"/>
              <a:buChar char="-"/>
              <a:defRPr sz="1500"/>
            </a:lvl2pPr>
            <a:lvl3pPr marL="1371600" lvl="2" indent="-317500" algn="l">
              <a:lnSpc>
                <a:spcPct val="100000"/>
              </a:lnSpc>
              <a:spcBef>
                <a:spcPts val="300"/>
              </a:spcBef>
              <a:spcAft>
                <a:spcPts val="0"/>
              </a:spcAft>
              <a:buClr>
                <a:schemeClr val="dk1"/>
              </a:buClr>
              <a:buSzPts val="1400"/>
              <a:buChar char=""/>
              <a:defRPr sz="1400"/>
            </a:lvl3pPr>
            <a:lvl4pPr marL="1828800" lvl="3" indent="-304800" algn="l">
              <a:lnSpc>
                <a:spcPct val="100000"/>
              </a:lnSpc>
              <a:spcBef>
                <a:spcPts val="200"/>
              </a:spcBef>
              <a:spcAft>
                <a:spcPts val="0"/>
              </a:spcAft>
              <a:buClr>
                <a:schemeClr val="dk1"/>
              </a:buClr>
              <a:buSzPts val="1200"/>
              <a:buChar char="-"/>
              <a:defRPr sz="1200"/>
            </a:lvl4pPr>
            <a:lvl5pPr marL="2286000" lvl="4" indent="-304800" algn="l">
              <a:lnSpc>
                <a:spcPct val="100000"/>
              </a:lnSpc>
              <a:spcBef>
                <a:spcPts val="200"/>
              </a:spcBef>
              <a:spcAft>
                <a:spcPts val="0"/>
              </a:spcAft>
              <a:buClr>
                <a:schemeClr val="dk1"/>
              </a:buClr>
              <a:buSzPts val="1200"/>
              <a:buChar char="»"/>
              <a:defRPr sz="1200"/>
            </a:lvl5pPr>
            <a:lvl6pPr marL="2743200" lvl="5" indent="-304800" algn="l">
              <a:lnSpc>
                <a:spcPct val="100000"/>
              </a:lnSpc>
              <a:spcBef>
                <a:spcPts val="200"/>
              </a:spcBef>
              <a:spcAft>
                <a:spcPts val="0"/>
              </a:spcAft>
              <a:buClr>
                <a:schemeClr val="dk1"/>
              </a:buClr>
              <a:buSzPts val="1200"/>
              <a:buChar char=""/>
              <a:defRPr sz="1200"/>
            </a:lvl6pPr>
            <a:lvl7pPr marL="3200400" lvl="6" indent="-304800" algn="l">
              <a:lnSpc>
                <a:spcPct val="100000"/>
              </a:lnSpc>
              <a:spcBef>
                <a:spcPts val="200"/>
              </a:spcBef>
              <a:spcAft>
                <a:spcPts val="0"/>
              </a:spcAft>
              <a:buClr>
                <a:schemeClr val="dk1"/>
              </a:buClr>
              <a:buSzPts val="1200"/>
              <a:buChar char=""/>
              <a:defRPr sz="1200"/>
            </a:lvl7pPr>
            <a:lvl8pPr marL="3657600" lvl="7" indent="-304800" algn="l">
              <a:lnSpc>
                <a:spcPct val="100000"/>
              </a:lnSpc>
              <a:spcBef>
                <a:spcPts val="200"/>
              </a:spcBef>
              <a:spcAft>
                <a:spcPts val="0"/>
              </a:spcAft>
              <a:buClr>
                <a:schemeClr val="dk1"/>
              </a:buClr>
              <a:buSzPts val="1200"/>
              <a:buChar char=""/>
              <a:defRPr sz="1200"/>
            </a:lvl8pPr>
            <a:lvl9pPr marL="4114800" lvl="8" indent="-304800" algn="l">
              <a:lnSpc>
                <a:spcPct val="100000"/>
              </a:lnSpc>
              <a:spcBef>
                <a:spcPts val="200"/>
              </a:spcBef>
              <a:spcAft>
                <a:spcPts val="0"/>
              </a:spcAft>
              <a:buClr>
                <a:schemeClr val="dk1"/>
              </a:buClr>
              <a:buSzPts val="1200"/>
              <a:buChar char=""/>
              <a:defRPr sz="1200"/>
            </a:lvl9pPr>
          </a:lstStyle>
          <a:p>
            <a:endParaRPr/>
          </a:p>
        </p:txBody>
      </p:sp>
      <p:sp>
        <p:nvSpPr>
          <p:cNvPr id="137" name="Google Shape;137;p186"/>
          <p:cNvSpPr txBox="1">
            <a:spLocks noGrp="1"/>
          </p:cNvSpPr>
          <p:nvPr>
            <p:ph type="body" idx="3"/>
          </p:nvPr>
        </p:nvSpPr>
        <p:spPr>
          <a:xfrm>
            <a:off x="4645026" y="1151335"/>
            <a:ext cx="4041775" cy="479822"/>
          </a:xfrm>
          <a:prstGeom prst="rect">
            <a:avLst/>
          </a:prstGeom>
          <a:noFill/>
          <a:ln>
            <a:noFill/>
          </a:ln>
        </p:spPr>
        <p:txBody>
          <a:bodyPr spcFirstLastPara="1" wrap="square" lIns="68575" tIns="34275" rIns="68575" bIns="34275" anchor="b" anchorCtr="0">
            <a:noAutofit/>
          </a:bodyPr>
          <a:lstStyle>
            <a:lvl1pPr marL="457200" lvl="0" indent="-228600" algn="l">
              <a:lnSpc>
                <a:spcPct val="100000"/>
              </a:lnSpc>
              <a:spcBef>
                <a:spcPts val="400"/>
              </a:spcBef>
              <a:spcAft>
                <a:spcPts val="0"/>
              </a:spcAft>
              <a:buClr>
                <a:schemeClr val="dk1"/>
              </a:buClr>
              <a:buSzPts val="1800"/>
              <a:buNone/>
              <a:defRPr sz="1800" b="1"/>
            </a:lvl1pPr>
            <a:lvl2pPr marL="914400" lvl="1" indent="-228600" algn="l">
              <a:lnSpc>
                <a:spcPct val="100000"/>
              </a:lnSpc>
              <a:spcBef>
                <a:spcPts val="300"/>
              </a:spcBef>
              <a:spcAft>
                <a:spcPts val="0"/>
              </a:spcAft>
              <a:buClr>
                <a:schemeClr val="dk1"/>
              </a:buClr>
              <a:buSzPts val="1500"/>
              <a:buNone/>
              <a:defRPr sz="1500" b="1"/>
            </a:lvl2pPr>
            <a:lvl3pPr marL="1371600" lvl="2" indent="-228600" algn="l">
              <a:lnSpc>
                <a:spcPct val="100000"/>
              </a:lnSpc>
              <a:spcBef>
                <a:spcPts val="300"/>
              </a:spcBef>
              <a:spcAft>
                <a:spcPts val="0"/>
              </a:spcAft>
              <a:buClr>
                <a:schemeClr val="dk1"/>
              </a:buClr>
              <a:buSzPts val="1400"/>
              <a:buNone/>
              <a:defRPr sz="1400" b="1"/>
            </a:lvl3pPr>
            <a:lvl4pPr marL="1828800" lvl="3" indent="-228600" algn="l">
              <a:lnSpc>
                <a:spcPct val="100000"/>
              </a:lnSpc>
              <a:spcBef>
                <a:spcPts val="200"/>
              </a:spcBef>
              <a:spcAft>
                <a:spcPts val="0"/>
              </a:spcAft>
              <a:buClr>
                <a:schemeClr val="dk1"/>
              </a:buClr>
              <a:buSzPts val="1200"/>
              <a:buNone/>
              <a:defRPr sz="1200" b="1"/>
            </a:lvl4pPr>
            <a:lvl5pPr marL="2286000" lvl="4" indent="-228600" algn="l">
              <a:lnSpc>
                <a:spcPct val="100000"/>
              </a:lnSpc>
              <a:spcBef>
                <a:spcPts val="200"/>
              </a:spcBef>
              <a:spcAft>
                <a:spcPts val="0"/>
              </a:spcAft>
              <a:buClr>
                <a:schemeClr val="dk1"/>
              </a:buClr>
              <a:buSzPts val="1200"/>
              <a:buNone/>
              <a:defRPr sz="1200" b="1"/>
            </a:lvl5pPr>
            <a:lvl6pPr marL="2743200" lvl="5" indent="-228600" algn="l">
              <a:lnSpc>
                <a:spcPct val="100000"/>
              </a:lnSpc>
              <a:spcBef>
                <a:spcPts val="200"/>
              </a:spcBef>
              <a:spcAft>
                <a:spcPts val="0"/>
              </a:spcAft>
              <a:buClr>
                <a:schemeClr val="dk1"/>
              </a:buClr>
              <a:buSzPts val="1200"/>
              <a:buNone/>
              <a:defRPr sz="1200" b="1"/>
            </a:lvl6pPr>
            <a:lvl7pPr marL="3200400" lvl="6" indent="-228600" algn="l">
              <a:lnSpc>
                <a:spcPct val="100000"/>
              </a:lnSpc>
              <a:spcBef>
                <a:spcPts val="200"/>
              </a:spcBef>
              <a:spcAft>
                <a:spcPts val="0"/>
              </a:spcAft>
              <a:buClr>
                <a:schemeClr val="dk1"/>
              </a:buClr>
              <a:buSzPts val="1200"/>
              <a:buNone/>
              <a:defRPr sz="1200" b="1"/>
            </a:lvl7pPr>
            <a:lvl8pPr marL="3657600" lvl="7" indent="-228600" algn="l">
              <a:lnSpc>
                <a:spcPct val="100000"/>
              </a:lnSpc>
              <a:spcBef>
                <a:spcPts val="200"/>
              </a:spcBef>
              <a:spcAft>
                <a:spcPts val="0"/>
              </a:spcAft>
              <a:buClr>
                <a:schemeClr val="dk1"/>
              </a:buClr>
              <a:buSzPts val="1200"/>
              <a:buNone/>
              <a:defRPr sz="1200" b="1"/>
            </a:lvl8pPr>
            <a:lvl9pPr marL="4114800" lvl="8" indent="-228600" algn="l">
              <a:lnSpc>
                <a:spcPct val="100000"/>
              </a:lnSpc>
              <a:spcBef>
                <a:spcPts val="200"/>
              </a:spcBef>
              <a:spcAft>
                <a:spcPts val="0"/>
              </a:spcAft>
              <a:buClr>
                <a:schemeClr val="dk1"/>
              </a:buClr>
              <a:buSzPts val="1200"/>
              <a:buNone/>
              <a:defRPr sz="1200" b="1"/>
            </a:lvl9pPr>
          </a:lstStyle>
          <a:p>
            <a:endParaRPr/>
          </a:p>
        </p:txBody>
      </p:sp>
      <p:sp>
        <p:nvSpPr>
          <p:cNvPr id="138" name="Google Shape;138;p186"/>
          <p:cNvSpPr txBox="1">
            <a:spLocks noGrp="1"/>
          </p:cNvSpPr>
          <p:nvPr>
            <p:ph type="body" idx="4"/>
          </p:nvPr>
        </p:nvSpPr>
        <p:spPr>
          <a:xfrm>
            <a:off x="4645026" y="1631156"/>
            <a:ext cx="4041775" cy="2963466"/>
          </a:xfrm>
          <a:prstGeom prst="rect">
            <a:avLst/>
          </a:prstGeom>
          <a:noFill/>
          <a:ln>
            <a:noFill/>
          </a:ln>
        </p:spPr>
        <p:txBody>
          <a:bodyPr spcFirstLastPara="1" wrap="square" lIns="68575" tIns="34275" rIns="68575" bIns="34275" anchor="t" anchorCtr="0">
            <a:noAutofit/>
          </a:bodyPr>
          <a:lstStyle>
            <a:lvl1pPr marL="457200" lvl="0" indent="-342900" algn="l">
              <a:lnSpc>
                <a:spcPct val="100000"/>
              </a:lnSpc>
              <a:spcBef>
                <a:spcPts val="400"/>
              </a:spcBef>
              <a:spcAft>
                <a:spcPts val="0"/>
              </a:spcAft>
              <a:buClr>
                <a:schemeClr val="dk1"/>
              </a:buClr>
              <a:buSzPts val="1800"/>
              <a:buChar char="•"/>
              <a:defRPr sz="1800"/>
            </a:lvl1pPr>
            <a:lvl2pPr marL="914400" lvl="1" indent="-323850" algn="l">
              <a:lnSpc>
                <a:spcPct val="100000"/>
              </a:lnSpc>
              <a:spcBef>
                <a:spcPts val="300"/>
              </a:spcBef>
              <a:spcAft>
                <a:spcPts val="0"/>
              </a:spcAft>
              <a:buClr>
                <a:schemeClr val="dk1"/>
              </a:buClr>
              <a:buSzPts val="1500"/>
              <a:buChar char="-"/>
              <a:defRPr sz="1500"/>
            </a:lvl2pPr>
            <a:lvl3pPr marL="1371600" lvl="2" indent="-317500" algn="l">
              <a:lnSpc>
                <a:spcPct val="100000"/>
              </a:lnSpc>
              <a:spcBef>
                <a:spcPts val="300"/>
              </a:spcBef>
              <a:spcAft>
                <a:spcPts val="0"/>
              </a:spcAft>
              <a:buClr>
                <a:schemeClr val="dk1"/>
              </a:buClr>
              <a:buSzPts val="1400"/>
              <a:buChar char=""/>
              <a:defRPr sz="1400"/>
            </a:lvl3pPr>
            <a:lvl4pPr marL="1828800" lvl="3" indent="-304800" algn="l">
              <a:lnSpc>
                <a:spcPct val="100000"/>
              </a:lnSpc>
              <a:spcBef>
                <a:spcPts val="200"/>
              </a:spcBef>
              <a:spcAft>
                <a:spcPts val="0"/>
              </a:spcAft>
              <a:buClr>
                <a:schemeClr val="dk1"/>
              </a:buClr>
              <a:buSzPts val="1200"/>
              <a:buChar char="-"/>
              <a:defRPr sz="1200"/>
            </a:lvl4pPr>
            <a:lvl5pPr marL="2286000" lvl="4" indent="-304800" algn="l">
              <a:lnSpc>
                <a:spcPct val="100000"/>
              </a:lnSpc>
              <a:spcBef>
                <a:spcPts val="200"/>
              </a:spcBef>
              <a:spcAft>
                <a:spcPts val="0"/>
              </a:spcAft>
              <a:buClr>
                <a:schemeClr val="dk1"/>
              </a:buClr>
              <a:buSzPts val="1200"/>
              <a:buChar char="»"/>
              <a:defRPr sz="1200"/>
            </a:lvl5pPr>
            <a:lvl6pPr marL="2743200" lvl="5" indent="-304800" algn="l">
              <a:lnSpc>
                <a:spcPct val="100000"/>
              </a:lnSpc>
              <a:spcBef>
                <a:spcPts val="200"/>
              </a:spcBef>
              <a:spcAft>
                <a:spcPts val="0"/>
              </a:spcAft>
              <a:buClr>
                <a:schemeClr val="dk1"/>
              </a:buClr>
              <a:buSzPts val="1200"/>
              <a:buChar char=""/>
              <a:defRPr sz="1200"/>
            </a:lvl6pPr>
            <a:lvl7pPr marL="3200400" lvl="6" indent="-304800" algn="l">
              <a:lnSpc>
                <a:spcPct val="100000"/>
              </a:lnSpc>
              <a:spcBef>
                <a:spcPts val="200"/>
              </a:spcBef>
              <a:spcAft>
                <a:spcPts val="0"/>
              </a:spcAft>
              <a:buClr>
                <a:schemeClr val="dk1"/>
              </a:buClr>
              <a:buSzPts val="1200"/>
              <a:buChar char=""/>
              <a:defRPr sz="1200"/>
            </a:lvl7pPr>
            <a:lvl8pPr marL="3657600" lvl="7" indent="-304800" algn="l">
              <a:lnSpc>
                <a:spcPct val="100000"/>
              </a:lnSpc>
              <a:spcBef>
                <a:spcPts val="200"/>
              </a:spcBef>
              <a:spcAft>
                <a:spcPts val="0"/>
              </a:spcAft>
              <a:buClr>
                <a:schemeClr val="dk1"/>
              </a:buClr>
              <a:buSzPts val="1200"/>
              <a:buChar char=""/>
              <a:defRPr sz="1200"/>
            </a:lvl8pPr>
            <a:lvl9pPr marL="4114800" lvl="8" indent="-304800" algn="l">
              <a:lnSpc>
                <a:spcPct val="100000"/>
              </a:lnSpc>
              <a:spcBef>
                <a:spcPts val="200"/>
              </a:spcBef>
              <a:spcAft>
                <a:spcPts val="0"/>
              </a:spcAft>
              <a:buClr>
                <a:schemeClr val="dk1"/>
              </a:buClr>
              <a:buSzPts val="1200"/>
              <a:buChar char=""/>
              <a:defRPr sz="1200"/>
            </a:lvl9pPr>
          </a:lstStyle>
          <a:p>
            <a:endParaRPr/>
          </a:p>
        </p:txBody>
      </p:sp>
      <p:sp>
        <p:nvSpPr>
          <p:cNvPr id="139" name="Google Shape;139;p186"/>
          <p:cNvSpPr txBox="1">
            <a:spLocks noGrp="1"/>
          </p:cNvSpPr>
          <p:nvPr>
            <p:ph type="dt" idx="10"/>
          </p:nvPr>
        </p:nvSpPr>
        <p:spPr>
          <a:xfrm>
            <a:off x="457200" y="4767263"/>
            <a:ext cx="21336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0" name="Google Shape;140;p186"/>
          <p:cNvSpPr txBox="1">
            <a:spLocks noGrp="1"/>
          </p:cNvSpPr>
          <p:nvPr>
            <p:ph type="ftr" idx="11"/>
          </p:nvPr>
        </p:nvSpPr>
        <p:spPr>
          <a:xfrm>
            <a:off x="3124200" y="4767263"/>
            <a:ext cx="28956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1" name="Google Shape;141;p186"/>
          <p:cNvSpPr txBox="1">
            <a:spLocks noGrp="1"/>
          </p:cNvSpPr>
          <p:nvPr>
            <p:ph type="sldNum" idx="12"/>
          </p:nvPr>
        </p:nvSpPr>
        <p:spPr>
          <a:xfrm>
            <a:off x="6553200" y="4767263"/>
            <a:ext cx="21336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2"/>
        <p:cNvGrpSpPr/>
        <p:nvPr/>
      </p:nvGrpSpPr>
      <p:grpSpPr>
        <a:xfrm>
          <a:off x="0" y="0"/>
          <a:ext cx="0" cy="0"/>
          <a:chOff x="0" y="0"/>
          <a:chExt cx="0" cy="0"/>
        </a:xfrm>
      </p:grpSpPr>
      <p:sp>
        <p:nvSpPr>
          <p:cNvPr id="23" name="Google Shape;23;p174"/>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4" name="Google Shape;24;p174"/>
          <p:cNvSpPr txBox="1">
            <a:spLocks noGrp="1"/>
          </p:cNvSpPr>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no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25" name="Google Shape;25;p17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6" name="Google Shape;26;p17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7" name="Google Shape;27;p17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42"/>
        <p:cNvGrpSpPr/>
        <p:nvPr/>
      </p:nvGrpSpPr>
      <p:grpSpPr>
        <a:xfrm>
          <a:off x="0" y="0"/>
          <a:ext cx="0" cy="0"/>
          <a:chOff x="0" y="0"/>
          <a:chExt cx="0" cy="0"/>
        </a:xfrm>
      </p:grpSpPr>
      <p:sp>
        <p:nvSpPr>
          <p:cNvPr id="143" name="Google Shape;143;p187"/>
          <p:cNvSpPr txBox="1">
            <a:spLocks noGrp="1"/>
          </p:cNvSpPr>
          <p:nvPr>
            <p:ph type="title"/>
          </p:nvPr>
        </p:nvSpPr>
        <p:spPr>
          <a:xfrm>
            <a:off x="457201" y="204788"/>
            <a:ext cx="3008313" cy="871537"/>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Clr>
                <a:schemeClr val="dk1"/>
              </a:buClr>
              <a:buSzPts val="1500"/>
              <a:buFont typeface="Times New Roman"/>
              <a:buNone/>
              <a:defRPr sz="1500" b="1"/>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4" name="Google Shape;144;p187"/>
          <p:cNvSpPr txBox="1">
            <a:spLocks noGrp="1"/>
          </p:cNvSpPr>
          <p:nvPr>
            <p:ph type="body" idx="1"/>
          </p:nvPr>
        </p:nvSpPr>
        <p:spPr>
          <a:xfrm>
            <a:off x="3575050" y="204788"/>
            <a:ext cx="5111750" cy="4389835"/>
          </a:xfrm>
          <a:prstGeom prst="rect">
            <a:avLst/>
          </a:prstGeom>
          <a:noFill/>
          <a:ln>
            <a:noFill/>
          </a:ln>
        </p:spPr>
        <p:txBody>
          <a:bodyPr spcFirstLastPara="1" wrap="square" lIns="68575" tIns="34275" rIns="68575" bIns="34275" anchor="t" anchorCtr="0">
            <a:noAutofit/>
          </a:bodyPr>
          <a:lstStyle>
            <a:lvl1pPr marL="457200" lvl="0" indent="-381000" algn="l">
              <a:lnSpc>
                <a:spcPct val="100000"/>
              </a:lnSpc>
              <a:spcBef>
                <a:spcPts val="500"/>
              </a:spcBef>
              <a:spcAft>
                <a:spcPts val="0"/>
              </a:spcAft>
              <a:buClr>
                <a:schemeClr val="dk1"/>
              </a:buClr>
              <a:buSzPts val="2400"/>
              <a:buChar char="•"/>
              <a:defRPr sz="2400"/>
            </a:lvl1pPr>
            <a:lvl2pPr marL="914400" lvl="1" indent="-361950" algn="l">
              <a:lnSpc>
                <a:spcPct val="100000"/>
              </a:lnSpc>
              <a:spcBef>
                <a:spcPts val="400"/>
              </a:spcBef>
              <a:spcAft>
                <a:spcPts val="0"/>
              </a:spcAft>
              <a:buClr>
                <a:schemeClr val="dk1"/>
              </a:buClr>
              <a:buSzPts val="2100"/>
              <a:buChar char="-"/>
              <a:defRPr sz="2100"/>
            </a:lvl2pPr>
            <a:lvl3pPr marL="1371600" lvl="2" indent="-342900" algn="l">
              <a:lnSpc>
                <a:spcPct val="100000"/>
              </a:lnSpc>
              <a:spcBef>
                <a:spcPts val="400"/>
              </a:spcBef>
              <a:spcAft>
                <a:spcPts val="0"/>
              </a:spcAft>
              <a:buClr>
                <a:schemeClr val="dk1"/>
              </a:buClr>
              <a:buSzPts val="1800"/>
              <a:buChar char=""/>
              <a:defRPr sz="1800"/>
            </a:lvl3pPr>
            <a:lvl4pPr marL="1828800" lvl="3" indent="-323850" algn="l">
              <a:lnSpc>
                <a:spcPct val="100000"/>
              </a:lnSpc>
              <a:spcBef>
                <a:spcPts val="300"/>
              </a:spcBef>
              <a:spcAft>
                <a:spcPts val="0"/>
              </a:spcAft>
              <a:buClr>
                <a:schemeClr val="dk1"/>
              </a:buClr>
              <a:buSzPts val="1500"/>
              <a:buChar char="-"/>
              <a:defRPr sz="1500"/>
            </a:lvl4pPr>
            <a:lvl5pPr marL="2286000" lvl="4" indent="-323850" algn="l">
              <a:lnSpc>
                <a:spcPct val="100000"/>
              </a:lnSpc>
              <a:spcBef>
                <a:spcPts val="300"/>
              </a:spcBef>
              <a:spcAft>
                <a:spcPts val="0"/>
              </a:spcAft>
              <a:buClr>
                <a:schemeClr val="dk1"/>
              </a:buClr>
              <a:buSzPts val="1500"/>
              <a:buChar char="»"/>
              <a:defRPr sz="1500"/>
            </a:lvl5pPr>
            <a:lvl6pPr marL="2743200" lvl="5" indent="-323850" algn="l">
              <a:lnSpc>
                <a:spcPct val="100000"/>
              </a:lnSpc>
              <a:spcBef>
                <a:spcPts val="300"/>
              </a:spcBef>
              <a:spcAft>
                <a:spcPts val="0"/>
              </a:spcAft>
              <a:buClr>
                <a:schemeClr val="dk1"/>
              </a:buClr>
              <a:buSzPts val="1500"/>
              <a:buChar char=""/>
              <a:defRPr sz="1500"/>
            </a:lvl6pPr>
            <a:lvl7pPr marL="3200400" lvl="6" indent="-323850" algn="l">
              <a:lnSpc>
                <a:spcPct val="100000"/>
              </a:lnSpc>
              <a:spcBef>
                <a:spcPts val="300"/>
              </a:spcBef>
              <a:spcAft>
                <a:spcPts val="0"/>
              </a:spcAft>
              <a:buClr>
                <a:schemeClr val="dk1"/>
              </a:buClr>
              <a:buSzPts val="1500"/>
              <a:buChar char=""/>
              <a:defRPr sz="1500"/>
            </a:lvl7pPr>
            <a:lvl8pPr marL="3657600" lvl="7" indent="-323850" algn="l">
              <a:lnSpc>
                <a:spcPct val="100000"/>
              </a:lnSpc>
              <a:spcBef>
                <a:spcPts val="300"/>
              </a:spcBef>
              <a:spcAft>
                <a:spcPts val="0"/>
              </a:spcAft>
              <a:buClr>
                <a:schemeClr val="dk1"/>
              </a:buClr>
              <a:buSzPts val="1500"/>
              <a:buChar char=""/>
              <a:defRPr sz="1500"/>
            </a:lvl8pPr>
            <a:lvl9pPr marL="4114800" lvl="8" indent="-323850" algn="l">
              <a:lnSpc>
                <a:spcPct val="100000"/>
              </a:lnSpc>
              <a:spcBef>
                <a:spcPts val="300"/>
              </a:spcBef>
              <a:spcAft>
                <a:spcPts val="0"/>
              </a:spcAft>
              <a:buClr>
                <a:schemeClr val="dk1"/>
              </a:buClr>
              <a:buSzPts val="1500"/>
              <a:buChar char=""/>
              <a:defRPr sz="1500"/>
            </a:lvl9pPr>
          </a:lstStyle>
          <a:p>
            <a:endParaRPr/>
          </a:p>
        </p:txBody>
      </p:sp>
      <p:sp>
        <p:nvSpPr>
          <p:cNvPr id="145" name="Google Shape;145;p187"/>
          <p:cNvSpPr txBox="1">
            <a:spLocks noGrp="1"/>
          </p:cNvSpPr>
          <p:nvPr>
            <p:ph type="body" idx="2"/>
          </p:nvPr>
        </p:nvSpPr>
        <p:spPr>
          <a:xfrm>
            <a:off x="457201" y="1076326"/>
            <a:ext cx="3008313" cy="3518297"/>
          </a:xfrm>
          <a:prstGeom prst="rect">
            <a:avLst/>
          </a:prstGeom>
          <a:noFill/>
          <a:ln>
            <a:noFill/>
          </a:ln>
        </p:spPr>
        <p:txBody>
          <a:bodyPr spcFirstLastPara="1" wrap="square" lIns="68575" tIns="34275" rIns="68575" bIns="34275" anchor="t" anchorCtr="0">
            <a:noAutofit/>
          </a:bodyPr>
          <a:lstStyle>
            <a:lvl1pPr marL="457200" lvl="0" indent="-228600" algn="l">
              <a:lnSpc>
                <a:spcPct val="100000"/>
              </a:lnSpc>
              <a:spcBef>
                <a:spcPts val="200"/>
              </a:spcBef>
              <a:spcAft>
                <a:spcPts val="0"/>
              </a:spcAft>
              <a:buClr>
                <a:schemeClr val="dk1"/>
              </a:buClr>
              <a:buSzPts val="1100"/>
              <a:buNone/>
              <a:defRPr sz="1100"/>
            </a:lvl1pPr>
            <a:lvl2pPr marL="914400" lvl="1" indent="-228600" algn="l">
              <a:lnSpc>
                <a:spcPct val="100000"/>
              </a:lnSpc>
              <a:spcBef>
                <a:spcPts val="200"/>
              </a:spcBef>
              <a:spcAft>
                <a:spcPts val="0"/>
              </a:spcAft>
              <a:buClr>
                <a:schemeClr val="dk1"/>
              </a:buClr>
              <a:buSzPts val="900"/>
              <a:buNone/>
              <a:defRPr sz="900"/>
            </a:lvl2pPr>
            <a:lvl3pPr marL="1371600" lvl="2" indent="-228600" algn="l">
              <a:lnSpc>
                <a:spcPct val="100000"/>
              </a:lnSpc>
              <a:spcBef>
                <a:spcPts val="200"/>
              </a:spcBef>
              <a:spcAft>
                <a:spcPts val="0"/>
              </a:spcAft>
              <a:buClr>
                <a:schemeClr val="dk1"/>
              </a:buClr>
              <a:buSzPts val="800"/>
              <a:buNone/>
              <a:defRPr sz="800"/>
            </a:lvl3pPr>
            <a:lvl4pPr marL="1828800" lvl="3" indent="-228600" algn="l">
              <a:lnSpc>
                <a:spcPct val="100000"/>
              </a:lnSpc>
              <a:spcBef>
                <a:spcPts val="100"/>
              </a:spcBef>
              <a:spcAft>
                <a:spcPts val="0"/>
              </a:spcAft>
              <a:buClr>
                <a:schemeClr val="dk1"/>
              </a:buClr>
              <a:buSzPts val="700"/>
              <a:buNone/>
              <a:defRPr sz="700"/>
            </a:lvl4pPr>
            <a:lvl5pPr marL="2286000" lvl="4" indent="-228600" algn="l">
              <a:lnSpc>
                <a:spcPct val="100000"/>
              </a:lnSpc>
              <a:spcBef>
                <a:spcPts val="100"/>
              </a:spcBef>
              <a:spcAft>
                <a:spcPts val="0"/>
              </a:spcAft>
              <a:buClr>
                <a:schemeClr val="dk1"/>
              </a:buClr>
              <a:buSzPts val="700"/>
              <a:buNone/>
              <a:defRPr sz="700"/>
            </a:lvl5pPr>
            <a:lvl6pPr marL="2743200" lvl="5" indent="-228600" algn="l">
              <a:lnSpc>
                <a:spcPct val="100000"/>
              </a:lnSpc>
              <a:spcBef>
                <a:spcPts val="100"/>
              </a:spcBef>
              <a:spcAft>
                <a:spcPts val="0"/>
              </a:spcAft>
              <a:buClr>
                <a:schemeClr val="dk1"/>
              </a:buClr>
              <a:buSzPts val="700"/>
              <a:buNone/>
              <a:defRPr sz="700"/>
            </a:lvl6pPr>
            <a:lvl7pPr marL="3200400" lvl="6" indent="-228600" algn="l">
              <a:lnSpc>
                <a:spcPct val="100000"/>
              </a:lnSpc>
              <a:spcBef>
                <a:spcPts val="100"/>
              </a:spcBef>
              <a:spcAft>
                <a:spcPts val="0"/>
              </a:spcAft>
              <a:buClr>
                <a:schemeClr val="dk1"/>
              </a:buClr>
              <a:buSzPts val="700"/>
              <a:buNone/>
              <a:defRPr sz="700"/>
            </a:lvl7pPr>
            <a:lvl8pPr marL="3657600" lvl="7" indent="-228600" algn="l">
              <a:lnSpc>
                <a:spcPct val="100000"/>
              </a:lnSpc>
              <a:spcBef>
                <a:spcPts val="100"/>
              </a:spcBef>
              <a:spcAft>
                <a:spcPts val="0"/>
              </a:spcAft>
              <a:buClr>
                <a:schemeClr val="dk1"/>
              </a:buClr>
              <a:buSzPts val="700"/>
              <a:buNone/>
              <a:defRPr sz="700"/>
            </a:lvl8pPr>
            <a:lvl9pPr marL="4114800" lvl="8" indent="-228600" algn="l">
              <a:lnSpc>
                <a:spcPct val="100000"/>
              </a:lnSpc>
              <a:spcBef>
                <a:spcPts val="100"/>
              </a:spcBef>
              <a:spcAft>
                <a:spcPts val="0"/>
              </a:spcAft>
              <a:buClr>
                <a:schemeClr val="dk1"/>
              </a:buClr>
              <a:buSzPts val="700"/>
              <a:buNone/>
              <a:defRPr sz="700"/>
            </a:lvl9pPr>
          </a:lstStyle>
          <a:p>
            <a:endParaRPr/>
          </a:p>
        </p:txBody>
      </p:sp>
      <p:sp>
        <p:nvSpPr>
          <p:cNvPr id="146" name="Google Shape;146;p187"/>
          <p:cNvSpPr txBox="1">
            <a:spLocks noGrp="1"/>
          </p:cNvSpPr>
          <p:nvPr>
            <p:ph type="dt" idx="10"/>
          </p:nvPr>
        </p:nvSpPr>
        <p:spPr>
          <a:xfrm>
            <a:off x="457200" y="4767263"/>
            <a:ext cx="21336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7" name="Google Shape;147;p187"/>
          <p:cNvSpPr txBox="1">
            <a:spLocks noGrp="1"/>
          </p:cNvSpPr>
          <p:nvPr>
            <p:ph type="ftr" idx="11"/>
          </p:nvPr>
        </p:nvSpPr>
        <p:spPr>
          <a:xfrm>
            <a:off x="3124200" y="4767263"/>
            <a:ext cx="28956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8" name="Google Shape;148;p187"/>
          <p:cNvSpPr txBox="1">
            <a:spLocks noGrp="1"/>
          </p:cNvSpPr>
          <p:nvPr>
            <p:ph type="sldNum" idx="12"/>
          </p:nvPr>
        </p:nvSpPr>
        <p:spPr>
          <a:xfrm>
            <a:off x="6553200" y="4767263"/>
            <a:ext cx="21336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9"/>
        <p:cNvGrpSpPr/>
        <p:nvPr/>
      </p:nvGrpSpPr>
      <p:grpSpPr>
        <a:xfrm>
          <a:off x="0" y="0"/>
          <a:ext cx="0" cy="0"/>
          <a:chOff x="0" y="0"/>
          <a:chExt cx="0" cy="0"/>
        </a:xfrm>
      </p:grpSpPr>
      <p:sp>
        <p:nvSpPr>
          <p:cNvPr id="150" name="Google Shape;150;p188"/>
          <p:cNvSpPr txBox="1">
            <a:spLocks noGrp="1"/>
          </p:cNvSpPr>
          <p:nvPr>
            <p:ph type="title"/>
          </p:nvPr>
        </p:nvSpPr>
        <p:spPr>
          <a:xfrm>
            <a:off x="1792288" y="3600450"/>
            <a:ext cx="5486400" cy="425053"/>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Clr>
                <a:schemeClr val="dk1"/>
              </a:buClr>
              <a:buSzPts val="1500"/>
              <a:buFont typeface="Times New Roman"/>
              <a:buNone/>
              <a:defRPr sz="1500" b="1"/>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1" name="Google Shape;151;p188"/>
          <p:cNvSpPr>
            <a:spLocks noGrp="1"/>
          </p:cNvSpPr>
          <p:nvPr>
            <p:ph type="pic" idx="2"/>
          </p:nvPr>
        </p:nvSpPr>
        <p:spPr>
          <a:xfrm>
            <a:off x="1792288" y="459581"/>
            <a:ext cx="5486400" cy="3086100"/>
          </a:xfrm>
          <a:prstGeom prst="rect">
            <a:avLst/>
          </a:prstGeom>
          <a:noFill/>
          <a:ln>
            <a:noFill/>
          </a:ln>
        </p:spPr>
      </p:sp>
      <p:sp>
        <p:nvSpPr>
          <p:cNvPr id="152" name="Google Shape;152;p188"/>
          <p:cNvSpPr txBox="1">
            <a:spLocks noGrp="1"/>
          </p:cNvSpPr>
          <p:nvPr>
            <p:ph type="body" idx="1"/>
          </p:nvPr>
        </p:nvSpPr>
        <p:spPr>
          <a:xfrm>
            <a:off x="1792288" y="4025503"/>
            <a:ext cx="5486400" cy="603646"/>
          </a:xfrm>
          <a:prstGeom prst="rect">
            <a:avLst/>
          </a:prstGeom>
          <a:noFill/>
          <a:ln>
            <a:noFill/>
          </a:ln>
        </p:spPr>
        <p:txBody>
          <a:bodyPr spcFirstLastPara="1" wrap="square" lIns="68575" tIns="34275" rIns="68575" bIns="34275" anchor="t" anchorCtr="0">
            <a:noAutofit/>
          </a:bodyPr>
          <a:lstStyle>
            <a:lvl1pPr marL="457200" lvl="0" indent="-228600" algn="l">
              <a:lnSpc>
                <a:spcPct val="100000"/>
              </a:lnSpc>
              <a:spcBef>
                <a:spcPts val="200"/>
              </a:spcBef>
              <a:spcAft>
                <a:spcPts val="0"/>
              </a:spcAft>
              <a:buClr>
                <a:schemeClr val="dk1"/>
              </a:buClr>
              <a:buSzPts val="1100"/>
              <a:buNone/>
              <a:defRPr sz="1100"/>
            </a:lvl1pPr>
            <a:lvl2pPr marL="914400" lvl="1" indent="-228600" algn="l">
              <a:lnSpc>
                <a:spcPct val="100000"/>
              </a:lnSpc>
              <a:spcBef>
                <a:spcPts val="200"/>
              </a:spcBef>
              <a:spcAft>
                <a:spcPts val="0"/>
              </a:spcAft>
              <a:buClr>
                <a:schemeClr val="dk1"/>
              </a:buClr>
              <a:buSzPts val="900"/>
              <a:buNone/>
              <a:defRPr sz="900"/>
            </a:lvl2pPr>
            <a:lvl3pPr marL="1371600" lvl="2" indent="-228600" algn="l">
              <a:lnSpc>
                <a:spcPct val="100000"/>
              </a:lnSpc>
              <a:spcBef>
                <a:spcPts val="200"/>
              </a:spcBef>
              <a:spcAft>
                <a:spcPts val="0"/>
              </a:spcAft>
              <a:buClr>
                <a:schemeClr val="dk1"/>
              </a:buClr>
              <a:buSzPts val="800"/>
              <a:buNone/>
              <a:defRPr sz="800"/>
            </a:lvl3pPr>
            <a:lvl4pPr marL="1828800" lvl="3" indent="-228600" algn="l">
              <a:lnSpc>
                <a:spcPct val="100000"/>
              </a:lnSpc>
              <a:spcBef>
                <a:spcPts val="100"/>
              </a:spcBef>
              <a:spcAft>
                <a:spcPts val="0"/>
              </a:spcAft>
              <a:buClr>
                <a:schemeClr val="dk1"/>
              </a:buClr>
              <a:buSzPts val="700"/>
              <a:buNone/>
              <a:defRPr sz="700"/>
            </a:lvl4pPr>
            <a:lvl5pPr marL="2286000" lvl="4" indent="-228600" algn="l">
              <a:lnSpc>
                <a:spcPct val="100000"/>
              </a:lnSpc>
              <a:spcBef>
                <a:spcPts val="100"/>
              </a:spcBef>
              <a:spcAft>
                <a:spcPts val="0"/>
              </a:spcAft>
              <a:buClr>
                <a:schemeClr val="dk1"/>
              </a:buClr>
              <a:buSzPts val="700"/>
              <a:buNone/>
              <a:defRPr sz="700"/>
            </a:lvl5pPr>
            <a:lvl6pPr marL="2743200" lvl="5" indent="-228600" algn="l">
              <a:lnSpc>
                <a:spcPct val="100000"/>
              </a:lnSpc>
              <a:spcBef>
                <a:spcPts val="100"/>
              </a:spcBef>
              <a:spcAft>
                <a:spcPts val="0"/>
              </a:spcAft>
              <a:buClr>
                <a:schemeClr val="dk1"/>
              </a:buClr>
              <a:buSzPts val="700"/>
              <a:buNone/>
              <a:defRPr sz="700"/>
            </a:lvl6pPr>
            <a:lvl7pPr marL="3200400" lvl="6" indent="-228600" algn="l">
              <a:lnSpc>
                <a:spcPct val="100000"/>
              </a:lnSpc>
              <a:spcBef>
                <a:spcPts val="100"/>
              </a:spcBef>
              <a:spcAft>
                <a:spcPts val="0"/>
              </a:spcAft>
              <a:buClr>
                <a:schemeClr val="dk1"/>
              </a:buClr>
              <a:buSzPts val="700"/>
              <a:buNone/>
              <a:defRPr sz="700"/>
            </a:lvl7pPr>
            <a:lvl8pPr marL="3657600" lvl="7" indent="-228600" algn="l">
              <a:lnSpc>
                <a:spcPct val="100000"/>
              </a:lnSpc>
              <a:spcBef>
                <a:spcPts val="100"/>
              </a:spcBef>
              <a:spcAft>
                <a:spcPts val="0"/>
              </a:spcAft>
              <a:buClr>
                <a:schemeClr val="dk1"/>
              </a:buClr>
              <a:buSzPts val="700"/>
              <a:buNone/>
              <a:defRPr sz="700"/>
            </a:lvl8pPr>
            <a:lvl9pPr marL="4114800" lvl="8" indent="-228600" algn="l">
              <a:lnSpc>
                <a:spcPct val="100000"/>
              </a:lnSpc>
              <a:spcBef>
                <a:spcPts val="100"/>
              </a:spcBef>
              <a:spcAft>
                <a:spcPts val="0"/>
              </a:spcAft>
              <a:buClr>
                <a:schemeClr val="dk1"/>
              </a:buClr>
              <a:buSzPts val="700"/>
              <a:buNone/>
              <a:defRPr sz="700"/>
            </a:lvl9pPr>
          </a:lstStyle>
          <a:p>
            <a:endParaRPr/>
          </a:p>
        </p:txBody>
      </p:sp>
      <p:sp>
        <p:nvSpPr>
          <p:cNvPr id="153" name="Google Shape;153;p188"/>
          <p:cNvSpPr txBox="1">
            <a:spLocks noGrp="1"/>
          </p:cNvSpPr>
          <p:nvPr>
            <p:ph type="dt" idx="10"/>
          </p:nvPr>
        </p:nvSpPr>
        <p:spPr>
          <a:xfrm>
            <a:off x="457200" y="4767263"/>
            <a:ext cx="21336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4" name="Google Shape;154;p188"/>
          <p:cNvSpPr txBox="1">
            <a:spLocks noGrp="1"/>
          </p:cNvSpPr>
          <p:nvPr>
            <p:ph type="ftr" idx="11"/>
          </p:nvPr>
        </p:nvSpPr>
        <p:spPr>
          <a:xfrm>
            <a:off x="3124200" y="4767263"/>
            <a:ext cx="28956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5" name="Google Shape;155;p188"/>
          <p:cNvSpPr txBox="1">
            <a:spLocks noGrp="1"/>
          </p:cNvSpPr>
          <p:nvPr>
            <p:ph type="sldNum" idx="12"/>
          </p:nvPr>
        </p:nvSpPr>
        <p:spPr>
          <a:xfrm>
            <a:off x="6553200" y="4767263"/>
            <a:ext cx="21336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6"/>
        <p:cNvGrpSpPr/>
        <p:nvPr/>
      </p:nvGrpSpPr>
      <p:grpSpPr>
        <a:xfrm>
          <a:off x="0" y="0"/>
          <a:ext cx="0" cy="0"/>
          <a:chOff x="0" y="0"/>
          <a:chExt cx="0" cy="0"/>
        </a:xfrm>
      </p:grpSpPr>
      <p:sp>
        <p:nvSpPr>
          <p:cNvPr id="157" name="Google Shape;157;p189"/>
          <p:cNvSpPr txBox="1">
            <a:spLocks noGrp="1"/>
          </p:cNvSpPr>
          <p:nvPr>
            <p:ph type="title"/>
          </p:nvPr>
        </p:nvSpPr>
        <p:spPr>
          <a:xfrm>
            <a:off x="153649" y="172250"/>
            <a:ext cx="8795478" cy="85725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8" name="Google Shape;158;p189"/>
          <p:cNvSpPr txBox="1">
            <a:spLocks noGrp="1"/>
          </p:cNvSpPr>
          <p:nvPr>
            <p:ph type="body" idx="1"/>
          </p:nvPr>
        </p:nvSpPr>
        <p:spPr>
          <a:xfrm rot="5400000">
            <a:off x="2854151" y="-1534081"/>
            <a:ext cx="3394472" cy="8795479"/>
          </a:xfrm>
          <a:prstGeom prst="rect">
            <a:avLst/>
          </a:prstGeom>
          <a:noFill/>
          <a:ln>
            <a:noFill/>
          </a:ln>
        </p:spPr>
        <p:txBody>
          <a:bodyPr spcFirstLastPara="1" wrap="square" lIns="68575" tIns="34275" rIns="68575" bIns="34275" anchor="t" anchorCtr="0">
            <a:noAutofit/>
          </a:bodyPr>
          <a:lstStyle>
            <a:lvl1pPr marL="457200" lvl="0" indent="-317500" algn="l">
              <a:lnSpc>
                <a:spcPct val="100000"/>
              </a:lnSpc>
              <a:spcBef>
                <a:spcPts val="300"/>
              </a:spcBef>
              <a:spcAft>
                <a:spcPts val="0"/>
              </a:spcAft>
              <a:buClr>
                <a:schemeClr val="dk1"/>
              </a:buClr>
              <a:buSzPts val="1400"/>
              <a:buChar char="•"/>
              <a:defRPr/>
            </a:lvl1pPr>
            <a:lvl2pPr marL="914400" lvl="1" indent="-317500" algn="l">
              <a:lnSpc>
                <a:spcPct val="100000"/>
              </a:lnSpc>
              <a:spcBef>
                <a:spcPts val="300"/>
              </a:spcBef>
              <a:spcAft>
                <a:spcPts val="0"/>
              </a:spcAft>
              <a:buClr>
                <a:schemeClr val="dk1"/>
              </a:buClr>
              <a:buSzPts val="1400"/>
              <a:buChar char="-"/>
              <a:defRPr/>
            </a:lvl2pPr>
            <a:lvl3pPr marL="1371600" lvl="2" indent="-317500" algn="l">
              <a:lnSpc>
                <a:spcPct val="100000"/>
              </a:lnSpc>
              <a:spcBef>
                <a:spcPts val="300"/>
              </a:spcBef>
              <a:spcAft>
                <a:spcPts val="0"/>
              </a:spcAft>
              <a:buClr>
                <a:schemeClr val="dk1"/>
              </a:buClr>
              <a:buSzPts val="1400"/>
              <a:buChar char=""/>
              <a:defRPr/>
            </a:lvl3pPr>
            <a:lvl4pPr marL="1828800" lvl="3" indent="-317500" algn="l">
              <a:lnSpc>
                <a:spcPct val="100000"/>
              </a:lnSpc>
              <a:spcBef>
                <a:spcPts val="300"/>
              </a:spcBef>
              <a:spcAft>
                <a:spcPts val="0"/>
              </a:spcAft>
              <a:buClr>
                <a:schemeClr val="dk1"/>
              </a:buClr>
              <a:buSzPts val="1400"/>
              <a:buChar char="-"/>
              <a:defRPr/>
            </a:lvl4pPr>
            <a:lvl5pPr marL="2286000" lvl="4" indent="-317500" algn="l">
              <a:lnSpc>
                <a:spcPct val="100000"/>
              </a:lnSpc>
              <a:spcBef>
                <a:spcPts val="300"/>
              </a:spcBef>
              <a:spcAft>
                <a:spcPts val="0"/>
              </a:spcAft>
              <a:buClr>
                <a:schemeClr val="dk1"/>
              </a:buClr>
              <a:buSzPts val="1400"/>
              <a:buChar char="»"/>
              <a:defRPr/>
            </a:lvl5pPr>
            <a:lvl6pPr marL="2743200" lvl="5" indent="-317500" algn="l">
              <a:lnSpc>
                <a:spcPct val="100000"/>
              </a:lnSpc>
              <a:spcBef>
                <a:spcPts val="300"/>
              </a:spcBef>
              <a:spcAft>
                <a:spcPts val="0"/>
              </a:spcAft>
              <a:buClr>
                <a:schemeClr val="dk1"/>
              </a:buClr>
              <a:buSzPts val="1400"/>
              <a:buChar char=""/>
              <a:defRPr/>
            </a:lvl6pPr>
            <a:lvl7pPr marL="3200400" lvl="6" indent="-317500" algn="l">
              <a:lnSpc>
                <a:spcPct val="100000"/>
              </a:lnSpc>
              <a:spcBef>
                <a:spcPts val="300"/>
              </a:spcBef>
              <a:spcAft>
                <a:spcPts val="0"/>
              </a:spcAft>
              <a:buClr>
                <a:schemeClr val="dk1"/>
              </a:buClr>
              <a:buSzPts val="1400"/>
              <a:buChar char=""/>
              <a:defRPr/>
            </a:lvl7pPr>
            <a:lvl8pPr marL="3657600" lvl="7" indent="-317500" algn="l">
              <a:lnSpc>
                <a:spcPct val="100000"/>
              </a:lnSpc>
              <a:spcBef>
                <a:spcPts val="300"/>
              </a:spcBef>
              <a:spcAft>
                <a:spcPts val="0"/>
              </a:spcAft>
              <a:buClr>
                <a:schemeClr val="dk1"/>
              </a:buClr>
              <a:buSzPts val="1400"/>
              <a:buChar char=""/>
              <a:defRPr/>
            </a:lvl8pPr>
            <a:lvl9pPr marL="4114800" lvl="8" indent="-317500" algn="l">
              <a:lnSpc>
                <a:spcPct val="100000"/>
              </a:lnSpc>
              <a:spcBef>
                <a:spcPts val="300"/>
              </a:spcBef>
              <a:spcAft>
                <a:spcPts val="0"/>
              </a:spcAft>
              <a:buClr>
                <a:schemeClr val="dk1"/>
              </a:buClr>
              <a:buSzPts val="1400"/>
              <a:buChar char=""/>
              <a:defRPr/>
            </a:lvl9pPr>
          </a:lstStyle>
          <a:p>
            <a:endParaRPr/>
          </a:p>
        </p:txBody>
      </p:sp>
      <p:sp>
        <p:nvSpPr>
          <p:cNvPr id="159" name="Google Shape;159;p189"/>
          <p:cNvSpPr txBox="1">
            <a:spLocks noGrp="1"/>
          </p:cNvSpPr>
          <p:nvPr>
            <p:ph type="dt" idx="10"/>
          </p:nvPr>
        </p:nvSpPr>
        <p:spPr>
          <a:xfrm>
            <a:off x="457200" y="4767263"/>
            <a:ext cx="21336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0" name="Google Shape;160;p189"/>
          <p:cNvSpPr txBox="1">
            <a:spLocks noGrp="1"/>
          </p:cNvSpPr>
          <p:nvPr>
            <p:ph type="ftr" idx="11"/>
          </p:nvPr>
        </p:nvSpPr>
        <p:spPr>
          <a:xfrm>
            <a:off x="3124200" y="4767263"/>
            <a:ext cx="28956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1" name="Google Shape;161;p189"/>
          <p:cNvSpPr txBox="1">
            <a:spLocks noGrp="1"/>
          </p:cNvSpPr>
          <p:nvPr>
            <p:ph type="sldNum" idx="12"/>
          </p:nvPr>
        </p:nvSpPr>
        <p:spPr>
          <a:xfrm>
            <a:off x="6553200" y="4767263"/>
            <a:ext cx="21336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62"/>
        <p:cNvGrpSpPr/>
        <p:nvPr/>
      </p:nvGrpSpPr>
      <p:grpSpPr>
        <a:xfrm>
          <a:off x="0" y="0"/>
          <a:ext cx="0" cy="0"/>
          <a:chOff x="0" y="0"/>
          <a:chExt cx="0" cy="0"/>
        </a:xfrm>
      </p:grpSpPr>
      <p:sp>
        <p:nvSpPr>
          <p:cNvPr id="163" name="Google Shape;163;p190"/>
          <p:cNvSpPr txBox="1">
            <a:spLocks noGrp="1"/>
          </p:cNvSpPr>
          <p:nvPr>
            <p:ph type="title"/>
          </p:nvPr>
        </p:nvSpPr>
        <p:spPr>
          <a:xfrm rot="5400000">
            <a:off x="5463778" y="1371601"/>
            <a:ext cx="4388644" cy="20574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4" name="Google Shape;164;p190"/>
          <p:cNvSpPr txBox="1">
            <a:spLocks noGrp="1"/>
          </p:cNvSpPr>
          <p:nvPr>
            <p:ph type="body" idx="1"/>
          </p:nvPr>
        </p:nvSpPr>
        <p:spPr>
          <a:xfrm rot="5400000">
            <a:off x="1272778" y="-609599"/>
            <a:ext cx="4388644" cy="6019800"/>
          </a:xfrm>
          <a:prstGeom prst="rect">
            <a:avLst/>
          </a:prstGeom>
          <a:noFill/>
          <a:ln>
            <a:noFill/>
          </a:ln>
        </p:spPr>
        <p:txBody>
          <a:bodyPr spcFirstLastPara="1" wrap="square" lIns="68575" tIns="34275" rIns="68575" bIns="34275" anchor="t" anchorCtr="0">
            <a:noAutofit/>
          </a:bodyPr>
          <a:lstStyle>
            <a:lvl1pPr marL="457200" lvl="0" indent="-317500" algn="l">
              <a:lnSpc>
                <a:spcPct val="100000"/>
              </a:lnSpc>
              <a:spcBef>
                <a:spcPts val="300"/>
              </a:spcBef>
              <a:spcAft>
                <a:spcPts val="0"/>
              </a:spcAft>
              <a:buClr>
                <a:schemeClr val="dk1"/>
              </a:buClr>
              <a:buSzPts val="1400"/>
              <a:buChar char="•"/>
              <a:defRPr/>
            </a:lvl1pPr>
            <a:lvl2pPr marL="914400" lvl="1" indent="-317500" algn="l">
              <a:lnSpc>
                <a:spcPct val="100000"/>
              </a:lnSpc>
              <a:spcBef>
                <a:spcPts val="300"/>
              </a:spcBef>
              <a:spcAft>
                <a:spcPts val="0"/>
              </a:spcAft>
              <a:buClr>
                <a:schemeClr val="dk1"/>
              </a:buClr>
              <a:buSzPts val="1400"/>
              <a:buChar char="-"/>
              <a:defRPr/>
            </a:lvl2pPr>
            <a:lvl3pPr marL="1371600" lvl="2" indent="-317500" algn="l">
              <a:lnSpc>
                <a:spcPct val="100000"/>
              </a:lnSpc>
              <a:spcBef>
                <a:spcPts val="300"/>
              </a:spcBef>
              <a:spcAft>
                <a:spcPts val="0"/>
              </a:spcAft>
              <a:buClr>
                <a:schemeClr val="dk1"/>
              </a:buClr>
              <a:buSzPts val="1400"/>
              <a:buChar char=""/>
              <a:defRPr/>
            </a:lvl3pPr>
            <a:lvl4pPr marL="1828800" lvl="3" indent="-317500" algn="l">
              <a:lnSpc>
                <a:spcPct val="100000"/>
              </a:lnSpc>
              <a:spcBef>
                <a:spcPts val="300"/>
              </a:spcBef>
              <a:spcAft>
                <a:spcPts val="0"/>
              </a:spcAft>
              <a:buClr>
                <a:schemeClr val="dk1"/>
              </a:buClr>
              <a:buSzPts val="1400"/>
              <a:buChar char="-"/>
              <a:defRPr/>
            </a:lvl4pPr>
            <a:lvl5pPr marL="2286000" lvl="4" indent="-317500" algn="l">
              <a:lnSpc>
                <a:spcPct val="100000"/>
              </a:lnSpc>
              <a:spcBef>
                <a:spcPts val="300"/>
              </a:spcBef>
              <a:spcAft>
                <a:spcPts val="0"/>
              </a:spcAft>
              <a:buClr>
                <a:schemeClr val="dk1"/>
              </a:buClr>
              <a:buSzPts val="1400"/>
              <a:buChar char="»"/>
              <a:defRPr/>
            </a:lvl5pPr>
            <a:lvl6pPr marL="2743200" lvl="5" indent="-317500" algn="l">
              <a:lnSpc>
                <a:spcPct val="100000"/>
              </a:lnSpc>
              <a:spcBef>
                <a:spcPts val="300"/>
              </a:spcBef>
              <a:spcAft>
                <a:spcPts val="0"/>
              </a:spcAft>
              <a:buClr>
                <a:schemeClr val="dk1"/>
              </a:buClr>
              <a:buSzPts val="1400"/>
              <a:buChar char=""/>
              <a:defRPr/>
            </a:lvl6pPr>
            <a:lvl7pPr marL="3200400" lvl="6" indent="-317500" algn="l">
              <a:lnSpc>
                <a:spcPct val="100000"/>
              </a:lnSpc>
              <a:spcBef>
                <a:spcPts val="300"/>
              </a:spcBef>
              <a:spcAft>
                <a:spcPts val="0"/>
              </a:spcAft>
              <a:buClr>
                <a:schemeClr val="dk1"/>
              </a:buClr>
              <a:buSzPts val="1400"/>
              <a:buChar char=""/>
              <a:defRPr/>
            </a:lvl7pPr>
            <a:lvl8pPr marL="3657600" lvl="7" indent="-317500" algn="l">
              <a:lnSpc>
                <a:spcPct val="100000"/>
              </a:lnSpc>
              <a:spcBef>
                <a:spcPts val="300"/>
              </a:spcBef>
              <a:spcAft>
                <a:spcPts val="0"/>
              </a:spcAft>
              <a:buClr>
                <a:schemeClr val="dk1"/>
              </a:buClr>
              <a:buSzPts val="1400"/>
              <a:buChar char=""/>
              <a:defRPr/>
            </a:lvl8pPr>
            <a:lvl9pPr marL="4114800" lvl="8" indent="-317500" algn="l">
              <a:lnSpc>
                <a:spcPct val="100000"/>
              </a:lnSpc>
              <a:spcBef>
                <a:spcPts val="300"/>
              </a:spcBef>
              <a:spcAft>
                <a:spcPts val="0"/>
              </a:spcAft>
              <a:buClr>
                <a:schemeClr val="dk1"/>
              </a:buClr>
              <a:buSzPts val="1400"/>
              <a:buChar char=""/>
              <a:defRPr/>
            </a:lvl9pPr>
          </a:lstStyle>
          <a:p>
            <a:endParaRPr/>
          </a:p>
        </p:txBody>
      </p:sp>
      <p:sp>
        <p:nvSpPr>
          <p:cNvPr id="165" name="Google Shape;165;p190"/>
          <p:cNvSpPr txBox="1">
            <a:spLocks noGrp="1"/>
          </p:cNvSpPr>
          <p:nvPr>
            <p:ph type="dt" idx="10"/>
          </p:nvPr>
        </p:nvSpPr>
        <p:spPr>
          <a:xfrm>
            <a:off x="457200" y="4767263"/>
            <a:ext cx="21336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6" name="Google Shape;166;p190"/>
          <p:cNvSpPr txBox="1">
            <a:spLocks noGrp="1"/>
          </p:cNvSpPr>
          <p:nvPr>
            <p:ph type="ftr" idx="11"/>
          </p:nvPr>
        </p:nvSpPr>
        <p:spPr>
          <a:xfrm>
            <a:off x="3124200" y="4767263"/>
            <a:ext cx="28956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7" name="Google Shape;167;p190"/>
          <p:cNvSpPr txBox="1">
            <a:spLocks noGrp="1"/>
          </p:cNvSpPr>
          <p:nvPr>
            <p:ph type="sldNum" idx="12"/>
          </p:nvPr>
        </p:nvSpPr>
        <p:spPr>
          <a:xfrm>
            <a:off x="6553200" y="4767263"/>
            <a:ext cx="21336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5"/>
        <p:cNvGrpSpPr/>
        <p:nvPr/>
      </p:nvGrpSpPr>
      <p:grpSpPr>
        <a:xfrm>
          <a:off x="0" y="0"/>
          <a:ext cx="0" cy="0"/>
          <a:chOff x="0" y="0"/>
          <a:chExt cx="0" cy="0"/>
        </a:xfrm>
      </p:grpSpPr>
      <p:sp>
        <p:nvSpPr>
          <p:cNvPr id="176" name="Google Shape;176;p170"/>
          <p:cNvSpPr txBox="1">
            <a:spLocks noGrp="1"/>
          </p:cNvSpPr>
          <p:nvPr>
            <p:ph type="title"/>
          </p:nvPr>
        </p:nvSpPr>
        <p:spPr>
          <a:xfrm>
            <a:off x="153649" y="172250"/>
            <a:ext cx="8795478" cy="85725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7" name="Google Shape;177;p170"/>
          <p:cNvSpPr txBox="1">
            <a:spLocks noGrp="1"/>
          </p:cNvSpPr>
          <p:nvPr>
            <p:ph type="body" idx="1"/>
          </p:nvPr>
        </p:nvSpPr>
        <p:spPr>
          <a:xfrm>
            <a:off x="153648" y="1166423"/>
            <a:ext cx="8795479" cy="3394472"/>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78" name="Google Shape;178;p170"/>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9" name="Google Shape;179;p170"/>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0" name="Google Shape;180;p170"/>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1"/>
        <p:cNvGrpSpPr/>
        <p:nvPr/>
      </p:nvGrpSpPr>
      <p:grpSpPr>
        <a:xfrm>
          <a:off x="0" y="0"/>
          <a:ext cx="0" cy="0"/>
          <a:chOff x="0" y="0"/>
          <a:chExt cx="0" cy="0"/>
        </a:xfrm>
      </p:grpSpPr>
      <p:sp>
        <p:nvSpPr>
          <p:cNvPr id="182" name="Google Shape;182;p191"/>
          <p:cNvSpPr txBox="1">
            <a:spLocks noGrp="1"/>
          </p:cNvSpPr>
          <p:nvPr>
            <p:ph type="ctrTitle"/>
          </p:nvPr>
        </p:nvSpPr>
        <p:spPr>
          <a:xfrm>
            <a:off x="685800" y="1597820"/>
            <a:ext cx="7772400" cy="1102519"/>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3" name="Google Shape;183;p191"/>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480"/>
              </a:spcBef>
              <a:spcAft>
                <a:spcPts val="0"/>
              </a:spcAft>
              <a:buClr>
                <a:srgbClr val="888888"/>
              </a:buClr>
              <a:buSzPts val="2400"/>
              <a:buNone/>
              <a:defRPr>
                <a:solidFill>
                  <a:srgbClr val="888888"/>
                </a:solidFill>
              </a:defRPr>
            </a:lvl1pPr>
            <a:lvl2pPr lvl="1" algn="ctr">
              <a:lnSpc>
                <a:spcPct val="100000"/>
              </a:lnSpc>
              <a:spcBef>
                <a:spcPts val="420"/>
              </a:spcBef>
              <a:spcAft>
                <a:spcPts val="0"/>
              </a:spcAft>
              <a:buClr>
                <a:srgbClr val="888888"/>
              </a:buClr>
              <a:buSzPts val="2100"/>
              <a:buNone/>
              <a:defRPr>
                <a:solidFill>
                  <a:srgbClr val="888888"/>
                </a:solidFill>
              </a:defRPr>
            </a:lvl2pPr>
            <a:lvl3pPr lvl="2" algn="ctr">
              <a:lnSpc>
                <a:spcPct val="100000"/>
              </a:lnSpc>
              <a:spcBef>
                <a:spcPts val="360"/>
              </a:spcBef>
              <a:spcAft>
                <a:spcPts val="0"/>
              </a:spcAft>
              <a:buClr>
                <a:srgbClr val="888888"/>
              </a:buClr>
              <a:buSzPts val="1800"/>
              <a:buNone/>
              <a:defRPr>
                <a:solidFill>
                  <a:srgbClr val="888888"/>
                </a:solidFill>
              </a:defRPr>
            </a:lvl3pPr>
            <a:lvl4pPr lvl="3" algn="ctr">
              <a:lnSpc>
                <a:spcPct val="100000"/>
              </a:lnSpc>
              <a:spcBef>
                <a:spcPts val="300"/>
              </a:spcBef>
              <a:spcAft>
                <a:spcPts val="0"/>
              </a:spcAft>
              <a:buClr>
                <a:srgbClr val="888888"/>
              </a:buClr>
              <a:buSzPts val="1500"/>
              <a:buNone/>
              <a:defRPr>
                <a:solidFill>
                  <a:srgbClr val="888888"/>
                </a:solidFill>
              </a:defRPr>
            </a:lvl4pPr>
            <a:lvl5pPr lvl="4" algn="ctr">
              <a:lnSpc>
                <a:spcPct val="100000"/>
              </a:lnSpc>
              <a:spcBef>
                <a:spcPts val="300"/>
              </a:spcBef>
              <a:spcAft>
                <a:spcPts val="0"/>
              </a:spcAft>
              <a:buClr>
                <a:srgbClr val="888888"/>
              </a:buClr>
              <a:buSzPts val="1500"/>
              <a:buNone/>
              <a:defRPr>
                <a:solidFill>
                  <a:srgbClr val="888888"/>
                </a:solidFill>
              </a:defRPr>
            </a:lvl5pPr>
            <a:lvl6pPr lvl="5" algn="ctr">
              <a:lnSpc>
                <a:spcPct val="100000"/>
              </a:lnSpc>
              <a:spcBef>
                <a:spcPts val="300"/>
              </a:spcBef>
              <a:spcAft>
                <a:spcPts val="0"/>
              </a:spcAft>
              <a:buClr>
                <a:srgbClr val="888888"/>
              </a:buClr>
              <a:buSzPts val="1500"/>
              <a:buNone/>
              <a:defRPr>
                <a:solidFill>
                  <a:srgbClr val="888888"/>
                </a:solidFill>
              </a:defRPr>
            </a:lvl6pPr>
            <a:lvl7pPr lvl="6" algn="ctr">
              <a:lnSpc>
                <a:spcPct val="100000"/>
              </a:lnSpc>
              <a:spcBef>
                <a:spcPts val="300"/>
              </a:spcBef>
              <a:spcAft>
                <a:spcPts val="0"/>
              </a:spcAft>
              <a:buClr>
                <a:srgbClr val="888888"/>
              </a:buClr>
              <a:buSzPts val="1500"/>
              <a:buNone/>
              <a:defRPr>
                <a:solidFill>
                  <a:srgbClr val="888888"/>
                </a:solidFill>
              </a:defRPr>
            </a:lvl7pPr>
            <a:lvl8pPr lvl="7" algn="ctr">
              <a:lnSpc>
                <a:spcPct val="100000"/>
              </a:lnSpc>
              <a:spcBef>
                <a:spcPts val="300"/>
              </a:spcBef>
              <a:spcAft>
                <a:spcPts val="0"/>
              </a:spcAft>
              <a:buClr>
                <a:srgbClr val="888888"/>
              </a:buClr>
              <a:buSzPts val="1500"/>
              <a:buNone/>
              <a:defRPr>
                <a:solidFill>
                  <a:srgbClr val="888888"/>
                </a:solidFill>
              </a:defRPr>
            </a:lvl8pPr>
            <a:lvl9pPr lvl="8" algn="ctr">
              <a:lnSpc>
                <a:spcPct val="100000"/>
              </a:lnSpc>
              <a:spcBef>
                <a:spcPts val="300"/>
              </a:spcBef>
              <a:spcAft>
                <a:spcPts val="0"/>
              </a:spcAft>
              <a:buClr>
                <a:srgbClr val="888888"/>
              </a:buClr>
              <a:buSzPts val="1500"/>
              <a:buNone/>
              <a:defRPr>
                <a:solidFill>
                  <a:srgbClr val="888888"/>
                </a:solidFill>
              </a:defRPr>
            </a:lvl9pPr>
          </a:lstStyle>
          <a:p>
            <a:endParaRPr/>
          </a:p>
        </p:txBody>
      </p:sp>
      <p:sp>
        <p:nvSpPr>
          <p:cNvPr id="184" name="Google Shape;184;p191"/>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5" name="Google Shape;185;p191"/>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6" name="Google Shape;186;p191"/>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7"/>
        <p:cNvGrpSpPr/>
        <p:nvPr/>
      </p:nvGrpSpPr>
      <p:grpSpPr>
        <a:xfrm>
          <a:off x="0" y="0"/>
          <a:ext cx="0" cy="0"/>
          <a:chOff x="0" y="0"/>
          <a:chExt cx="0" cy="0"/>
        </a:xfrm>
      </p:grpSpPr>
      <p:sp>
        <p:nvSpPr>
          <p:cNvPr id="188" name="Google Shape;188;p192"/>
          <p:cNvSpPr txBox="1">
            <a:spLocks noGrp="1"/>
          </p:cNvSpPr>
          <p:nvPr>
            <p:ph type="title"/>
          </p:nvPr>
        </p:nvSpPr>
        <p:spPr>
          <a:xfrm>
            <a:off x="722313" y="3305176"/>
            <a:ext cx="7772400" cy="1021556"/>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3000"/>
              <a:buFont typeface="Times New Roman"/>
              <a:buNone/>
              <a:defRPr sz="3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9" name="Google Shape;189;p192"/>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300"/>
              </a:spcBef>
              <a:spcAft>
                <a:spcPts val="0"/>
              </a:spcAft>
              <a:buClr>
                <a:srgbClr val="888888"/>
              </a:buClr>
              <a:buSzPts val="1500"/>
              <a:buNone/>
              <a:defRPr sz="1500">
                <a:solidFill>
                  <a:srgbClr val="888888"/>
                </a:solidFill>
              </a:defRPr>
            </a:lvl1pPr>
            <a:lvl2pPr marL="914400" lvl="1" indent="-228600" algn="l">
              <a:lnSpc>
                <a:spcPct val="100000"/>
              </a:lnSpc>
              <a:spcBef>
                <a:spcPts val="270"/>
              </a:spcBef>
              <a:spcAft>
                <a:spcPts val="0"/>
              </a:spcAft>
              <a:buClr>
                <a:srgbClr val="888888"/>
              </a:buClr>
              <a:buSzPts val="1350"/>
              <a:buNone/>
              <a:defRPr sz="1350">
                <a:solidFill>
                  <a:srgbClr val="888888"/>
                </a:solidFill>
              </a:defRPr>
            </a:lvl2pPr>
            <a:lvl3pPr marL="1371600" lvl="2" indent="-228600" algn="l">
              <a:lnSpc>
                <a:spcPct val="100000"/>
              </a:lnSpc>
              <a:spcBef>
                <a:spcPts val="240"/>
              </a:spcBef>
              <a:spcAft>
                <a:spcPts val="0"/>
              </a:spcAft>
              <a:buClr>
                <a:srgbClr val="888888"/>
              </a:buClr>
              <a:buSzPts val="1200"/>
              <a:buNone/>
              <a:defRPr sz="1200">
                <a:solidFill>
                  <a:srgbClr val="888888"/>
                </a:solidFill>
              </a:defRPr>
            </a:lvl3pPr>
            <a:lvl4pPr marL="1828800" lvl="3" indent="-228600" algn="l">
              <a:lnSpc>
                <a:spcPct val="100000"/>
              </a:lnSpc>
              <a:spcBef>
                <a:spcPts val="210"/>
              </a:spcBef>
              <a:spcAft>
                <a:spcPts val="0"/>
              </a:spcAft>
              <a:buClr>
                <a:srgbClr val="888888"/>
              </a:buClr>
              <a:buSzPts val="1050"/>
              <a:buNone/>
              <a:defRPr sz="1050">
                <a:solidFill>
                  <a:srgbClr val="888888"/>
                </a:solidFill>
              </a:defRPr>
            </a:lvl4pPr>
            <a:lvl5pPr marL="2286000" lvl="4" indent="-228600" algn="l">
              <a:lnSpc>
                <a:spcPct val="100000"/>
              </a:lnSpc>
              <a:spcBef>
                <a:spcPts val="210"/>
              </a:spcBef>
              <a:spcAft>
                <a:spcPts val="0"/>
              </a:spcAft>
              <a:buClr>
                <a:srgbClr val="888888"/>
              </a:buClr>
              <a:buSzPts val="1050"/>
              <a:buNone/>
              <a:defRPr sz="1050">
                <a:solidFill>
                  <a:srgbClr val="888888"/>
                </a:solidFill>
              </a:defRPr>
            </a:lvl5pPr>
            <a:lvl6pPr marL="2743200" lvl="5" indent="-228600" algn="l">
              <a:lnSpc>
                <a:spcPct val="100000"/>
              </a:lnSpc>
              <a:spcBef>
                <a:spcPts val="210"/>
              </a:spcBef>
              <a:spcAft>
                <a:spcPts val="0"/>
              </a:spcAft>
              <a:buClr>
                <a:srgbClr val="888888"/>
              </a:buClr>
              <a:buSzPts val="1050"/>
              <a:buNone/>
              <a:defRPr sz="1050">
                <a:solidFill>
                  <a:srgbClr val="888888"/>
                </a:solidFill>
              </a:defRPr>
            </a:lvl6pPr>
            <a:lvl7pPr marL="3200400" lvl="6" indent="-228600" algn="l">
              <a:lnSpc>
                <a:spcPct val="100000"/>
              </a:lnSpc>
              <a:spcBef>
                <a:spcPts val="210"/>
              </a:spcBef>
              <a:spcAft>
                <a:spcPts val="0"/>
              </a:spcAft>
              <a:buClr>
                <a:srgbClr val="888888"/>
              </a:buClr>
              <a:buSzPts val="1050"/>
              <a:buNone/>
              <a:defRPr sz="1050">
                <a:solidFill>
                  <a:srgbClr val="888888"/>
                </a:solidFill>
              </a:defRPr>
            </a:lvl7pPr>
            <a:lvl8pPr marL="3657600" lvl="7" indent="-228600" algn="l">
              <a:lnSpc>
                <a:spcPct val="100000"/>
              </a:lnSpc>
              <a:spcBef>
                <a:spcPts val="210"/>
              </a:spcBef>
              <a:spcAft>
                <a:spcPts val="0"/>
              </a:spcAft>
              <a:buClr>
                <a:srgbClr val="888888"/>
              </a:buClr>
              <a:buSzPts val="1050"/>
              <a:buNone/>
              <a:defRPr sz="1050">
                <a:solidFill>
                  <a:srgbClr val="888888"/>
                </a:solidFill>
              </a:defRPr>
            </a:lvl8pPr>
            <a:lvl9pPr marL="4114800" lvl="8" indent="-228600" algn="l">
              <a:lnSpc>
                <a:spcPct val="100000"/>
              </a:lnSpc>
              <a:spcBef>
                <a:spcPts val="210"/>
              </a:spcBef>
              <a:spcAft>
                <a:spcPts val="0"/>
              </a:spcAft>
              <a:buClr>
                <a:srgbClr val="888888"/>
              </a:buClr>
              <a:buSzPts val="1050"/>
              <a:buNone/>
              <a:defRPr sz="1050">
                <a:solidFill>
                  <a:srgbClr val="888888"/>
                </a:solidFill>
              </a:defRPr>
            </a:lvl9pPr>
          </a:lstStyle>
          <a:p>
            <a:endParaRPr/>
          </a:p>
        </p:txBody>
      </p:sp>
      <p:sp>
        <p:nvSpPr>
          <p:cNvPr id="190" name="Google Shape;190;p192"/>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1" name="Google Shape;191;p192"/>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2" name="Google Shape;192;p192"/>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93"/>
        <p:cNvGrpSpPr/>
        <p:nvPr/>
      </p:nvGrpSpPr>
      <p:grpSpPr>
        <a:xfrm>
          <a:off x="0" y="0"/>
          <a:ext cx="0" cy="0"/>
          <a:chOff x="0" y="0"/>
          <a:chExt cx="0" cy="0"/>
        </a:xfrm>
      </p:grpSpPr>
      <p:sp>
        <p:nvSpPr>
          <p:cNvPr id="194" name="Google Shape;194;p193"/>
          <p:cNvSpPr txBox="1">
            <a:spLocks noGrp="1"/>
          </p:cNvSpPr>
          <p:nvPr>
            <p:ph type="title"/>
          </p:nvPr>
        </p:nvSpPr>
        <p:spPr>
          <a:xfrm>
            <a:off x="153649" y="172250"/>
            <a:ext cx="8795478" cy="85725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5" name="Google Shape;195;p193"/>
          <p:cNvSpPr txBox="1">
            <a:spLocks noGrp="1"/>
          </p:cNvSpPr>
          <p:nvPr>
            <p:ph type="body" idx="1"/>
          </p:nvPr>
        </p:nvSpPr>
        <p:spPr>
          <a:xfrm>
            <a:off x="457200" y="1200151"/>
            <a:ext cx="4038600" cy="3394472"/>
          </a:xfrm>
          <a:prstGeom prst="rect">
            <a:avLst/>
          </a:prstGeom>
          <a:noFill/>
          <a:ln>
            <a:noFill/>
          </a:ln>
        </p:spPr>
        <p:txBody>
          <a:bodyPr spcFirstLastPara="1" wrap="square" lIns="91425" tIns="45700" rIns="91425" bIns="45700" anchor="t" anchorCtr="0">
            <a:normAutofit/>
          </a:bodyPr>
          <a:lstStyle>
            <a:lvl1pPr marL="457200" lvl="0" indent="-361950" algn="l">
              <a:lnSpc>
                <a:spcPct val="100000"/>
              </a:lnSpc>
              <a:spcBef>
                <a:spcPts val="420"/>
              </a:spcBef>
              <a:spcAft>
                <a:spcPts val="0"/>
              </a:spcAft>
              <a:buClr>
                <a:schemeClr val="dk1"/>
              </a:buClr>
              <a:buSzPts val="2100"/>
              <a:buChar char="•"/>
              <a:defRPr sz="2100"/>
            </a:lvl1pPr>
            <a:lvl2pPr marL="914400" lvl="1" indent="-342900" algn="l">
              <a:lnSpc>
                <a:spcPct val="100000"/>
              </a:lnSpc>
              <a:spcBef>
                <a:spcPts val="360"/>
              </a:spcBef>
              <a:spcAft>
                <a:spcPts val="0"/>
              </a:spcAft>
              <a:buClr>
                <a:schemeClr val="dk1"/>
              </a:buClr>
              <a:buSzPts val="1800"/>
              <a:buChar char="-"/>
              <a:defRPr sz="1800"/>
            </a:lvl2pPr>
            <a:lvl3pPr marL="1371600" lvl="2" indent="-323850" algn="l">
              <a:lnSpc>
                <a:spcPct val="100000"/>
              </a:lnSpc>
              <a:spcBef>
                <a:spcPts val="300"/>
              </a:spcBef>
              <a:spcAft>
                <a:spcPts val="0"/>
              </a:spcAft>
              <a:buClr>
                <a:schemeClr val="dk1"/>
              </a:buClr>
              <a:buSzPts val="1500"/>
              <a:buChar char=""/>
              <a:defRPr sz="1500"/>
            </a:lvl3pPr>
            <a:lvl4pPr marL="1828800" lvl="3" indent="-314325" algn="l">
              <a:lnSpc>
                <a:spcPct val="100000"/>
              </a:lnSpc>
              <a:spcBef>
                <a:spcPts val="270"/>
              </a:spcBef>
              <a:spcAft>
                <a:spcPts val="0"/>
              </a:spcAft>
              <a:buClr>
                <a:schemeClr val="dk1"/>
              </a:buClr>
              <a:buSzPts val="1350"/>
              <a:buChar char="-"/>
              <a:defRPr sz="1350"/>
            </a:lvl4pPr>
            <a:lvl5pPr marL="2286000" lvl="4" indent="-314325" algn="l">
              <a:lnSpc>
                <a:spcPct val="100000"/>
              </a:lnSpc>
              <a:spcBef>
                <a:spcPts val="270"/>
              </a:spcBef>
              <a:spcAft>
                <a:spcPts val="0"/>
              </a:spcAft>
              <a:buClr>
                <a:schemeClr val="dk1"/>
              </a:buClr>
              <a:buSzPts val="1350"/>
              <a:buChar char="»"/>
              <a:defRPr sz="1350"/>
            </a:lvl5pPr>
            <a:lvl6pPr marL="2743200" lvl="5" indent="-314325" algn="l">
              <a:lnSpc>
                <a:spcPct val="100000"/>
              </a:lnSpc>
              <a:spcBef>
                <a:spcPts val="270"/>
              </a:spcBef>
              <a:spcAft>
                <a:spcPts val="0"/>
              </a:spcAft>
              <a:buClr>
                <a:schemeClr val="dk1"/>
              </a:buClr>
              <a:buSzPts val="1350"/>
              <a:buChar char=""/>
              <a:defRPr sz="1350"/>
            </a:lvl6pPr>
            <a:lvl7pPr marL="3200400" lvl="6" indent="-314325" algn="l">
              <a:lnSpc>
                <a:spcPct val="100000"/>
              </a:lnSpc>
              <a:spcBef>
                <a:spcPts val="270"/>
              </a:spcBef>
              <a:spcAft>
                <a:spcPts val="0"/>
              </a:spcAft>
              <a:buClr>
                <a:schemeClr val="dk1"/>
              </a:buClr>
              <a:buSzPts val="1350"/>
              <a:buChar char=""/>
              <a:defRPr sz="1350"/>
            </a:lvl7pPr>
            <a:lvl8pPr marL="3657600" lvl="7" indent="-314325" algn="l">
              <a:lnSpc>
                <a:spcPct val="100000"/>
              </a:lnSpc>
              <a:spcBef>
                <a:spcPts val="270"/>
              </a:spcBef>
              <a:spcAft>
                <a:spcPts val="0"/>
              </a:spcAft>
              <a:buClr>
                <a:schemeClr val="dk1"/>
              </a:buClr>
              <a:buSzPts val="1350"/>
              <a:buChar char=""/>
              <a:defRPr sz="1350"/>
            </a:lvl8pPr>
            <a:lvl9pPr marL="4114800" lvl="8" indent="-314325" algn="l">
              <a:lnSpc>
                <a:spcPct val="100000"/>
              </a:lnSpc>
              <a:spcBef>
                <a:spcPts val="270"/>
              </a:spcBef>
              <a:spcAft>
                <a:spcPts val="0"/>
              </a:spcAft>
              <a:buClr>
                <a:schemeClr val="dk1"/>
              </a:buClr>
              <a:buSzPts val="1350"/>
              <a:buChar char=""/>
              <a:defRPr sz="1350"/>
            </a:lvl9pPr>
          </a:lstStyle>
          <a:p>
            <a:endParaRPr/>
          </a:p>
        </p:txBody>
      </p:sp>
      <p:sp>
        <p:nvSpPr>
          <p:cNvPr id="196" name="Google Shape;196;p193"/>
          <p:cNvSpPr txBox="1">
            <a:spLocks noGrp="1"/>
          </p:cNvSpPr>
          <p:nvPr>
            <p:ph type="body" idx="2"/>
          </p:nvPr>
        </p:nvSpPr>
        <p:spPr>
          <a:xfrm>
            <a:off x="4648200" y="1200151"/>
            <a:ext cx="4038600" cy="3394472"/>
          </a:xfrm>
          <a:prstGeom prst="rect">
            <a:avLst/>
          </a:prstGeom>
          <a:noFill/>
          <a:ln>
            <a:noFill/>
          </a:ln>
        </p:spPr>
        <p:txBody>
          <a:bodyPr spcFirstLastPara="1" wrap="square" lIns="91425" tIns="45700" rIns="91425" bIns="45700" anchor="t" anchorCtr="0">
            <a:normAutofit/>
          </a:bodyPr>
          <a:lstStyle>
            <a:lvl1pPr marL="457200" lvl="0" indent="-361950" algn="l">
              <a:lnSpc>
                <a:spcPct val="100000"/>
              </a:lnSpc>
              <a:spcBef>
                <a:spcPts val="420"/>
              </a:spcBef>
              <a:spcAft>
                <a:spcPts val="0"/>
              </a:spcAft>
              <a:buClr>
                <a:schemeClr val="dk1"/>
              </a:buClr>
              <a:buSzPts val="2100"/>
              <a:buChar char="•"/>
              <a:defRPr sz="2100"/>
            </a:lvl1pPr>
            <a:lvl2pPr marL="914400" lvl="1" indent="-342900" algn="l">
              <a:lnSpc>
                <a:spcPct val="100000"/>
              </a:lnSpc>
              <a:spcBef>
                <a:spcPts val="360"/>
              </a:spcBef>
              <a:spcAft>
                <a:spcPts val="0"/>
              </a:spcAft>
              <a:buClr>
                <a:schemeClr val="dk1"/>
              </a:buClr>
              <a:buSzPts val="1800"/>
              <a:buChar char="-"/>
              <a:defRPr sz="1800"/>
            </a:lvl2pPr>
            <a:lvl3pPr marL="1371600" lvl="2" indent="-323850" algn="l">
              <a:lnSpc>
                <a:spcPct val="100000"/>
              </a:lnSpc>
              <a:spcBef>
                <a:spcPts val="300"/>
              </a:spcBef>
              <a:spcAft>
                <a:spcPts val="0"/>
              </a:spcAft>
              <a:buClr>
                <a:schemeClr val="dk1"/>
              </a:buClr>
              <a:buSzPts val="1500"/>
              <a:buChar char=""/>
              <a:defRPr sz="1500"/>
            </a:lvl3pPr>
            <a:lvl4pPr marL="1828800" lvl="3" indent="-314325" algn="l">
              <a:lnSpc>
                <a:spcPct val="100000"/>
              </a:lnSpc>
              <a:spcBef>
                <a:spcPts val="270"/>
              </a:spcBef>
              <a:spcAft>
                <a:spcPts val="0"/>
              </a:spcAft>
              <a:buClr>
                <a:schemeClr val="dk1"/>
              </a:buClr>
              <a:buSzPts val="1350"/>
              <a:buChar char="-"/>
              <a:defRPr sz="1350"/>
            </a:lvl4pPr>
            <a:lvl5pPr marL="2286000" lvl="4" indent="-314325" algn="l">
              <a:lnSpc>
                <a:spcPct val="100000"/>
              </a:lnSpc>
              <a:spcBef>
                <a:spcPts val="270"/>
              </a:spcBef>
              <a:spcAft>
                <a:spcPts val="0"/>
              </a:spcAft>
              <a:buClr>
                <a:schemeClr val="dk1"/>
              </a:buClr>
              <a:buSzPts val="1350"/>
              <a:buChar char="»"/>
              <a:defRPr sz="1350"/>
            </a:lvl5pPr>
            <a:lvl6pPr marL="2743200" lvl="5" indent="-314325" algn="l">
              <a:lnSpc>
                <a:spcPct val="100000"/>
              </a:lnSpc>
              <a:spcBef>
                <a:spcPts val="270"/>
              </a:spcBef>
              <a:spcAft>
                <a:spcPts val="0"/>
              </a:spcAft>
              <a:buClr>
                <a:schemeClr val="dk1"/>
              </a:buClr>
              <a:buSzPts val="1350"/>
              <a:buChar char=""/>
              <a:defRPr sz="1350"/>
            </a:lvl6pPr>
            <a:lvl7pPr marL="3200400" lvl="6" indent="-314325" algn="l">
              <a:lnSpc>
                <a:spcPct val="100000"/>
              </a:lnSpc>
              <a:spcBef>
                <a:spcPts val="270"/>
              </a:spcBef>
              <a:spcAft>
                <a:spcPts val="0"/>
              </a:spcAft>
              <a:buClr>
                <a:schemeClr val="dk1"/>
              </a:buClr>
              <a:buSzPts val="1350"/>
              <a:buChar char=""/>
              <a:defRPr sz="1350"/>
            </a:lvl7pPr>
            <a:lvl8pPr marL="3657600" lvl="7" indent="-314325" algn="l">
              <a:lnSpc>
                <a:spcPct val="100000"/>
              </a:lnSpc>
              <a:spcBef>
                <a:spcPts val="270"/>
              </a:spcBef>
              <a:spcAft>
                <a:spcPts val="0"/>
              </a:spcAft>
              <a:buClr>
                <a:schemeClr val="dk1"/>
              </a:buClr>
              <a:buSzPts val="1350"/>
              <a:buChar char=""/>
              <a:defRPr sz="1350"/>
            </a:lvl8pPr>
            <a:lvl9pPr marL="4114800" lvl="8" indent="-314325" algn="l">
              <a:lnSpc>
                <a:spcPct val="100000"/>
              </a:lnSpc>
              <a:spcBef>
                <a:spcPts val="270"/>
              </a:spcBef>
              <a:spcAft>
                <a:spcPts val="0"/>
              </a:spcAft>
              <a:buClr>
                <a:schemeClr val="dk1"/>
              </a:buClr>
              <a:buSzPts val="1350"/>
              <a:buChar char=""/>
              <a:defRPr sz="1350"/>
            </a:lvl9pPr>
          </a:lstStyle>
          <a:p>
            <a:endParaRPr/>
          </a:p>
        </p:txBody>
      </p:sp>
      <p:sp>
        <p:nvSpPr>
          <p:cNvPr id="197" name="Google Shape;197;p193"/>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8" name="Google Shape;198;p193"/>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9" name="Google Shape;199;p193"/>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00"/>
        <p:cNvGrpSpPr/>
        <p:nvPr/>
      </p:nvGrpSpPr>
      <p:grpSpPr>
        <a:xfrm>
          <a:off x="0" y="0"/>
          <a:ext cx="0" cy="0"/>
          <a:chOff x="0" y="0"/>
          <a:chExt cx="0" cy="0"/>
        </a:xfrm>
      </p:grpSpPr>
      <p:sp>
        <p:nvSpPr>
          <p:cNvPr id="201" name="Google Shape;201;p194"/>
          <p:cNvSpPr txBox="1">
            <a:spLocks noGrp="1"/>
          </p:cNvSpPr>
          <p:nvPr>
            <p:ph type="title"/>
          </p:nvPr>
        </p:nvSpPr>
        <p:spPr>
          <a:xfrm>
            <a:off x="153649" y="172250"/>
            <a:ext cx="8795478" cy="85725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3300"/>
              <a:buFont typeface="Times New Roman"/>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2" name="Google Shape;202;p194"/>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360"/>
              </a:spcBef>
              <a:spcAft>
                <a:spcPts val="0"/>
              </a:spcAft>
              <a:buClr>
                <a:schemeClr val="dk1"/>
              </a:buClr>
              <a:buSzPts val="1800"/>
              <a:buNone/>
              <a:defRPr sz="1800" b="1"/>
            </a:lvl1pPr>
            <a:lvl2pPr marL="914400" lvl="1" indent="-228600" algn="l">
              <a:lnSpc>
                <a:spcPct val="100000"/>
              </a:lnSpc>
              <a:spcBef>
                <a:spcPts val="300"/>
              </a:spcBef>
              <a:spcAft>
                <a:spcPts val="0"/>
              </a:spcAft>
              <a:buClr>
                <a:schemeClr val="dk1"/>
              </a:buClr>
              <a:buSzPts val="1500"/>
              <a:buNone/>
              <a:defRPr sz="1500" b="1"/>
            </a:lvl2pPr>
            <a:lvl3pPr marL="1371600" lvl="2" indent="-228600" algn="l">
              <a:lnSpc>
                <a:spcPct val="100000"/>
              </a:lnSpc>
              <a:spcBef>
                <a:spcPts val="270"/>
              </a:spcBef>
              <a:spcAft>
                <a:spcPts val="0"/>
              </a:spcAft>
              <a:buClr>
                <a:schemeClr val="dk1"/>
              </a:buClr>
              <a:buSzPts val="1350"/>
              <a:buNone/>
              <a:defRPr sz="1350" b="1"/>
            </a:lvl3pPr>
            <a:lvl4pPr marL="1828800" lvl="3" indent="-228600" algn="l">
              <a:lnSpc>
                <a:spcPct val="100000"/>
              </a:lnSpc>
              <a:spcBef>
                <a:spcPts val="240"/>
              </a:spcBef>
              <a:spcAft>
                <a:spcPts val="0"/>
              </a:spcAft>
              <a:buClr>
                <a:schemeClr val="dk1"/>
              </a:buClr>
              <a:buSzPts val="1200"/>
              <a:buNone/>
              <a:defRPr sz="1200" b="1"/>
            </a:lvl4pPr>
            <a:lvl5pPr marL="2286000" lvl="4" indent="-228600" algn="l">
              <a:lnSpc>
                <a:spcPct val="100000"/>
              </a:lnSpc>
              <a:spcBef>
                <a:spcPts val="240"/>
              </a:spcBef>
              <a:spcAft>
                <a:spcPts val="0"/>
              </a:spcAft>
              <a:buClr>
                <a:schemeClr val="dk1"/>
              </a:buClr>
              <a:buSzPts val="1200"/>
              <a:buNone/>
              <a:defRPr sz="1200" b="1"/>
            </a:lvl5pPr>
            <a:lvl6pPr marL="2743200" lvl="5" indent="-228600" algn="l">
              <a:lnSpc>
                <a:spcPct val="100000"/>
              </a:lnSpc>
              <a:spcBef>
                <a:spcPts val="240"/>
              </a:spcBef>
              <a:spcAft>
                <a:spcPts val="0"/>
              </a:spcAft>
              <a:buClr>
                <a:schemeClr val="dk1"/>
              </a:buClr>
              <a:buSzPts val="1200"/>
              <a:buNone/>
              <a:defRPr sz="1200" b="1"/>
            </a:lvl6pPr>
            <a:lvl7pPr marL="3200400" lvl="6" indent="-228600" algn="l">
              <a:lnSpc>
                <a:spcPct val="100000"/>
              </a:lnSpc>
              <a:spcBef>
                <a:spcPts val="240"/>
              </a:spcBef>
              <a:spcAft>
                <a:spcPts val="0"/>
              </a:spcAft>
              <a:buClr>
                <a:schemeClr val="dk1"/>
              </a:buClr>
              <a:buSzPts val="1200"/>
              <a:buNone/>
              <a:defRPr sz="1200" b="1"/>
            </a:lvl7pPr>
            <a:lvl8pPr marL="3657600" lvl="7" indent="-228600" algn="l">
              <a:lnSpc>
                <a:spcPct val="100000"/>
              </a:lnSpc>
              <a:spcBef>
                <a:spcPts val="240"/>
              </a:spcBef>
              <a:spcAft>
                <a:spcPts val="0"/>
              </a:spcAft>
              <a:buClr>
                <a:schemeClr val="dk1"/>
              </a:buClr>
              <a:buSzPts val="1200"/>
              <a:buNone/>
              <a:defRPr sz="1200" b="1"/>
            </a:lvl8pPr>
            <a:lvl9pPr marL="4114800" lvl="8" indent="-228600" algn="l">
              <a:lnSpc>
                <a:spcPct val="100000"/>
              </a:lnSpc>
              <a:spcBef>
                <a:spcPts val="240"/>
              </a:spcBef>
              <a:spcAft>
                <a:spcPts val="0"/>
              </a:spcAft>
              <a:buClr>
                <a:schemeClr val="dk1"/>
              </a:buClr>
              <a:buSzPts val="1200"/>
              <a:buNone/>
              <a:defRPr sz="1200" b="1"/>
            </a:lvl9pPr>
          </a:lstStyle>
          <a:p>
            <a:endParaRPr/>
          </a:p>
        </p:txBody>
      </p:sp>
      <p:sp>
        <p:nvSpPr>
          <p:cNvPr id="203" name="Google Shape;203;p194"/>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sz="1800"/>
            </a:lvl1pPr>
            <a:lvl2pPr marL="914400" lvl="1" indent="-323850" algn="l">
              <a:lnSpc>
                <a:spcPct val="100000"/>
              </a:lnSpc>
              <a:spcBef>
                <a:spcPts val="300"/>
              </a:spcBef>
              <a:spcAft>
                <a:spcPts val="0"/>
              </a:spcAft>
              <a:buClr>
                <a:schemeClr val="dk1"/>
              </a:buClr>
              <a:buSzPts val="1500"/>
              <a:buChar char="-"/>
              <a:defRPr sz="1500"/>
            </a:lvl2pPr>
            <a:lvl3pPr marL="1371600" lvl="2" indent="-314325" algn="l">
              <a:lnSpc>
                <a:spcPct val="100000"/>
              </a:lnSpc>
              <a:spcBef>
                <a:spcPts val="270"/>
              </a:spcBef>
              <a:spcAft>
                <a:spcPts val="0"/>
              </a:spcAft>
              <a:buClr>
                <a:schemeClr val="dk1"/>
              </a:buClr>
              <a:buSzPts val="1350"/>
              <a:buChar char=""/>
              <a:defRPr sz="1350"/>
            </a:lvl3pPr>
            <a:lvl4pPr marL="1828800" lvl="3" indent="-304800" algn="l">
              <a:lnSpc>
                <a:spcPct val="100000"/>
              </a:lnSpc>
              <a:spcBef>
                <a:spcPts val="240"/>
              </a:spcBef>
              <a:spcAft>
                <a:spcPts val="0"/>
              </a:spcAft>
              <a:buClr>
                <a:schemeClr val="dk1"/>
              </a:buClr>
              <a:buSzPts val="1200"/>
              <a:buChar char="-"/>
              <a:defRPr sz="1200"/>
            </a:lvl4pPr>
            <a:lvl5pPr marL="2286000" lvl="4" indent="-304800" algn="l">
              <a:lnSpc>
                <a:spcPct val="100000"/>
              </a:lnSpc>
              <a:spcBef>
                <a:spcPts val="240"/>
              </a:spcBef>
              <a:spcAft>
                <a:spcPts val="0"/>
              </a:spcAft>
              <a:buClr>
                <a:schemeClr val="dk1"/>
              </a:buClr>
              <a:buSzPts val="1200"/>
              <a:buChar char="»"/>
              <a:defRPr sz="1200"/>
            </a:lvl5pPr>
            <a:lvl6pPr marL="2743200" lvl="5" indent="-304800" algn="l">
              <a:lnSpc>
                <a:spcPct val="100000"/>
              </a:lnSpc>
              <a:spcBef>
                <a:spcPts val="240"/>
              </a:spcBef>
              <a:spcAft>
                <a:spcPts val="0"/>
              </a:spcAft>
              <a:buClr>
                <a:schemeClr val="dk1"/>
              </a:buClr>
              <a:buSzPts val="1200"/>
              <a:buChar char=""/>
              <a:defRPr sz="1200"/>
            </a:lvl6pPr>
            <a:lvl7pPr marL="3200400" lvl="6" indent="-304800" algn="l">
              <a:lnSpc>
                <a:spcPct val="100000"/>
              </a:lnSpc>
              <a:spcBef>
                <a:spcPts val="240"/>
              </a:spcBef>
              <a:spcAft>
                <a:spcPts val="0"/>
              </a:spcAft>
              <a:buClr>
                <a:schemeClr val="dk1"/>
              </a:buClr>
              <a:buSzPts val="1200"/>
              <a:buChar char=""/>
              <a:defRPr sz="1200"/>
            </a:lvl7pPr>
            <a:lvl8pPr marL="3657600" lvl="7" indent="-304800" algn="l">
              <a:lnSpc>
                <a:spcPct val="100000"/>
              </a:lnSpc>
              <a:spcBef>
                <a:spcPts val="240"/>
              </a:spcBef>
              <a:spcAft>
                <a:spcPts val="0"/>
              </a:spcAft>
              <a:buClr>
                <a:schemeClr val="dk1"/>
              </a:buClr>
              <a:buSzPts val="1200"/>
              <a:buChar char=""/>
              <a:defRPr sz="1200"/>
            </a:lvl8pPr>
            <a:lvl9pPr marL="4114800" lvl="8" indent="-304800" algn="l">
              <a:lnSpc>
                <a:spcPct val="100000"/>
              </a:lnSpc>
              <a:spcBef>
                <a:spcPts val="240"/>
              </a:spcBef>
              <a:spcAft>
                <a:spcPts val="0"/>
              </a:spcAft>
              <a:buClr>
                <a:schemeClr val="dk1"/>
              </a:buClr>
              <a:buSzPts val="1200"/>
              <a:buChar char=""/>
              <a:defRPr sz="1200"/>
            </a:lvl9pPr>
          </a:lstStyle>
          <a:p>
            <a:endParaRPr/>
          </a:p>
        </p:txBody>
      </p:sp>
      <p:sp>
        <p:nvSpPr>
          <p:cNvPr id="204" name="Google Shape;204;p194"/>
          <p:cNvSpPr txBox="1">
            <a:spLocks noGrp="1"/>
          </p:cNvSpPr>
          <p:nvPr>
            <p:ph type="body" idx="3"/>
          </p:nvPr>
        </p:nvSpPr>
        <p:spPr>
          <a:xfrm>
            <a:off x="4645026" y="1151335"/>
            <a:ext cx="4041775" cy="47982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360"/>
              </a:spcBef>
              <a:spcAft>
                <a:spcPts val="0"/>
              </a:spcAft>
              <a:buClr>
                <a:schemeClr val="dk1"/>
              </a:buClr>
              <a:buSzPts val="1800"/>
              <a:buNone/>
              <a:defRPr sz="1800" b="1"/>
            </a:lvl1pPr>
            <a:lvl2pPr marL="914400" lvl="1" indent="-228600" algn="l">
              <a:lnSpc>
                <a:spcPct val="100000"/>
              </a:lnSpc>
              <a:spcBef>
                <a:spcPts val="300"/>
              </a:spcBef>
              <a:spcAft>
                <a:spcPts val="0"/>
              </a:spcAft>
              <a:buClr>
                <a:schemeClr val="dk1"/>
              </a:buClr>
              <a:buSzPts val="1500"/>
              <a:buNone/>
              <a:defRPr sz="1500" b="1"/>
            </a:lvl2pPr>
            <a:lvl3pPr marL="1371600" lvl="2" indent="-228600" algn="l">
              <a:lnSpc>
                <a:spcPct val="100000"/>
              </a:lnSpc>
              <a:spcBef>
                <a:spcPts val="270"/>
              </a:spcBef>
              <a:spcAft>
                <a:spcPts val="0"/>
              </a:spcAft>
              <a:buClr>
                <a:schemeClr val="dk1"/>
              </a:buClr>
              <a:buSzPts val="1350"/>
              <a:buNone/>
              <a:defRPr sz="1350" b="1"/>
            </a:lvl3pPr>
            <a:lvl4pPr marL="1828800" lvl="3" indent="-228600" algn="l">
              <a:lnSpc>
                <a:spcPct val="100000"/>
              </a:lnSpc>
              <a:spcBef>
                <a:spcPts val="240"/>
              </a:spcBef>
              <a:spcAft>
                <a:spcPts val="0"/>
              </a:spcAft>
              <a:buClr>
                <a:schemeClr val="dk1"/>
              </a:buClr>
              <a:buSzPts val="1200"/>
              <a:buNone/>
              <a:defRPr sz="1200" b="1"/>
            </a:lvl4pPr>
            <a:lvl5pPr marL="2286000" lvl="4" indent="-228600" algn="l">
              <a:lnSpc>
                <a:spcPct val="100000"/>
              </a:lnSpc>
              <a:spcBef>
                <a:spcPts val="240"/>
              </a:spcBef>
              <a:spcAft>
                <a:spcPts val="0"/>
              </a:spcAft>
              <a:buClr>
                <a:schemeClr val="dk1"/>
              </a:buClr>
              <a:buSzPts val="1200"/>
              <a:buNone/>
              <a:defRPr sz="1200" b="1"/>
            </a:lvl5pPr>
            <a:lvl6pPr marL="2743200" lvl="5" indent="-228600" algn="l">
              <a:lnSpc>
                <a:spcPct val="100000"/>
              </a:lnSpc>
              <a:spcBef>
                <a:spcPts val="240"/>
              </a:spcBef>
              <a:spcAft>
                <a:spcPts val="0"/>
              </a:spcAft>
              <a:buClr>
                <a:schemeClr val="dk1"/>
              </a:buClr>
              <a:buSzPts val="1200"/>
              <a:buNone/>
              <a:defRPr sz="1200" b="1"/>
            </a:lvl6pPr>
            <a:lvl7pPr marL="3200400" lvl="6" indent="-228600" algn="l">
              <a:lnSpc>
                <a:spcPct val="100000"/>
              </a:lnSpc>
              <a:spcBef>
                <a:spcPts val="240"/>
              </a:spcBef>
              <a:spcAft>
                <a:spcPts val="0"/>
              </a:spcAft>
              <a:buClr>
                <a:schemeClr val="dk1"/>
              </a:buClr>
              <a:buSzPts val="1200"/>
              <a:buNone/>
              <a:defRPr sz="1200" b="1"/>
            </a:lvl7pPr>
            <a:lvl8pPr marL="3657600" lvl="7" indent="-228600" algn="l">
              <a:lnSpc>
                <a:spcPct val="100000"/>
              </a:lnSpc>
              <a:spcBef>
                <a:spcPts val="240"/>
              </a:spcBef>
              <a:spcAft>
                <a:spcPts val="0"/>
              </a:spcAft>
              <a:buClr>
                <a:schemeClr val="dk1"/>
              </a:buClr>
              <a:buSzPts val="1200"/>
              <a:buNone/>
              <a:defRPr sz="1200" b="1"/>
            </a:lvl8pPr>
            <a:lvl9pPr marL="4114800" lvl="8" indent="-228600" algn="l">
              <a:lnSpc>
                <a:spcPct val="100000"/>
              </a:lnSpc>
              <a:spcBef>
                <a:spcPts val="240"/>
              </a:spcBef>
              <a:spcAft>
                <a:spcPts val="0"/>
              </a:spcAft>
              <a:buClr>
                <a:schemeClr val="dk1"/>
              </a:buClr>
              <a:buSzPts val="1200"/>
              <a:buNone/>
              <a:defRPr sz="1200" b="1"/>
            </a:lvl9pPr>
          </a:lstStyle>
          <a:p>
            <a:endParaRPr/>
          </a:p>
        </p:txBody>
      </p:sp>
      <p:sp>
        <p:nvSpPr>
          <p:cNvPr id="205" name="Google Shape;205;p194"/>
          <p:cNvSpPr txBox="1">
            <a:spLocks noGrp="1"/>
          </p:cNvSpPr>
          <p:nvPr>
            <p:ph type="body" idx="4"/>
          </p:nvPr>
        </p:nvSpPr>
        <p:spPr>
          <a:xfrm>
            <a:off x="4645026" y="1631156"/>
            <a:ext cx="4041775" cy="2963466"/>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sz="1800"/>
            </a:lvl1pPr>
            <a:lvl2pPr marL="914400" lvl="1" indent="-323850" algn="l">
              <a:lnSpc>
                <a:spcPct val="100000"/>
              </a:lnSpc>
              <a:spcBef>
                <a:spcPts val="300"/>
              </a:spcBef>
              <a:spcAft>
                <a:spcPts val="0"/>
              </a:spcAft>
              <a:buClr>
                <a:schemeClr val="dk1"/>
              </a:buClr>
              <a:buSzPts val="1500"/>
              <a:buChar char="-"/>
              <a:defRPr sz="1500"/>
            </a:lvl2pPr>
            <a:lvl3pPr marL="1371600" lvl="2" indent="-314325" algn="l">
              <a:lnSpc>
                <a:spcPct val="100000"/>
              </a:lnSpc>
              <a:spcBef>
                <a:spcPts val="270"/>
              </a:spcBef>
              <a:spcAft>
                <a:spcPts val="0"/>
              </a:spcAft>
              <a:buClr>
                <a:schemeClr val="dk1"/>
              </a:buClr>
              <a:buSzPts val="1350"/>
              <a:buChar char=""/>
              <a:defRPr sz="1350"/>
            </a:lvl3pPr>
            <a:lvl4pPr marL="1828800" lvl="3" indent="-304800" algn="l">
              <a:lnSpc>
                <a:spcPct val="100000"/>
              </a:lnSpc>
              <a:spcBef>
                <a:spcPts val="240"/>
              </a:spcBef>
              <a:spcAft>
                <a:spcPts val="0"/>
              </a:spcAft>
              <a:buClr>
                <a:schemeClr val="dk1"/>
              </a:buClr>
              <a:buSzPts val="1200"/>
              <a:buChar char="-"/>
              <a:defRPr sz="1200"/>
            </a:lvl4pPr>
            <a:lvl5pPr marL="2286000" lvl="4" indent="-304800" algn="l">
              <a:lnSpc>
                <a:spcPct val="100000"/>
              </a:lnSpc>
              <a:spcBef>
                <a:spcPts val="240"/>
              </a:spcBef>
              <a:spcAft>
                <a:spcPts val="0"/>
              </a:spcAft>
              <a:buClr>
                <a:schemeClr val="dk1"/>
              </a:buClr>
              <a:buSzPts val="1200"/>
              <a:buChar char="»"/>
              <a:defRPr sz="1200"/>
            </a:lvl5pPr>
            <a:lvl6pPr marL="2743200" lvl="5" indent="-304800" algn="l">
              <a:lnSpc>
                <a:spcPct val="100000"/>
              </a:lnSpc>
              <a:spcBef>
                <a:spcPts val="240"/>
              </a:spcBef>
              <a:spcAft>
                <a:spcPts val="0"/>
              </a:spcAft>
              <a:buClr>
                <a:schemeClr val="dk1"/>
              </a:buClr>
              <a:buSzPts val="1200"/>
              <a:buChar char=""/>
              <a:defRPr sz="1200"/>
            </a:lvl6pPr>
            <a:lvl7pPr marL="3200400" lvl="6" indent="-304800" algn="l">
              <a:lnSpc>
                <a:spcPct val="100000"/>
              </a:lnSpc>
              <a:spcBef>
                <a:spcPts val="240"/>
              </a:spcBef>
              <a:spcAft>
                <a:spcPts val="0"/>
              </a:spcAft>
              <a:buClr>
                <a:schemeClr val="dk1"/>
              </a:buClr>
              <a:buSzPts val="1200"/>
              <a:buChar char=""/>
              <a:defRPr sz="1200"/>
            </a:lvl7pPr>
            <a:lvl8pPr marL="3657600" lvl="7" indent="-304800" algn="l">
              <a:lnSpc>
                <a:spcPct val="100000"/>
              </a:lnSpc>
              <a:spcBef>
                <a:spcPts val="240"/>
              </a:spcBef>
              <a:spcAft>
                <a:spcPts val="0"/>
              </a:spcAft>
              <a:buClr>
                <a:schemeClr val="dk1"/>
              </a:buClr>
              <a:buSzPts val="1200"/>
              <a:buChar char=""/>
              <a:defRPr sz="1200"/>
            </a:lvl8pPr>
            <a:lvl9pPr marL="4114800" lvl="8" indent="-304800" algn="l">
              <a:lnSpc>
                <a:spcPct val="100000"/>
              </a:lnSpc>
              <a:spcBef>
                <a:spcPts val="240"/>
              </a:spcBef>
              <a:spcAft>
                <a:spcPts val="0"/>
              </a:spcAft>
              <a:buClr>
                <a:schemeClr val="dk1"/>
              </a:buClr>
              <a:buSzPts val="1200"/>
              <a:buChar char=""/>
              <a:defRPr sz="1200"/>
            </a:lvl9pPr>
          </a:lstStyle>
          <a:p>
            <a:endParaRPr/>
          </a:p>
        </p:txBody>
      </p:sp>
      <p:sp>
        <p:nvSpPr>
          <p:cNvPr id="206" name="Google Shape;206;p194"/>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7" name="Google Shape;207;p194"/>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8" name="Google Shape;208;p194"/>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9"/>
        <p:cNvGrpSpPr/>
        <p:nvPr/>
      </p:nvGrpSpPr>
      <p:grpSpPr>
        <a:xfrm>
          <a:off x="0" y="0"/>
          <a:ext cx="0" cy="0"/>
          <a:chOff x="0" y="0"/>
          <a:chExt cx="0" cy="0"/>
        </a:xfrm>
      </p:grpSpPr>
      <p:sp>
        <p:nvSpPr>
          <p:cNvPr id="210" name="Google Shape;210;p195"/>
          <p:cNvSpPr txBox="1">
            <a:spLocks noGrp="1"/>
          </p:cNvSpPr>
          <p:nvPr>
            <p:ph type="title"/>
          </p:nvPr>
        </p:nvSpPr>
        <p:spPr>
          <a:xfrm>
            <a:off x="153649" y="172250"/>
            <a:ext cx="8795478" cy="85725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1" name="Google Shape;211;p195"/>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2" name="Google Shape;212;p195"/>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3" name="Google Shape;213;p195"/>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8"/>
        <p:cNvGrpSpPr/>
        <p:nvPr/>
      </p:nvGrpSpPr>
      <p:grpSpPr>
        <a:xfrm>
          <a:off x="0" y="0"/>
          <a:ext cx="0" cy="0"/>
          <a:chOff x="0" y="0"/>
          <a:chExt cx="0" cy="0"/>
        </a:xfrm>
      </p:grpSpPr>
      <p:sp>
        <p:nvSpPr>
          <p:cNvPr id="29" name="Google Shape;29;p175"/>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0" name="Google Shape;30;p175"/>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1" name="Google Shape;31;p17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 name="Google Shape;32;p17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3" name="Google Shape;33;p17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4"/>
        <p:cNvGrpSpPr/>
        <p:nvPr/>
      </p:nvGrpSpPr>
      <p:grpSpPr>
        <a:xfrm>
          <a:off x="0" y="0"/>
          <a:ext cx="0" cy="0"/>
          <a:chOff x="0" y="0"/>
          <a:chExt cx="0" cy="0"/>
        </a:xfrm>
      </p:grpSpPr>
      <p:sp>
        <p:nvSpPr>
          <p:cNvPr id="215" name="Google Shape;215;p196"/>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6" name="Google Shape;216;p196"/>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7" name="Google Shape;217;p196"/>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18"/>
        <p:cNvGrpSpPr/>
        <p:nvPr/>
      </p:nvGrpSpPr>
      <p:grpSpPr>
        <a:xfrm>
          <a:off x="0" y="0"/>
          <a:ext cx="0" cy="0"/>
          <a:chOff x="0" y="0"/>
          <a:chExt cx="0" cy="0"/>
        </a:xfrm>
      </p:grpSpPr>
      <p:sp>
        <p:nvSpPr>
          <p:cNvPr id="219" name="Google Shape;219;p197"/>
          <p:cNvSpPr txBox="1">
            <a:spLocks noGrp="1"/>
          </p:cNvSpPr>
          <p:nvPr>
            <p:ph type="title"/>
          </p:nvPr>
        </p:nvSpPr>
        <p:spPr>
          <a:xfrm>
            <a:off x="457201" y="204787"/>
            <a:ext cx="3008313" cy="8715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1500"/>
              <a:buFont typeface="Times New Roman"/>
              <a:buNone/>
              <a:defRPr sz="15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0" name="Google Shape;220;p197"/>
          <p:cNvSpPr txBox="1">
            <a:spLocks noGrp="1"/>
          </p:cNvSpPr>
          <p:nvPr>
            <p:ph type="body" idx="1"/>
          </p:nvPr>
        </p:nvSpPr>
        <p:spPr>
          <a:xfrm>
            <a:off x="3575050" y="204789"/>
            <a:ext cx="5111750" cy="4389835"/>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61950" algn="l">
              <a:lnSpc>
                <a:spcPct val="100000"/>
              </a:lnSpc>
              <a:spcBef>
                <a:spcPts val="420"/>
              </a:spcBef>
              <a:spcAft>
                <a:spcPts val="0"/>
              </a:spcAft>
              <a:buClr>
                <a:schemeClr val="dk1"/>
              </a:buClr>
              <a:buSzPts val="2100"/>
              <a:buChar char="-"/>
              <a:defRPr sz="2100"/>
            </a:lvl2pPr>
            <a:lvl3pPr marL="1371600" lvl="2" indent="-342900" algn="l">
              <a:lnSpc>
                <a:spcPct val="100000"/>
              </a:lnSpc>
              <a:spcBef>
                <a:spcPts val="360"/>
              </a:spcBef>
              <a:spcAft>
                <a:spcPts val="0"/>
              </a:spcAft>
              <a:buClr>
                <a:schemeClr val="dk1"/>
              </a:buClr>
              <a:buSzPts val="1800"/>
              <a:buChar char=""/>
              <a:defRPr sz="1800"/>
            </a:lvl3pPr>
            <a:lvl4pPr marL="1828800" lvl="3" indent="-323850" algn="l">
              <a:lnSpc>
                <a:spcPct val="100000"/>
              </a:lnSpc>
              <a:spcBef>
                <a:spcPts val="300"/>
              </a:spcBef>
              <a:spcAft>
                <a:spcPts val="0"/>
              </a:spcAft>
              <a:buClr>
                <a:schemeClr val="dk1"/>
              </a:buClr>
              <a:buSzPts val="1500"/>
              <a:buChar char="-"/>
              <a:defRPr sz="1500"/>
            </a:lvl4pPr>
            <a:lvl5pPr marL="2286000" lvl="4" indent="-323850" algn="l">
              <a:lnSpc>
                <a:spcPct val="100000"/>
              </a:lnSpc>
              <a:spcBef>
                <a:spcPts val="300"/>
              </a:spcBef>
              <a:spcAft>
                <a:spcPts val="0"/>
              </a:spcAft>
              <a:buClr>
                <a:schemeClr val="dk1"/>
              </a:buClr>
              <a:buSzPts val="1500"/>
              <a:buChar char="»"/>
              <a:defRPr sz="1500"/>
            </a:lvl5pPr>
            <a:lvl6pPr marL="2743200" lvl="5" indent="-323850" algn="l">
              <a:lnSpc>
                <a:spcPct val="100000"/>
              </a:lnSpc>
              <a:spcBef>
                <a:spcPts val="300"/>
              </a:spcBef>
              <a:spcAft>
                <a:spcPts val="0"/>
              </a:spcAft>
              <a:buClr>
                <a:schemeClr val="dk1"/>
              </a:buClr>
              <a:buSzPts val="1500"/>
              <a:buChar char=""/>
              <a:defRPr sz="1500"/>
            </a:lvl6pPr>
            <a:lvl7pPr marL="3200400" lvl="6" indent="-323850" algn="l">
              <a:lnSpc>
                <a:spcPct val="100000"/>
              </a:lnSpc>
              <a:spcBef>
                <a:spcPts val="300"/>
              </a:spcBef>
              <a:spcAft>
                <a:spcPts val="0"/>
              </a:spcAft>
              <a:buClr>
                <a:schemeClr val="dk1"/>
              </a:buClr>
              <a:buSzPts val="1500"/>
              <a:buChar char=""/>
              <a:defRPr sz="1500"/>
            </a:lvl7pPr>
            <a:lvl8pPr marL="3657600" lvl="7" indent="-323850" algn="l">
              <a:lnSpc>
                <a:spcPct val="100000"/>
              </a:lnSpc>
              <a:spcBef>
                <a:spcPts val="300"/>
              </a:spcBef>
              <a:spcAft>
                <a:spcPts val="0"/>
              </a:spcAft>
              <a:buClr>
                <a:schemeClr val="dk1"/>
              </a:buClr>
              <a:buSzPts val="1500"/>
              <a:buChar char=""/>
              <a:defRPr sz="1500"/>
            </a:lvl8pPr>
            <a:lvl9pPr marL="4114800" lvl="8" indent="-323850" algn="l">
              <a:lnSpc>
                <a:spcPct val="100000"/>
              </a:lnSpc>
              <a:spcBef>
                <a:spcPts val="300"/>
              </a:spcBef>
              <a:spcAft>
                <a:spcPts val="0"/>
              </a:spcAft>
              <a:buClr>
                <a:schemeClr val="dk1"/>
              </a:buClr>
              <a:buSzPts val="1500"/>
              <a:buChar char=""/>
              <a:defRPr sz="1500"/>
            </a:lvl9pPr>
          </a:lstStyle>
          <a:p>
            <a:endParaRPr/>
          </a:p>
        </p:txBody>
      </p:sp>
      <p:sp>
        <p:nvSpPr>
          <p:cNvPr id="221" name="Google Shape;221;p197"/>
          <p:cNvSpPr txBox="1">
            <a:spLocks noGrp="1"/>
          </p:cNvSpPr>
          <p:nvPr>
            <p:ph type="body" idx="2"/>
          </p:nvPr>
        </p:nvSpPr>
        <p:spPr>
          <a:xfrm>
            <a:off x="457201" y="1076326"/>
            <a:ext cx="3008313" cy="351829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10"/>
              </a:spcBef>
              <a:spcAft>
                <a:spcPts val="0"/>
              </a:spcAft>
              <a:buClr>
                <a:schemeClr val="dk1"/>
              </a:buClr>
              <a:buSzPts val="1050"/>
              <a:buNone/>
              <a:defRPr sz="1050"/>
            </a:lvl1pPr>
            <a:lvl2pPr marL="914400" lvl="1" indent="-228600" algn="l">
              <a:lnSpc>
                <a:spcPct val="100000"/>
              </a:lnSpc>
              <a:spcBef>
                <a:spcPts val="180"/>
              </a:spcBef>
              <a:spcAft>
                <a:spcPts val="0"/>
              </a:spcAft>
              <a:buClr>
                <a:schemeClr val="dk1"/>
              </a:buClr>
              <a:buSzPts val="900"/>
              <a:buNone/>
              <a:defRPr sz="900"/>
            </a:lvl2pPr>
            <a:lvl3pPr marL="1371600" lvl="2" indent="-228600" algn="l">
              <a:lnSpc>
                <a:spcPct val="100000"/>
              </a:lnSpc>
              <a:spcBef>
                <a:spcPts val="150"/>
              </a:spcBef>
              <a:spcAft>
                <a:spcPts val="0"/>
              </a:spcAft>
              <a:buClr>
                <a:schemeClr val="dk1"/>
              </a:buClr>
              <a:buSzPts val="750"/>
              <a:buNone/>
              <a:defRPr sz="750"/>
            </a:lvl3pPr>
            <a:lvl4pPr marL="1828800" lvl="3" indent="-228600" algn="l">
              <a:lnSpc>
                <a:spcPct val="100000"/>
              </a:lnSpc>
              <a:spcBef>
                <a:spcPts val="135"/>
              </a:spcBef>
              <a:spcAft>
                <a:spcPts val="0"/>
              </a:spcAft>
              <a:buClr>
                <a:schemeClr val="dk1"/>
              </a:buClr>
              <a:buSzPts val="675"/>
              <a:buNone/>
              <a:defRPr sz="675"/>
            </a:lvl4pPr>
            <a:lvl5pPr marL="2286000" lvl="4" indent="-228600" algn="l">
              <a:lnSpc>
                <a:spcPct val="100000"/>
              </a:lnSpc>
              <a:spcBef>
                <a:spcPts val="135"/>
              </a:spcBef>
              <a:spcAft>
                <a:spcPts val="0"/>
              </a:spcAft>
              <a:buClr>
                <a:schemeClr val="dk1"/>
              </a:buClr>
              <a:buSzPts val="675"/>
              <a:buNone/>
              <a:defRPr sz="675"/>
            </a:lvl5pPr>
            <a:lvl6pPr marL="2743200" lvl="5" indent="-228600" algn="l">
              <a:lnSpc>
                <a:spcPct val="100000"/>
              </a:lnSpc>
              <a:spcBef>
                <a:spcPts val="135"/>
              </a:spcBef>
              <a:spcAft>
                <a:spcPts val="0"/>
              </a:spcAft>
              <a:buClr>
                <a:schemeClr val="dk1"/>
              </a:buClr>
              <a:buSzPts val="675"/>
              <a:buNone/>
              <a:defRPr sz="675"/>
            </a:lvl6pPr>
            <a:lvl7pPr marL="3200400" lvl="6" indent="-228600" algn="l">
              <a:lnSpc>
                <a:spcPct val="100000"/>
              </a:lnSpc>
              <a:spcBef>
                <a:spcPts val="135"/>
              </a:spcBef>
              <a:spcAft>
                <a:spcPts val="0"/>
              </a:spcAft>
              <a:buClr>
                <a:schemeClr val="dk1"/>
              </a:buClr>
              <a:buSzPts val="675"/>
              <a:buNone/>
              <a:defRPr sz="675"/>
            </a:lvl7pPr>
            <a:lvl8pPr marL="3657600" lvl="7" indent="-228600" algn="l">
              <a:lnSpc>
                <a:spcPct val="100000"/>
              </a:lnSpc>
              <a:spcBef>
                <a:spcPts val="135"/>
              </a:spcBef>
              <a:spcAft>
                <a:spcPts val="0"/>
              </a:spcAft>
              <a:buClr>
                <a:schemeClr val="dk1"/>
              </a:buClr>
              <a:buSzPts val="675"/>
              <a:buNone/>
              <a:defRPr sz="675"/>
            </a:lvl8pPr>
            <a:lvl9pPr marL="4114800" lvl="8" indent="-228600" algn="l">
              <a:lnSpc>
                <a:spcPct val="100000"/>
              </a:lnSpc>
              <a:spcBef>
                <a:spcPts val="135"/>
              </a:spcBef>
              <a:spcAft>
                <a:spcPts val="0"/>
              </a:spcAft>
              <a:buClr>
                <a:schemeClr val="dk1"/>
              </a:buClr>
              <a:buSzPts val="675"/>
              <a:buNone/>
              <a:defRPr sz="675"/>
            </a:lvl9pPr>
          </a:lstStyle>
          <a:p>
            <a:endParaRPr/>
          </a:p>
        </p:txBody>
      </p:sp>
      <p:sp>
        <p:nvSpPr>
          <p:cNvPr id="222" name="Google Shape;222;p197"/>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3" name="Google Shape;223;p197"/>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4" name="Google Shape;224;p197"/>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25"/>
        <p:cNvGrpSpPr/>
        <p:nvPr/>
      </p:nvGrpSpPr>
      <p:grpSpPr>
        <a:xfrm>
          <a:off x="0" y="0"/>
          <a:ext cx="0" cy="0"/>
          <a:chOff x="0" y="0"/>
          <a:chExt cx="0" cy="0"/>
        </a:xfrm>
      </p:grpSpPr>
      <p:sp>
        <p:nvSpPr>
          <p:cNvPr id="226" name="Google Shape;226;p198"/>
          <p:cNvSpPr txBox="1">
            <a:spLocks noGrp="1"/>
          </p:cNvSpPr>
          <p:nvPr>
            <p:ph type="title"/>
          </p:nvPr>
        </p:nvSpPr>
        <p:spPr>
          <a:xfrm>
            <a:off x="1792288" y="3600450"/>
            <a:ext cx="5486400" cy="425054"/>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1500"/>
              <a:buFont typeface="Times New Roman"/>
              <a:buNone/>
              <a:defRPr sz="15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7" name="Google Shape;227;p198"/>
          <p:cNvSpPr>
            <a:spLocks noGrp="1"/>
          </p:cNvSpPr>
          <p:nvPr>
            <p:ph type="pic" idx="2"/>
          </p:nvPr>
        </p:nvSpPr>
        <p:spPr>
          <a:xfrm>
            <a:off x="1792288" y="459581"/>
            <a:ext cx="5486400" cy="3086100"/>
          </a:xfrm>
          <a:prstGeom prst="rect">
            <a:avLst/>
          </a:prstGeom>
          <a:noFill/>
          <a:ln>
            <a:noFill/>
          </a:ln>
        </p:spPr>
      </p:sp>
      <p:sp>
        <p:nvSpPr>
          <p:cNvPr id="228" name="Google Shape;228;p198"/>
          <p:cNvSpPr txBox="1">
            <a:spLocks noGrp="1"/>
          </p:cNvSpPr>
          <p:nvPr>
            <p:ph type="body" idx="1"/>
          </p:nvPr>
        </p:nvSpPr>
        <p:spPr>
          <a:xfrm>
            <a:off x="1792288" y="4025503"/>
            <a:ext cx="5486400" cy="60364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10"/>
              </a:spcBef>
              <a:spcAft>
                <a:spcPts val="0"/>
              </a:spcAft>
              <a:buClr>
                <a:schemeClr val="dk1"/>
              </a:buClr>
              <a:buSzPts val="1050"/>
              <a:buNone/>
              <a:defRPr sz="1050"/>
            </a:lvl1pPr>
            <a:lvl2pPr marL="914400" lvl="1" indent="-228600" algn="l">
              <a:lnSpc>
                <a:spcPct val="100000"/>
              </a:lnSpc>
              <a:spcBef>
                <a:spcPts val="180"/>
              </a:spcBef>
              <a:spcAft>
                <a:spcPts val="0"/>
              </a:spcAft>
              <a:buClr>
                <a:schemeClr val="dk1"/>
              </a:buClr>
              <a:buSzPts val="900"/>
              <a:buNone/>
              <a:defRPr sz="900"/>
            </a:lvl2pPr>
            <a:lvl3pPr marL="1371600" lvl="2" indent="-228600" algn="l">
              <a:lnSpc>
                <a:spcPct val="100000"/>
              </a:lnSpc>
              <a:spcBef>
                <a:spcPts val="150"/>
              </a:spcBef>
              <a:spcAft>
                <a:spcPts val="0"/>
              </a:spcAft>
              <a:buClr>
                <a:schemeClr val="dk1"/>
              </a:buClr>
              <a:buSzPts val="750"/>
              <a:buNone/>
              <a:defRPr sz="750"/>
            </a:lvl3pPr>
            <a:lvl4pPr marL="1828800" lvl="3" indent="-228600" algn="l">
              <a:lnSpc>
                <a:spcPct val="100000"/>
              </a:lnSpc>
              <a:spcBef>
                <a:spcPts val="135"/>
              </a:spcBef>
              <a:spcAft>
                <a:spcPts val="0"/>
              </a:spcAft>
              <a:buClr>
                <a:schemeClr val="dk1"/>
              </a:buClr>
              <a:buSzPts val="675"/>
              <a:buNone/>
              <a:defRPr sz="675"/>
            </a:lvl4pPr>
            <a:lvl5pPr marL="2286000" lvl="4" indent="-228600" algn="l">
              <a:lnSpc>
                <a:spcPct val="100000"/>
              </a:lnSpc>
              <a:spcBef>
                <a:spcPts val="135"/>
              </a:spcBef>
              <a:spcAft>
                <a:spcPts val="0"/>
              </a:spcAft>
              <a:buClr>
                <a:schemeClr val="dk1"/>
              </a:buClr>
              <a:buSzPts val="675"/>
              <a:buNone/>
              <a:defRPr sz="675"/>
            </a:lvl5pPr>
            <a:lvl6pPr marL="2743200" lvl="5" indent="-228600" algn="l">
              <a:lnSpc>
                <a:spcPct val="100000"/>
              </a:lnSpc>
              <a:spcBef>
                <a:spcPts val="135"/>
              </a:spcBef>
              <a:spcAft>
                <a:spcPts val="0"/>
              </a:spcAft>
              <a:buClr>
                <a:schemeClr val="dk1"/>
              </a:buClr>
              <a:buSzPts val="675"/>
              <a:buNone/>
              <a:defRPr sz="675"/>
            </a:lvl6pPr>
            <a:lvl7pPr marL="3200400" lvl="6" indent="-228600" algn="l">
              <a:lnSpc>
                <a:spcPct val="100000"/>
              </a:lnSpc>
              <a:spcBef>
                <a:spcPts val="135"/>
              </a:spcBef>
              <a:spcAft>
                <a:spcPts val="0"/>
              </a:spcAft>
              <a:buClr>
                <a:schemeClr val="dk1"/>
              </a:buClr>
              <a:buSzPts val="675"/>
              <a:buNone/>
              <a:defRPr sz="675"/>
            </a:lvl7pPr>
            <a:lvl8pPr marL="3657600" lvl="7" indent="-228600" algn="l">
              <a:lnSpc>
                <a:spcPct val="100000"/>
              </a:lnSpc>
              <a:spcBef>
                <a:spcPts val="135"/>
              </a:spcBef>
              <a:spcAft>
                <a:spcPts val="0"/>
              </a:spcAft>
              <a:buClr>
                <a:schemeClr val="dk1"/>
              </a:buClr>
              <a:buSzPts val="675"/>
              <a:buNone/>
              <a:defRPr sz="675"/>
            </a:lvl8pPr>
            <a:lvl9pPr marL="4114800" lvl="8" indent="-228600" algn="l">
              <a:lnSpc>
                <a:spcPct val="100000"/>
              </a:lnSpc>
              <a:spcBef>
                <a:spcPts val="135"/>
              </a:spcBef>
              <a:spcAft>
                <a:spcPts val="0"/>
              </a:spcAft>
              <a:buClr>
                <a:schemeClr val="dk1"/>
              </a:buClr>
              <a:buSzPts val="675"/>
              <a:buNone/>
              <a:defRPr sz="675"/>
            </a:lvl9pPr>
          </a:lstStyle>
          <a:p>
            <a:endParaRPr/>
          </a:p>
        </p:txBody>
      </p:sp>
      <p:sp>
        <p:nvSpPr>
          <p:cNvPr id="229" name="Google Shape;229;p198"/>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0" name="Google Shape;230;p198"/>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1" name="Google Shape;231;p198"/>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32"/>
        <p:cNvGrpSpPr/>
        <p:nvPr/>
      </p:nvGrpSpPr>
      <p:grpSpPr>
        <a:xfrm>
          <a:off x="0" y="0"/>
          <a:ext cx="0" cy="0"/>
          <a:chOff x="0" y="0"/>
          <a:chExt cx="0" cy="0"/>
        </a:xfrm>
      </p:grpSpPr>
      <p:sp>
        <p:nvSpPr>
          <p:cNvPr id="233" name="Google Shape;233;p199"/>
          <p:cNvSpPr txBox="1">
            <a:spLocks noGrp="1"/>
          </p:cNvSpPr>
          <p:nvPr>
            <p:ph type="title"/>
          </p:nvPr>
        </p:nvSpPr>
        <p:spPr>
          <a:xfrm>
            <a:off x="153649" y="172250"/>
            <a:ext cx="8795478" cy="85725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4" name="Google Shape;234;p199"/>
          <p:cNvSpPr txBox="1">
            <a:spLocks noGrp="1"/>
          </p:cNvSpPr>
          <p:nvPr>
            <p:ph type="body" idx="1"/>
          </p:nvPr>
        </p:nvSpPr>
        <p:spPr>
          <a:xfrm rot="5400000">
            <a:off x="2854152" y="-1534080"/>
            <a:ext cx="3394472" cy="8795479"/>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35" name="Google Shape;235;p199"/>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6" name="Google Shape;236;p199"/>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7" name="Google Shape;237;p199"/>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38"/>
        <p:cNvGrpSpPr/>
        <p:nvPr/>
      </p:nvGrpSpPr>
      <p:grpSpPr>
        <a:xfrm>
          <a:off x="0" y="0"/>
          <a:ext cx="0" cy="0"/>
          <a:chOff x="0" y="0"/>
          <a:chExt cx="0" cy="0"/>
        </a:xfrm>
      </p:grpSpPr>
      <p:sp>
        <p:nvSpPr>
          <p:cNvPr id="239" name="Google Shape;239;p200"/>
          <p:cNvSpPr txBox="1">
            <a:spLocks noGrp="1"/>
          </p:cNvSpPr>
          <p:nvPr>
            <p:ph type="title"/>
          </p:nvPr>
        </p:nvSpPr>
        <p:spPr>
          <a:xfrm rot="5400000">
            <a:off x="5463778" y="1371602"/>
            <a:ext cx="4388644" cy="20574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0" name="Google Shape;240;p200"/>
          <p:cNvSpPr txBox="1">
            <a:spLocks noGrp="1"/>
          </p:cNvSpPr>
          <p:nvPr>
            <p:ph type="body" idx="1"/>
          </p:nvPr>
        </p:nvSpPr>
        <p:spPr>
          <a:xfrm rot="5400000">
            <a:off x="1272778" y="-609598"/>
            <a:ext cx="4388644"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41" name="Google Shape;241;p200"/>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2" name="Google Shape;242;p200"/>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3" name="Google Shape;243;p200"/>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1_Blank">
  <p:cSld name="1_Blank">
    <p:spTree>
      <p:nvGrpSpPr>
        <p:cNvPr id="1" name="Shape 244"/>
        <p:cNvGrpSpPr/>
        <p:nvPr/>
      </p:nvGrpSpPr>
      <p:grpSpPr>
        <a:xfrm>
          <a:off x="0" y="0"/>
          <a:ext cx="0" cy="0"/>
          <a:chOff x="0" y="0"/>
          <a:chExt cx="0" cy="0"/>
        </a:xfrm>
      </p:grpSpPr>
      <p:sp>
        <p:nvSpPr>
          <p:cNvPr id="245" name="Google Shape;245;p201"/>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6" name="Google Shape;246;p201"/>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7" name="Google Shape;247;p201"/>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248" name="Google Shape;248;p201"/>
          <p:cNvCxnSpPr/>
          <p:nvPr/>
        </p:nvCxnSpPr>
        <p:spPr>
          <a:xfrm>
            <a:off x="1" y="1085850"/>
            <a:ext cx="9144000" cy="0"/>
          </a:xfrm>
          <a:prstGeom prst="straightConnector1">
            <a:avLst/>
          </a:prstGeom>
          <a:noFill/>
          <a:ln w="9525" cap="flat" cmpd="sng">
            <a:solidFill>
              <a:schemeClr val="dk1"/>
            </a:solidFill>
            <a:prstDash val="solid"/>
            <a:round/>
            <a:headEnd type="none" w="sm" len="sm"/>
            <a:tailEnd type="none" w="sm" len="sm"/>
          </a:ln>
        </p:spPr>
      </p:cxnSp>
      <p:sp>
        <p:nvSpPr>
          <p:cNvPr id="249" name="Google Shape;249;p201"/>
          <p:cNvSpPr txBox="1">
            <a:spLocks noGrp="1"/>
          </p:cNvSpPr>
          <p:nvPr>
            <p:ph type="title"/>
          </p:nvPr>
        </p:nvSpPr>
        <p:spPr>
          <a:xfrm>
            <a:off x="142354" y="114300"/>
            <a:ext cx="7315200" cy="97155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2700"/>
              <a:buFont typeface="Times New Roman"/>
              <a:buNone/>
              <a:defRPr sz="2700" b="0">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2_Blank">
  <p:cSld name="2_Blank">
    <p:spTree>
      <p:nvGrpSpPr>
        <p:cNvPr id="1" name="Shape 250"/>
        <p:cNvGrpSpPr/>
        <p:nvPr/>
      </p:nvGrpSpPr>
      <p:grpSpPr>
        <a:xfrm>
          <a:off x="0" y="0"/>
          <a:ext cx="0" cy="0"/>
          <a:chOff x="0" y="0"/>
          <a:chExt cx="0" cy="0"/>
        </a:xfrm>
      </p:grpSpPr>
      <p:sp>
        <p:nvSpPr>
          <p:cNvPr id="251" name="Google Shape;251;p202"/>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2" name="Google Shape;252;p202"/>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3" name="Google Shape;253;p202"/>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254" name="Google Shape;254;p202"/>
          <p:cNvCxnSpPr/>
          <p:nvPr/>
        </p:nvCxnSpPr>
        <p:spPr>
          <a:xfrm>
            <a:off x="1" y="1085850"/>
            <a:ext cx="9144000" cy="0"/>
          </a:xfrm>
          <a:prstGeom prst="straightConnector1">
            <a:avLst/>
          </a:prstGeom>
          <a:noFill/>
          <a:ln w="9525" cap="flat" cmpd="sng">
            <a:solidFill>
              <a:schemeClr val="dk1"/>
            </a:solidFill>
            <a:prstDash val="solid"/>
            <a:round/>
            <a:headEnd type="none" w="sm" len="sm"/>
            <a:tailEnd type="none" w="sm" len="sm"/>
          </a:ln>
        </p:spPr>
      </p:cxnSp>
      <p:sp>
        <p:nvSpPr>
          <p:cNvPr id="255" name="Google Shape;255;p202"/>
          <p:cNvSpPr txBox="1">
            <a:spLocks noGrp="1"/>
          </p:cNvSpPr>
          <p:nvPr>
            <p:ph type="title"/>
          </p:nvPr>
        </p:nvSpPr>
        <p:spPr>
          <a:xfrm>
            <a:off x="142354" y="114300"/>
            <a:ext cx="7315200" cy="97155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2700"/>
              <a:buFont typeface="Times New Roman"/>
              <a:buNone/>
              <a:defRPr sz="2700" b="0">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200150" y="1790058"/>
            <a:ext cx="6743700" cy="1234440"/>
          </a:xfrm>
          <a:solidFill>
            <a:srgbClr val="FFFFFF"/>
          </a:solidFill>
          <a:ln w="38100">
            <a:solidFill>
              <a:srgbClr val="404040"/>
            </a:solidFill>
          </a:ln>
        </p:spPr>
        <p:txBody>
          <a:bodyPr lIns="274320" rIns="274320" anchor="ctr" anchorCtr="1">
            <a:normAutofit/>
          </a:bodyPr>
          <a:lstStyle>
            <a:lvl1pPr algn="ctr">
              <a:defRPr sz="2850">
                <a:solidFill>
                  <a:srgbClr val="262626"/>
                </a:solidFill>
              </a:defRPr>
            </a:lvl1pPr>
          </a:lstStyle>
          <a:p>
            <a:r>
              <a:rPr lang="es-ES"/>
              <a:t>Haga clic para modificar el estilo de título del patrón</a:t>
            </a:r>
            <a:endParaRPr lang="en-US"/>
          </a:p>
        </p:txBody>
      </p:sp>
      <p:sp>
        <p:nvSpPr>
          <p:cNvPr id="3" name="Subtitle 2"/>
          <p:cNvSpPr>
            <a:spLocks noGrp="1"/>
          </p:cNvSpPr>
          <p:nvPr>
            <p:ph type="subTitle" idx="1"/>
          </p:nvPr>
        </p:nvSpPr>
        <p:spPr>
          <a:xfrm>
            <a:off x="2021396" y="3264408"/>
            <a:ext cx="5101209" cy="929921"/>
          </a:xfrm>
          <a:noFill/>
        </p:spPr>
        <p:txBody>
          <a:bodyPr>
            <a:normAutofit/>
          </a:bodyPr>
          <a:lstStyle>
            <a:lvl1pPr marL="0" indent="0" algn="ctr">
              <a:buNone/>
              <a:defRPr sz="1500">
                <a:solidFill>
                  <a:schemeClr val="tx1">
                    <a:lumMod val="75000"/>
                    <a:lumOff val="2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n-US"/>
          </a:p>
        </p:txBody>
      </p:sp>
      <p:sp>
        <p:nvSpPr>
          <p:cNvPr id="4" name="Date Placeholder 3"/>
          <p:cNvSpPr>
            <a:spLocks noGrp="1"/>
          </p:cNvSpPr>
          <p:nvPr>
            <p:ph type="dt" sz="half" idx="10"/>
          </p:nvPr>
        </p:nvSpPr>
        <p:spPr/>
        <p:txBody>
          <a:bodyPr/>
          <a:lstStyle/>
          <a:p>
            <a:fld id="{2F3E8B1C-86EF-43CF-8304-249481088644}" type="datetimeFigureOut">
              <a:rPr lang="en-US" smtClean="0"/>
              <a:pPr/>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DB2ADC-AF19-4574-8C10-79B5B04FCA27}" type="slidenum">
              <a:rPr lang="en-US" smtClean="0"/>
              <a:pPr/>
              <a:t>‹#›</a:t>
            </a:fld>
            <a:endParaRPr lang="en-US"/>
          </a:p>
        </p:txBody>
      </p:sp>
    </p:spTree>
    <p:extLst>
      <p:ext uri="{BB962C8B-B14F-4D97-AF65-F5344CB8AC3E}">
        <p14:creationId xmlns:p14="http://schemas.microsoft.com/office/powerpoint/2010/main" val="32651392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Date Placeholder 6"/>
          <p:cNvSpPr>
            <a:spLocks noGrp="1"/>
          </p:cNvSpPr>
          <p:nvPr>
            <p:ph type="dt" sz="half" idx="10"/>
          </p:nvPr>
        </p:nvSpPr>
        <p:spPr/>
        <p:txBody>
          <a:bodyPr/>
          <a:lstStyle/>
          <a:p>
            <a:fld id="{2F3E8B1C-86EF-43CF-8304-249481088644}" type="datetimeFigureOut">
              <a:rPr lang="en-US" smtClean="0"/>
              <a:pPr/>
              <a:t>3/6/2024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DB2ADC-AF19-4574-8C10-79B5B04FCA27}" type="slidenum">
              <a:rPr lang="en-US" smtClean="0"/>
              <a:pPr/>
              <a:t>‹#›</a:t>
            </a:fld>
            <a:endParaRPr lang="en-US"/>
          </a:p>
        </p:txBody>
      </p:sp>
    </p:spTree>
    <p:extLst>
      <p:ext uri="{BB962C8B-B14F-4D97-AF65-F5344CB8AC3E}">
        <p14:creationId xmlns:p14="http://schemas.microsoft.com/office/powerpoint/2010/main" val="1092946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200150" y="1790058"/>
            <a:ext cx="6743700" cy="1234440"/>
          </a:xfrm>
          <a:solidFill>
            <a:srgbClr val="FFFFFF"/>
          </a:solidFill>
          <a:ln w="38100">
            <a:solidFill>
              <a:srgbClr val="404040"/>
            </a:solidFill>
          </a:ln>
        </p:spPr>
        <p:txBody>
          <a:bodyPr lIns="274320" rIns="274320" anchor="ctr" anchorCtr="1">
            <a:normAutofit/>
          </a:bodyPr>
          <a:lstStyle>
            <a:lvl1pPr>
              <a:defRPr sz="2850">
                <a:solidFill>
                  <a:srgbClr val="262626"/>
                </a:solidFill>
              </a:defRPr>
            </a:lvl1pPr>
          </a:lstStyle>
          <a:p>
            <a:r>
              <a:rPr lang="es-ES"/>
              <a:t>Haga clic para modificar el estilo de título del patrón</a:t>
            </a:r>
            <a:endParaRPr lang="en-US"/>
          </a:p>
        </p:txBody>
      </p:sp>
      <p:sp>
        <p:nvSpPr>
          <p:cNvPr id="3" name="Text Placeholder 2"/>
          <p:cNvSpPr>
            <a:spLocks noGrp="1"/>
          </p:cNvSpPr>
          <p:nvPr>
            <p:ph type="body" idx="1"/>
          </p:nvPr>
        </p:nvSpPr>
        <p:spPr>
          <a:xfrm>
            <a:off x="2021396" y="3264349"/>
            <a:ext cx="5101209" cy="948812"/>
          </a:xfrm>
        </p:spPr>
        <p:txBody>
          <a:bodyPr anchor="t" anchorCtr="1">
            <a:normAutofit/>
          </a:bodyPr>
          <a:lstStyle>
            <a:lvl1pPr marL="0" indent="0">
              <a:buNone/>
              <a:defRPr sz="15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2F3E8B1C-86EF-43CF-8304-249481088644}" type="datetimeFigureOut">
              <a:rPr lang="en-US" smtClean="0"/>
              <a:pPr/>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DB2ADC-AF19-4574-8C10-79B5B04FCA27}" type="slidenum">
              <a:rPr lang="en-US" smtClean="0"/>
              <a:pPr/>
              <a:t>‹#›</a:t>
            </a:fld>
            <a:endParaRPr lang="en-US"/>
          </a:p>
        </p:txBody>
      </p:sp>
    </p:spTree>
    <p:extLst>
      <p:ext uri="{BB962C8B-B14F-4D97-AF65-F5344CB8AC3E}">
        <p14:creationId xmlns:p14="http://schemas.microsoft.com/office/powerpoint/2010/main" val="1553470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
        <p:cNvGrpSpPr/>
        <p:nvPr/>
      </p:nvGrpSpPr>
      <p:grpSpPr>
        <a:xfrm>
          <a:off x="0" y="0"/>
          <a:ext cx="0" cy="0"/>
          <a:chOff x="0" y="0"/>
          <a:chExt cx="0" cy="0"/>
        </a:xfrm>
      </p:grpSpPr>
      <p:sp>
        <p:nvSpPr>
          <p:cNvPr id="35" name="Google Shape;35;p176"/>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6" name="Google Shape;36;p176"/>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37" name="Google Shape;37;p17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8" name="Google Shape;38;p17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9" name="Google Shape;39;p17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sz="half" idx="1"/>
          </p:nvPr>
        </p:nvSpPr>
        <p:spPr>
          <a:xfrm>
            <a:off x="1186434" y="1978533"/>
            <a:ext cx="3203828" cy="232648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Content Placeholder 3"/>
          <p:cNvSpPr>
            <a:spLocks noGrp="1"/>
          </p:cNvSpPr>
          <p:nvPr>
            <p:ph sz="half" idx="2"/>
          </p:nvPr>
        </p:nvSpPr>
        <p:spPr>
          <a:xfrm>
            <a:off x="4753737" y="1978533"/>
            <a:ext cx="3202685" cy="232648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8" name="Date Placeholder 7"/>
          <p:cNvSpPr>
            <a:spLocks noGrp="1"/>
          </p:cNvSpPr>
          <p:nvPr>
            <p:ph type="dt" sz="half" idx="10"/>
          </p:nvPr>
        </p:nvSpPr>
        <p:spPr/>
        <p:txBody>
          <a:bodyPr/>
          <a:lstStyle/>
          <a:p>
            <a:fld id="{2F3E8B1C-86EF-43CF-8304-249481088644}" type="datetimeFigureOut">
              <a:rPr lang="en-US" smtClean="0"/>
              <a:pPr/>
              <a:t>3/6/2024</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C3DB2ADC-AF19-4574-8C10-79B5B04FCA27}" type="slidenum">
              <a:rPr lang="en-US" smtClean="0"/>
              <a:pPr/>
              <a:t>‹#›</a:t>
            </a:fld>
            <a:endParaRPr lang="en-US"/>
          </a:p>
        </p:txBody>
      </p:sp>
    </p:spTree>
    <p:extLst>
      <p:ext uri="{BB962C8B-B14F-4D97-AF65-F5344CB8AC3E}">
        <p14:creationId xmlns:p14="http://schemas.microsoft.com/office/powerpoint/2010/main" val="22296159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87577" y="1735075"/>
            <a:ext cx="3202686" cy="528065"/>
          </a:xfrm>
        </p:spPr>
        <p:txBody>
          <a:bodyPr anchor="b" anchorCtr="1">
            <a:normAutofit/>
          </a:bodyPr>
          <a:lstStyle>
            <a:lvl1pPr marL="0" indent="0" algn="ctr">
              <a:buNone/>
              <a:defRPr sz="1425" b="0" cap="all" spc="75" baseline="0">
                <a:solidFill>
                  <a:schemeClr val="tx2"/>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Content Placeholder 3"/>
          <p:cNvSpPr>
            <a:spLocks noGrp="1"/>
          </p:cNvSpPr>
          <p:nvPr>
            <p:ph sz="half" idx="2"/>
          </p:nvPr>
        </p:nvSpPr>
        <p:spPr>
          <a:xfrm>
            <a:off x="1187577" y="2357438"/>
            <a:ext cx="3202686" cy="194758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Content Placeholder 5"/>
          <p:cNvSpPr>
            <a:spLocks noGrp="1"/>
          </p:cNvSpPr>
          <p:nvPr>
            <p:ph sz="quarter" idx="4"/>
          </p:nvPr>
        </p:nvSpPr>
        <p:spPr>
          <a:xfrm>
            <a:off x="4753737" y="2357438"/>
            <a:ext cx="3190113" cy="1947582"/>
          </a:xfrm>
        </p:spPr>
        <p:txBody>
          <a:bodyPr/>
          <a:lstStyle>
            <a:lvl5pPr>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11" name="Text Placeholder 4"/>
          <p:cNvSpPr>
            <a:spLocks noGrp="1"/>
          </p:cNvSpPr>
          <p:nvPr>
            <p:ph type="body" sz="quarter" idx="13"/>
          </p:nvPr>
        </p:nvSpPr>
        <p:spPr>
          <a:xfrm>
            <a:off x="4753737" y="1735075"/>
            <a:ext cx="3202686" cy="528065"/>
          </a:xfrm>
        </p:spPr>
        <p:txBody>
          <a:bodyPr anchor="b" anchorCtr="1">
            <a:normAutofit/>
          </a:bodyPr>
          <a:lstStyle>
            <a:lvl1pPr marL="0" indent="0" algn="ctr">
              <a:buNone/>
              <a:defRPr sz="1425" b="0" cap="all" spc="75" baseline="0">
                <a:solidFill>
                  <a:schemeClr val="tx2"/>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7" name="Date Placeholder 6"/>
          <p:cNvSpPr>
            <a:spLocks noGrp="1"/>
          </p:cNvSpPr>
          <p:nvPr>
            <p:ph type="dt" sz="half" idx="10"/>
          </p:nvPr>
        </p:nvSpPr>
        <p:spPr/>
        <p:txBody>
          <a:bodyPr/>
          <a:lstStyle/>
          <a:p>
            <a:fld id="{2F3E8B1C-86EF-43CF-8304-249481088644}" type="datetimeFigureOut">
              <a:rPr lang="en-US" smtClean="0"/>
              <a:pPr/>
              <a:t>3/6/2024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DB2ADC-AF19-4574-8C10-79B5B04FCA27}" type="slidenum">
              <a:rPr lang="en-US" smtClean="0"/>
              <a:pPr/>
              <a:t>‹#›</a:t>
            </a:fld>
            <a:endParaRPr lang="en-US"/>
          </a:p>
        </p:txBody>
      </p:sp>
      <p:sp>
        <p:nvSpPr>
          <p:cNvPr id="10" name="Title 9"/>
          <p:cNvSpPr>
            <a:spLocks noGrp="1"/>
          </p:cNvSpPr>
          <p:nvPr>
            <p:ph type="title"/>
          </p:nvPr>
        </p:nvSpPr>
        <p:spPr/>
        <p:txBody>
          <a:bodyPr/>
          <a:lstStyle/>
          <a:p>
            <a:r>
              <a:rPr lang="es-ES"/>
              <a:t>Haga clic para modificar el estilo de título del patrón</a:t>
            </a:r>
            <a:endParaRPr lang="en-US"/>
          </a:p>
        </p:txBody>
      </p:sp>
    </p:spTree>
    <p:extLst>
      <p:ext uri="{BB962C8B-B14F-4D97-AF65-F5344CB8AC3E}">
        <p14:creationId xmlns:p14="http://schemas.microsoft.com/office/powerpoint/2010/main" val="28558225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Date Placeholder 2"/>
          <p:cNvSpPr>
            <a:spLocks noGrp="1"/>
          </p:cNvSpPr>
          <p:nvPr>
            <p:ph type="dt" sz="half" idx="10"/>
          </p:nvPr>
        </p:nvSpPr>
        <p:spPr/>
        <p:txBody>
          <a:bodyPr/>
          <a:lstStyle/>
          <a:p>
            <a:fld id="{2F3E8B1C-86EF-43CF-8304-249481088644}" type="datetimeFigureOut">
              <a:rPr lang="en-US" smtClean="0"/>
              <a:pPr/>
              <a:t>3/6/2024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DB2ADC-AF19-4574-8C10-79B5B04FCA27}" type="slidenum">
              <a:rPr lang="en-US" smtClean="0"/>
              <a:pPr/>
              <a:t>‹#›</a:t>
            </a:fld>
            <a:endParaRPr lang="en-US"/>
          </a:p>
        </p:txBody>
      </p:sp>
    </p:spTree>
    <p:extLst>
      <p:ext uri="{BB962C8B-B14F-4D97-AF65-F5344CB8AC3E}">
        <p14:creationId xmlns:p14="http://schemas.microsoft.com/office/powerpoint/2010/main" val="5404202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3E8B1C-86EF-43CF-8304-249481088644}" type="datetimeFigureOut">
              <a:rPr lang="en-US" smtClean="0"/>
              <a:pPr/>
              <a:t>3/6/2024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DB2ADC-AF19-4574-8C10-79B5B04FCA27}" type="slidenum">
              <a:rPr lang="en-US" smtClean="0"/>
              <a:pPr/>
              <a:t>‹#›</a:t>
            </a:fld>
            <a:endParaRPr lang="en-US"/>
          </a:p>
        </p:txBody>
      </p:sp>
    </p:spTree>
    <p:extLst>
      <p:ext uri="{BB962C8B-B14F-4D97-AF65-F5344CB8AC3E}">
        <p14:creationId xmlns:p14="http://schemas.microsoft.com/office/powerpoint/2010/main" val="39687468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6" name="Rectangle 25"/>
          <p:cNvSpPr/>
          <p:nvPr/>
        </p:nvSpPr>
        <p:spPr>
          <a:xfrm>
            <a:off x="4572000" y="0"/>
            <a:ext cx="4572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03504" y="1682871"/>
            <a:ext cx="3364992" cy="856123"/>
          </a:xfrm>
          <a:solidFill>
            <a:srgbClr val="FFFFFF"/>
          </a:solidFill>
          <a:ln>
            <a:solidFill>
              <a:srgbClr val="404040"/>
            </a:solidFill>
          </a:ln>
        </p:spPr>
        <p:txBody>
          <a:bodyPr anchor="ctr" anchorCtr="1">
            <a:normAutofit/>
          </a:bodyPr>
          <a:lstStyle>
            <a:lvl1pPr>
              <a:defRPr sz="1650">
                <a:solidFill>
                  <a:srgbClr val="262626"/>
                </a:solidFill>
              </a:defRPr>
            </a:lvl1pPr>
          </a:lstStyle>
          <a:p>
            <a:r>
              <a:rPr lang="es-ES"/>
              <a:t>Haga clic para modificar el estilo de título del patrón</a:t>
            </a:r>
            <a:endParaRPr lang="en-US"/>
          </a:p>
        </p:txBody>
      </p:sp>
      <p:sp>
        <p:nvSpPr>
          <p:cNvPr id="3" name="Content Placeholder 2"/>
          <p:cNvSpPr>
            <a:spLocks noGrp="1"/>
          </p:cNvSpPr>
          <p:nvPr>
            <p:ph idx="1"/>
          </p:nvPr>
        </p:nvSpPr>
        <p:spPr>
          <a:xfrm>
            <a:off x="5052060" y="603504"/>
            <a:ext cx="3611880" cy="3936492"/>
          </a:xfrm>
        </p:spPr>
        <p:txBody>
          <a:bodyPr>
            <a:normAutofit/>
          </a:bodyPr>
          <a:lstStyle>
            <a:lvl1pPr>
              <a:defRPr sz="1425">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Text Placeholder 3"/>
          <p:cNvSpPr>
            <a:spLocks noGrp="1"/>
          </p:cNvSpPr>
          <p:nvPr>
            <p:ph type="body" sz="half" idx="2"/>
          </p:nvPr>
        </p:nvSpPr>
        <p:spPr>
          <a:xfrm>
            <a:off x="836676" y="2662439"/>
            <a:ext cx="2846070" cy="1645527"/>
          </a:xfrm>
        </p:spPr>
        <p:txBody>
          <a:bodyPr anchor="t" anchorCtr="1">
            <a:normAutofit/>
          </a:bodyPr>
          <a:lstStyle>
            <a:lvl1pPr marL="0" indent="0" algn="ctr">
              <a:buNone/>
              <a:defRPr sz="1125">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9" name="Date Placeholder 8"/>
          <p:cNvSpPr>
            <a:spLocks noGrp="1"/>
          </p:cNvSpPr>
          <p:nvPr>
            <p:ph type="dt" sz="half" idx="10"/>
          </p:nvPr>
        </p:nvSpPr>
        <p:spPr/>
        <p:txBody>
          <a:bodyPr/>
          <a:lstStyle/>
          <a:p>
            <a:fld id="{2F3E8B1C-86EF-43CF-8304-249481088644}" type="datetimeFigureOut">
              <a:rPr lang="en-US" smtClean="0"/>
              <a:pPr/>
              <a:t>3/6/2024</a:t>
            </a:fld>
            <a:endParaRPr lang="en-US"/>
          </a:p>
        </p:txBody>
      </p:sp>
      <p:sp>
        <p:nvSpPr>
          <p:cNvPr id="10" name="Footer Placeholder 9"/>
          <p:cNvSpPr>
            <a:spLocks noGrp="1"/>
          </p:cNvSpPr>
          <p:nvPr>
            <p:ph type="ftr" sz="quarter" idx="11"/>
          </p:nvPr>
        </p:nvSpPr>
        <p:spPr>
          <a:xfrm>
            <a:off x="603504" y="4677156"/>
            <a:ext cx="3843598" cy="240030"/>
          </a:xfrm>
        </p:spPr>
        <p:txBody>
          <a:bodyPr/>
          <a:lstStyle>
            <a:lvl1pPr>
              <a:defRPr>
                <a:solidFill>
                  <a:schemeClr val="tx1">
                    <a:alpha val="70000"/>
                  </a:schemeClr>
                </a:solidFill>
              </a:defRPr>
            </a:lvl1pPr>
          </a:lstStyle>
          <a:p>
            <a:endParaRPr lang="en-US"/>
          </a:p>
        </p:txBody>
      </p:sp>
      <p:sp>
        <p:nvSpPr>
          <p:cNvPr id="11" name="Slide Number Placeholder 10"/>
          <p:cNvSpPr>
            <a:spLocks noGrp="1"/>
          </p:cNvSpPr>
          <p:nvPr>
            <p:ph type="sldNum" sz="quarter" idx="12"/>
          </p:nvPr>
        </p:nvSpPr>
        <p:spPr/>
        <p:txBody>
          <a:bodyPr/>
          <a:lstStyle/>
          <a:p>
            <a:fld id="{C3DB2ADC-AF19-4574-8C10-79B5B04FCA27}" type="slidenum">
              <a:rPr lang="en-US" smtClean="0"/>
              <a:pPr/>
              <a:t>‹#›</a:t>
            </a:fld>
            <a:endParaRPr lang="en-US"/>
          </a:p>
        </p:txBody>
      </p:sp>
    </p:spTree>
    <p:extLst>
      <p:ext uri="{BB962C8B-B14F-4D97-AF65-F5344CB8AC3E}">
        <p14:creationId xmlns:p14="http://schemas.microsoft.com/office/powerpoint/2010/main" val="15723596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06392" y="1682871"/>
            <a:ext cx="3371249" cy="850980"/>
          </a:xfrm>
          <a:solidFill>
            <a:srgbClr val="FFFFFF"/>
          </a:solidFill>
          <a:ln>
            <a:solidFill>
              <a:srgbClr val="404040"/>
            </a:solidFill>
          </a:ln>
        </p:spPr>
        <p:txBody>
          <a:bodyPr anchor="ctr" anchorCtr="1">
            <a:noAutofit/>
          </a:bodyPr>
          <a:lstStyle>
            <a:lvl1pPr>
              <a:defRPr sz="1650">
                <a:solidFill>
                  <a:srgbClr val="262626"/>
                </a:solidFill>
              </a:defRPr>
            </a:lvl1pPr>
          </a:lstStyle>
          <a:p>
            <a:r>
              <a:rPr lang="es-ES"/>
              <a:t>Haga clic para modificar el estilo de título del patrón</a:t>
            </a:r>
            <a:endParaRPr lang="en-US"/>
          </a:p>
        </p:txBody>
      </p:sp>
      <p:sp>
        <p:nvSpPr>
          <p:cNvPr id="3" name="Picture Placeholder 2"/>
          <p:cNvSpPr>
            <a:spLocks noGrp="1" noChangeAspect="1"/>
          </p:cNvSpPr>
          <p:nvPr>
            <p:ph type="pic" idx="1"/>
          </p:nvPr>
        </p:nvSpPr>
        <p:spPr>
          <a:xfrm>
            <a:off x="4572000" y="0"/>
            <a:ext cx="4576573" cy="5143500"/>
          </a:xfrm>
          <a:solidFill>
            <a:schemeClr val="bg1">
              <a:lumMod val="85000"/>
            </a:schemeClr>
          </a:solidFill>
        </p:spPr>
        <p:txBody>
          <a:bodyPr anchor="t"/>
          <a:lstStyle>
            <a:lvl1pPr marL="0" indent="0">
              <a:buNone/>
              <a:defRPr sz="2400">
                <a:solidFill>
                  <a:schemeClr val="bg1">
                    <a:lumMod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
              <a:t>Haga clic en el icono para agregar una imagen</a:t>
            </a:r>
            <a:endParaRPr lang="en-US"/>
          </a:p>
        </p:txBody>
      </p:sp>
      <p:sp>
        <p:nvSpPr>
          <p:cNvPr id="4" name="Text Placeholder 3"/>
          <p:cNvSpPr>
            <a:spLocks noGrp="1"/>
          </p:cNvSpPr>
          <p:nvPr>
            <p:ph type="body" sz="half" idx="2"/>
          </p:nvPr>
        </p:nvSpPr>
        <p:spPr>
          <a:xfrm>
            <a:off x="836676" y="2662439"/>
            <a:ext cx="2846070" cy="1645528"/>
          </a:xfrm>
        </p:spPr>
        <p:txBody>
          <a:bodyPr anchor="t" anchorCtr="1">
            <a:normAutofit/>
          </a:bodyPr>
          <a:lstStyle>
            <a:lvl1pPr marL="0" indent="0" algn="ctr">
              <a:buNone/>
              <a:defRPr sz="1125">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2F3E8B1C-86EF-43CF-8304-249481088644}" type="datetimeFigureOut">
              <a:rPr lang="en-US" smtClean="0"/>
              <a:pPr/>
              <a:t>3/6/2024</a:t>
            </a:fld>
            <a:endParaRPr lang="en-US"/>
          </a:p>
        </p:txBody>
      </p:sp>
      <p:sp>
        <p:nvSpPr>
          <p:cNvPr id="9" name="Footer Placeholder 8"/>
          <p:cNvSpPr>
            <a:spLocks noGrp="1"/>
          </p:cNvSpPr>
          <p:nvPr>
            <p:ph type="ftr" sz="quarter" idx="11"/>
          </p:nvPr>
        </p:nvSpPr>
        <p:spPr>
          <a:xfrm>
            <a:off x="603504" y="4677156"/>
            <a:ext cx="3843598" cy="240030"/>
          </a:xfrm>
        </p:spPr>
        <p:txBody>
          <a:bodyPr/>
          <a:lstStyle>
            <a:lvl1pPr>
              <a:defRPr>
                <a:solidFill>
                  <a:schemeClr val="tx1">
                    <a:alpha val="70000"/>
                  </a:schemeClr>
                </a:solidFill>
              </a:defRPr>
            </a:lvl1pPr>
          </a:lstStyle>
          <a:p>
            <a:endParaRPr lang="en-US"/>
          </a:p>
        </p:txBody>
      </p:sp>
      <p:sp>
        <p:nvSpPr>
          <p:cNvPr id="10" name="Slide Number Placeholder 9"/>
          <p:cNvSpPr>
            <a:spLocks noGrp="1"/>
          </p:cNvSpPr>
          <p:nvPr>
            <p:ph type="sldNum" sz="quarter" idx="12"/>
          </p:nvPr>
        </p:nvSpPr>
        <p:spPr/>
        <p:txBody>
          <a:bodyPr/>
          <a:lstStyle/>
          <a:p>
            <a:fld id="{C3DB2ADC-AF19-4574-8C10-79B5B04FCA27}" type="slidenum">
              <a:rPr lang="en-US" smtClean="0"/>
              <a:pPr/>
              <a:t>‹#›</a:t>
            </a:fld>
            <a:endParaRPr lang="en-US"/>
          </a:p>
        </p:txBody>
      </p:sp>
    </p:spTree>
    <p:extLst>
      <p:ext uri="{BB962C8B-B14F-4D97-AF65-F5344CB8AC3E}">
        <p14:creationId xmlns:p14="http://schemas.microsoft.com/office/powerpoint/2010/main" val="24033796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2F3E8B1C-86EF-43CF-8304-249481088644}" type="datetimeFigureOut">
              <a:rPr lang="en-US" smtClean="0"/>
              <a:pPr/>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DB2ADC-AF19-4574-8C10-79B5B04FCA27}" type="slidenum">
              <a:rPr lang="en-US" smtClean="0"/>
              <a:pPr/>
              <a:t>‹#›</a:t>
            </a:fld>
            <a:endParaRPr lang="en-US"/>
          </a:p>
        </p:txBody>
      </p:sp>
    </p:spTree>
    <p:extLst>
      <p:ext uri="{BB962C8B-B14F-4D97-AF65-F5344CB8AC3E}">
        <p14:creationId xmlns:p14="http://schemas.microsoft.com/office/powerpoint/2010/main" val="3042655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702945"/>
            <a:ext cx="973956" cy="3737610"/>
          </a:xfrm>
        </p:spPr>
        <p:txBody>
          <a:bodyPr vert="eaVert"/>
          <a:lstStyle/>
          <a:p>
            <a:r>
              <a:rPr lang="es-ES"/>
              <a:t>Haga clic para modificar el estilo de título del patrón</a:t>
            </a:r>
            <a:endParaRPr lang="en-US"/>
          </a:p>
        </p:txBody>
      </p:sp>
      <p:sp>
        <p:nvSpPr>
          <p:cNvPr id="3" name="Vertical Text Placeholder 2"/>
          <p:cNvSpPr>
            <a:spLocks noGrp="1"/>
          </p:cNvSpPr>
          <p:nvPr>
            <p:ph type="body" orient="vert" idx="1"/>
          </p:nvPr>
        </p:nvSpPr>
        <p:spPr>
          <a:xfrm>
            <a:off x="1673352" y="702945"/>
            <a:ext cx="4648867" cy="3737610"/>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2F3E8B1C-86EF-43CF-8304-249481088644}" type="datetimeFigureOut">
              <a:rPr lang="en-US" smtClean="0"/>
              <a:pPr/>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DB2ADC-AF19-4574-8C10-79B5B04FCA27}" type="slidenum">
              <a:rPr lang="en-US" smtClean="0"/>
              <a:pPr/>
              <a:t>‹#›</a:t>
            </a:fld>
            <a:endParaRPr lang="en-US"/>
          </a:p>
        </p:txBody>
      </p:sp>
    </p:spTree>
    <p:extLst>
      <p:ext uri="{BB962C8B-B14F-4D97-AF65-F5344CB8AC3E}">
        <p14:creationId xmlns:p14="http://schemas.microsoft.com/office/powerpoint/2010/main" val="1830969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77"/>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2" name="Google Shape;42;p177"/>
          <p:cNvSpPr txBox="1">
            <a:spLocks noGrp="1"/>
          </p:cNvSpPr>
          <p:nvPr>
            <p:ph type="body" idx="1"/>
          </p:nvPr>
        </p:nvSpPr>
        <p:spPr>
          <a:xfrm>
            <a:off x="629841" y="1260872"/>
            <a:ext cx="3868340" cy="617934"/>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43" name="Google Shape;43;p177"/>
          <p:cNvSpPr txBox="1">
            <a:spLocks noGrp="1"/>
          </p:cNvSpPr>
          <p:nvPr>
            <p:ph type="body" idx="2"/>
          </p:nvPr>
        </p:nvSpPr>
        <p:spPr>
          <a:xfrm>
            <a:off x="629841" y="1878806"/>
            <a:ext cx="3868340" cy="2763441"/>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4" name="Google Shape;44;p177"/>
          <p:cNvSpPr txBox="1">
            <a:spLocks noGrp="1"/>
          </p:cNvSpPr>
          <p:nvPr>
            <p:ph type="body" idx="3"/>
          </p:nvPr>
        </p:nvSpPr>
        <p:spPr>
          <a:xfrm>
            <a:off x="4629150" y="1260872"/>
            <a:ext cx="3887391" cy="617934"/>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45" name="Google Shape;45;p177"/>
          <p:cNvSpPr txBox="1">
            <a:spLocks noGrp="1"/>
          </p:cNvSpPr>
          <p:nvPr>
            <p:ph type="body" idx="4"/>
          </p:nvPr>
        </p:nvSpPr>
        <p:spPr>
          <a:xfrm>
            <a:off x="4629150" y="1878806"/>
            <a:ext cx="3887391" cy="2763441"/>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6" name="Google Shape;46;p177"/>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7" name="Google Shape;47;p17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8" name="Google Shape;48;p177"/>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178"/>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1" name="Google Shape;51;p178"/>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2" name="Google Shape;52;p17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3" name="Google Shape;53;p17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179"/>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6" name="Google Shape;56;p179"/>
          <p:cNvSpPr txBox="1">
            <a:spLocks noGrp="1"/>
          </p:cNvSpPr>
          <p:nvPr>
            <p:ph type="body" idx="1"/>
          </p:nvPr>
        </p:nvSpPr>
        <p:spPr>
          <a:xfrm>
            <a:off x="3887391" y="740569"/>
            <a:ext cx="4629150" cy="3655219"/>
          </a:xfrm>
          <a:prstGeom prst="rect">
            <a:avLst/>
          </a:prstGeom>
          <a:noFill/>
          <a:ln>
            <a:noFill/>
          </a:ln>
        </p:spPr>
        <p:txBody>
          <a:bodyPr spcFirstLastPara="1" wrap="square" lIns="68575" tIns="34275" rIns="68575" bIns="34275" anchor="t" anchorCtr="0">
            <a:no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57" name="Google Shape;57;p179"/>
          <p:cNvSpPr txBox="1">
            <a:spLocks noGrp="1"/>
          </p:cNvSpPr>
          <p:nvPr>
            <p:ph type="body" idx="2"/>
          </p:nvPr>
        </p:nvSpPr>
        <p:spPr>
          <a:xfrm>
            <a:off x="629841" y="1543050"/>
            <a:ext cx="2949178" cy="2858691"/>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58" name="Google Shape;58;p179"/>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9" name="Google Shape;59;p179"/>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0" name="Google Shape;60;p17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80"/>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3" name="Google Shape;63;p180"/>
          <p:cNvSpPr>
            <a:spLocks noGrp="1"/>
          </p:cNvSpPr>
          <p:nvPr>
            <p:ph type="pic" idx="2"/>
          </p:nvPr>
        </p:nvSpPr>
        <p:spPr>
          <a:xfrm>
            <a:off x="3887391" y="740569"/>
            <a:ext cx="4629150" cy="3655219"/>
          </a:xfrm>
          <a:prstGeom prst="rect">
            <a:avLst/>
          </a:prstGeom>
          <a:noFill/>
          <a:ln>
            <a:noFill/>
          </a:ln>
        </p:spPr>
      </p:sp>
      <p:sp>
        <p:nvSpPr>
          <p:cNvPr id="64" name="Google Shape;64;p180"/>
          <p:cNvSpPr txBox="1">
            <a:spLocks noGrp="1"/>
          </p:cNvSpPr>
          <p:nvPr>
            <p:ph type="body" idx="1"/>
          </p:nvPr>
        </p:nvSpPr>
        <p:spPr>
          <a:xfrm>
            <a:off x="629841" y="1543050"/>
            <a:ext cx="2949178" cy="2858691"/>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65" name="Google Shape;65;p18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6" name="Google Shape;66;p18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7" name="Google Shape;67;p18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81"/>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0" name="Google Shape;70;p181"/>
          <p:cNvSpPr txBox="1">
            <a:spLocks noGrp="1"/>
          </p:cNvSpPr>
          <p:nvPr>
            <p:ph type="body" idx="1"/>
          </p:nvPr>
        </p:nvSpPr>
        <p:spPr>
          <a:xfrm rot="5400000">
            <a:off x="2940248" y="-942379"/>
            <a:ext cx="3263504" cy="78867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1" name="Google Shape;71;p18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2" name="Google Shape;72;p18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3" name="Google Shape;73;p18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6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 name="Google Shape;7;p163"/>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 name="Google Shape;8;p16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9" name="Google Shape;9;p16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0" name="Google Shape;10;p16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
        <p:cNvGrpSpPr/>
        <p:nvPr/>
      </p:nvGrpSpPr>
      <p:grpSpPr>
        <a:xfrm>
          <a:off x="0" y="0"/>
          <a:ext cx="0" cy="0"/>
          <a:chOff x="0" y="0"/>
          <a:chExt cx="0" cy="0"/>
        </a:xfrm>
      </p:grpSpPr>
      <p:sp>
        <p:nvSpPr>
          <p:cNvPr id="81" name="Google Shape;81;p165"/>
          <p:cNvSpPr txBox="1">
            <a:spLocks noGrp="1"/>
          </p:cNvSpPr>
          <p:nvPr>
            <p:ph type="title"/>
          </p:nvPr>
        </p:nvSpPr>
        <p:spPr>
          <a:xfrm>
            <a:off x="153649" y="172250"/>
            <a:ext cx="8795478" cy="85725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chemeClr val="dk1"/>
              </a:buClr>
              <a:buSzPts val="3300"/>
              <a:buFont typeface="Times New Roman"/>
              <a:buNone/>
              <a:defRPr sz="3300" b="0" i="0" u="none" strike="noStrike" cap="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82" name="Google Shape;82;p165"/>
          <p:cNvSpPr txBox="1">
            <a:spLocks noGrp="1"/>
          </p:cNvSpPr>
          <p:nvPr>
            <p:ph type="body" idx="1"/>
          </p:nvPr>
        </p:nvSpPr>
        <p:spPr>
          <a:xfrm>
            <a:off x="153648" y="1166422"/>
            <a:ext cx="8795479" cy="3394472"/>
          </a:xfrm>
          <a:prstGeom prst="rect">
            <a:avLst/>
          </a:prstGeom>
          <a:noFill/>
          <a:ln>
            <a:noFill/>
          </a:ln>
        </p:spPr>
        <p:txBody>
          <a:bodyPr spcFirstLastPara="1" wrap="square" lIns="68575" tIns="34275" rIns="68575" bIns="34275" anchor="t" anchorCtr="0">
            <a:noAutofit/>
          </a:bodyPr>
          <a:lstStyle>
            <a:lvl1pPr marL="457200" marR="0" lvl="0" indent="-381000" algn="l" rtl="0">
              <a:lnSpc>
                <a:spcPct val="10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1pPr>
            <a:lvl2pPr marL="914400" marR="0" lvl="1" indent="-361950" algn="l" rtl="0">
              <a:lnSpc>
                <a:spcPct val="100000"/>
              </a:lnSpc>
              <a:spcBef>
                <a:spcPts val="400"/>
              </a:spcBef>
              <a:spcAft>
                <a:spcPts val="0"/>
              </a:spcAft>
              <a:buClr>
                <a:schemeClr val="dk1"/>
              </a:buClr>
              <a:buSzPts val="2100"/>
              <a:buFont typeface="Arial"/>
              <a:buChar char="-"/>
              <a:defRPr sz="2100" b="0" i="0" u="none" strike="noStrike" cap="none">
                <a:solidFill>
                  <a:schemeClr val="dk1"/>
                </a:solidFill>
                <a:latin typeface="Times New Roman"/>
                <a:ea typeface="Times New Roman"/>
                <a:cs typeface="Times New Roman"/>
                <a:sym typeface="Times New Roman"/>
              </a:defRPr>
            </a:lvl2pPr>
            <a:lvl3pPr marL="1371600" marR="0" lvl="2" indent="-342900" algn="l" rtl="0">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3pPr>
            <a:lvl4pPr marL="1828800" marR="0" lvl="3"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Times New Roman"/>
                <a:ea typeface="Times New Roman"/>
                <a:cs typeface="Times New Roman"/>
                <a:sym typeface="Times New Roman"/>
              </a:defRPr>
            </a:lvl4pPr>
            <a:lvl5pPr marL="2286000" marR="0" lvl="4"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Times New Roman"/>
                <a:ea typeface="Times New Roman"/>
                <a:cs typeface="Times New Roman"/>
                <a:sym typeface="Times New Roman"/>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83" name="Google Shape;83;p165"/>
          <p:cNvSpPr txBox="1">
            <a:spLocks noGrp="1"/>
          </p:cNvSpPr>
          <p:nvPr>
            <p:ph type="dt" idx="10"/>
          </p:nvPr>
        </p:nvSpPr>
        <p:spPr>
          <a:xfrm>
            <a:off x="457200" y="4767263"/>
            <a:ext cx="2133600" cy="273844"/>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84" name="Google Shape;84;p165"/>
          <p:cNvSpPr txBox="1">
            <a:spLocks noGrp="1"/>
          </p:cNvSpPr>
          <p:nvPr>
            <p:ph type="ftr" idx="11"/>
          </p:nvPr>
        </p:nvSpPr>
        <p:spPr>
          <a:xfrm>
            <a:off x="3124200" y="4767263"/>
            <a:ext cx="2895600" cy="273844"/>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85" name="Google Shape;85;p165"/>
          <p:cNvSpPr txBox="1">
            <a:spLocks noGrp="1"/>
          </p:cNvSpPr>
          <p:nvPr>
            <p:ph type="sldNum" idx="12"/>
          </p:nvPr>
        </p:nvSpPr>
        <p:spPr>
          <a:xfrm>
            <a:off x="6553200" y="4767263"/>
            <a:ext cx="21336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cxnSp>
        <p:nvCxnSpPr>
          <p:cNvPr id="86" name="Google Shape;86;p165"/>
          <p:cNvCxnSpPr/>
          <p:nvPr/>
        </p:nvCxnSpPr>
        <p:spPr>
          <a:xfrm>
            <a:off x="0" y="1063228"/>
            <a:ext cx="9724869" cy="0"/>
          </a:xfrm>
          <a:prstGeom prst="straightConnector1">
            <a:avLst/>
          </a:prstGeom>
          <a:noFill/>
          <a:ln w="9525" cap="flat" cmpd="sng">
            <a:solidFill>
              <a:schemeClr val="dk1"/>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8"/>
        <p:cNvGrpSpPr/>
        <p:nvPr/>
      </p:nvGrpSpPr>
      <p:grpSpPr>
        <a:xfrm>
          <a:off x="0" y="0"/>
          <a:ext cx="0" cy="0"/>
          <a:chOff x="0" y="0"/>
          <a:chExt cx="0" cy="0"/>
        </a:xfrm>
      </p:grpSpPr>
      <p:sp>
        <p:nvSpPr>
          <p:cNvPr id="169" name="Google Shape;169;p169"/>
          <p:cNvSpPr txBox="1">
            <a:spLocks noGrp="1"/>
          </p:cNvSpPr>
          <p:nvPr>
            <p:ph type="title"/>
          </p:nvPr>
        </p:nvSpPr>
        <p:spPr>
          <a:xfrm>
            <a:off x="153649" y="172250"/>
            <a:ext cx="8795478" cy="857250"/>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chemeClr val="dk1"/>
              </a:buClr>
              <a:buSzPts val="3300"/>
              <a:buFont typeface="Times New Roman"/>
              <a:buNone/>
              <a:defRPr sz="3300" b="0" i="0" u="none" strike="noStrike" cap="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70" name="Google Shape;170;p169"/>
          <p:cNvSpPr txBox="1">
            <a:spLocks noGrp="1"/>
          </p:cNvSpPr>
          <p:nvPr>
            <p:ph type="body" idx="1"/>
          </p:nvPr>
        </p:nvSpPr>
        <p:spPr>
          <a:xfrm>
            <a:off x="153648" y="1166423"/>
            <a:ext cx="8795479" cy="3394472"/>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1pPr>
            <a:lvl2pPr marL="914400" marR="0" lvl="1" indent="-361950" algn="l" rtl="0">
              <a:lnSpc>
                <a:spcPct val="100000"/>
              </a:lnSpc>
              <a:spcBef>
                <a:spcPts val="420"/>
              </a:spcBef>
              <a:spcAft>
                <a:spcPts val="0"/>
              </a:spcAft>
              <a:buClr>
                <a:schemeClr val="dk1"/>
              </a:buClr>
              <a:buSzPts val="2100"/>
              <a:buFont typeface="Arial"/>
              <a:buChar char="-"/>
              <a:defRPr sz="2100" b="0" i="0" u="none" strike="noStrike" cap="none">
                <a:solidFill>
                  <a:schemeClr val="dk1"/>
                </a:solidFill>
                <a:latin typeface="Times New Roman"/>
                <a:ea typeface="Times New Roman"/>
                <a:cs typeface="Times New Roman"/>
                <a:sym typeface="Times New Roman"/>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3pPr>
            <a:lvl4pPr marL="1828800" marR="0" lvl="3"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Times New Roman"/>
                <a:ea typeface="Times New Roman"/>
                <a:cs typeface="Times New Roman"/>
                <a:sym typeface="Times New Roman"/>
              </a:defRPr>
            </a:lvl4pPr>
            <a:lvl5pPr marL="2286000" marR="0" lvl="4"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Times New Roman"/>
                <a:ea typeface="Times New Roman"/>
                <a:cs typeface="Times New Roman"/>
                <a:sym typeface="Times New Roman"/>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71" name="Google Shape;171;p169"/>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2" name="Google Shape;172;p169"/>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3" name="Google Shape;173;p169"/>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174" name="Google Shape;174;p169"/>
          <p:cNvCxnSpPr/>
          <p:nvPr/>
        </p:nvCxnSpPr>
        <p:spPr>
          <a:xfrm>
            <a:off x="0" y="1063229"/>
            <a:ext cx="9724869" cy="0"/>
          </a:xfrm>
          <a:prstGeom prst="straightConnector1">
            <a:avLst/>
          </a:prstGeom>
          <a:noFill/>
          <a:ln w="9525" cap="flat" cmpd="sng">
            <a:solidFill>
              <a:schemeClr val="dk1"/>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3352" y="723519"/>
            <a:ext cx="5797296" cy="89154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es-ES"/>
              <a:t>Haga clic para modificar el estilo de título del patrón</a:t>
            </a:r>
            <a:endParaRPr lang="en-US"/>
          </a:p>
        </p:txBody>
      </p:sp>
      <p:sp>
        <p:nvSpPr>
          <p:cNvPr id="3" name="Text Placeholder 2"/>
          <p:cNvSpPr>
            <a:spLocks noGrp="1"/>
          </p:cNvSpPr>
          <p:nvPr>
            <p:ph type="body" idx="1"/>
          </p:nvPr>
        </p:nvSpPr>
        <p:spPr>
          <a:xfrm>
            <a:off x="1673352" y="1978534"/>
            <a:ext cx="5797296" cy="2326487"/>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2"/>
          </p:nvPr>
        </p:nvSpPr>
        <p:spPr>
          <a:xfrm>
            <a:off x="5866072" y="4679112"/>
            <a:ext cx="2065310" cy="242976"/>
          </a:xfrm>
          <a:prstGeom prst="rect">
            <a:avLst/>
          </a:prstGeom>
        </p:spPr>
        <p:txBody>
          <a:bodyPr vert="horz" lIns="91440" tIns="45720" rIns="91440" bIns="45720" rtlCol="0" anchor="ctr"/>
          <a:lstStyle>
            <a:lvl1pPr algn="r">
              <a:defRPr sz="788">
                <a:solidFill>
                  <a:schemeClr val="tx1">
                    <a:alpha val="70000"/>
                  </a:schemeClr>
                </a:solidFill>
              </a:defRPr>
            </a:lvl1pPr>
          </a:lstStyle>
          <a:p>
            <a:fld id="{2F3E8B1C-86EF-43CF-8304-249481088644}" type="datetimeFigureOut">
              <a:rPr lang="en-US" smtClean="0"/>
              <a:pPr/>
              <a:t>3/6/2024</a:t>
            </a:fld>
            <a:endParaRPr lang="en-US"/>
          </a:p>
        </p:txBody>
      </p:sp>
      <p:sp>
        <p:nvSpPr>
          <p:cNvPr id="5" name="Footer Placeholder 4"/>
          <p:cNvSpPr>
            <a:spLocks noGrp="1"/>
          </p:cNvSpPr>
          <p:nvPr>
            <p:ph type="ftr" sz="quarter" idx="3"/>
          </p:nvPr>
        </p:nvSpPr>
        <p:spPr>
          <a:xfrm>
            <a:off x="1200150" y="4677156"/>
            <a:ext cx="4425892" cy="240030"/>
          </a:xfrm>
          <a:prstGeom prst="rect">
            <a:avLst/>
          </a:prstGeom>
        </p:spPr>
        <p:txBody>
          <a:bodyPr vert="horz" lIns="91440" tIns="45720" rIns="91440" bIns="45720" rtlCol="0" anchor="ctr"/>
          <a:lstStyle>
            <a:lvl1pPr algn="l">
              <a:defRPr sz="788">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8069192" y="4663440"/>
            <a:ext cx="274320" cy="274320"/>
          </a:xfrm>
          <a:prstGeom prst="ellipse">
            <a:avLst/>
          </a:prstGeom>
          <a:solidFill>
            <a:srgbClr val="1D1D1D">
              <a:alpha val="70000"/>
            </a:srgbClr>
          </a:solidFill>
        </p:spPr>
        <p:txBody>
          <a:bodyPr vert="horz" lIns="18288" tIns="45720" rIns="18288" bIns="45720" rtlCol="0" anchor="ctr">
            <a:noAutofit/>
          </a:bodyPr>
          <a:lstStyle>
            <a:lvl1pPr algn="ctr">
              <a:defRPr sz="825" spc="0" baseline="0">
                <a:solidFill>
                  <a:srgbClr val="FFFFFF"/>
                </a:solidFill>
              </a:defRPr>
            </a:lvl1pPr>
          </a:lstStyle>
          <a:p>
            <a:fld id="{C3DB2ADC-AF19-4574-8C10-79B5B04FCA27}" type="slidenum">
              <a:rPr lang="en-US" smtClean="0"/>
              <a:pPr/>
              <a:t>‹#›</a:t>
            </a:fld>
            <a:endParaRPr lang="en-US"/>
          </a:p>
        </p:txBody>
      </p:sp>
    </p:spTree>
    <p:extLst>
      <p:ext uri="{BB962C8B-B14F-4D97-AF65-F5344CB8AC3E}">
        <p14:creationId xmlns:p14="http://schemas.microsoft.com/office/powerpoint/2010/main" val="878077319"/>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ctr" defTabSz="685800" rtl="0" eaLnBrk="1" latinLnBrk="0" hangingPunct="1">
        <a:lnSpc>
          <a:spcPct val="90000"/>
        </a:lnSpc>
        <a:spcBef>
          <a:spcPct val="0"/>
        </a:spcBef>
        <a:buNone/>
        <a:defRPr sz="2100" kern="1200" cap="all" spc="150" baseline="0">
          <a:solidFill>
            <a:schemeClr val="tx1">
              <a:lumMod val="85000"/>
              <a:lumOff val="15000"/>
            </a:schemeClr>
          </a:solidFill>
          <a:latin typeface="+mj-lt"/>
          <a:ea typeface="+mj-ea"/>
          <a:cs typeface="+mj-cs"/>
        </a:defRPr>
      </a:lvl1pPr>
    </p:titleStyle>
    <p:bodyStyle>
      <a:lvl1pPr marL="171450" indent="-171450" algn="l" defTabSz="685800" rtl="0" eaLnBrk="1" latinLnBrk="0" hangingPunct="1">
        <a:lnSpc>
          <a:spcPct val="100000"/>
        </a:lnSpc>
        <a:spcBef>
          <a:spcPts val="750"/>
        </a:spcBef>
        <a:buClr>
          <a:schemeClr val="accent2"/>
        </a:buClr>
        <a:buFont typeface="Arial" panose="020B0604020202020204" pitchFamily="34" charset="0"/>
        <a:buChar char="•"/>
        <a:defRPr sz="1350" kern="1200">
          <a:solidFill>
            <a:schemeClr val="tx1">
              <a:lumMod val="85000"/>
              <a:lumOff val="15000"/>
            </a:schemeClr>
          </a:solidFill>
          <a:latin typeface="+mn-lt"/>
          <a:ea typeface="+mn-ea"/>
          <a:cs typeface="+mn-cs"/>
        </a:defRPr>
      </a:lvl1pPr>
      <a:lvl2pPr marL="3429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2pPr>
      <a:lvl3pPr marL="5143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3pPr>
      <a:lvl4pPr marL="6858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4pPr>
      <a:lvl5pPr marL="8572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5pPr>
      <a:lvl6pPr marL="984647"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6pPr>
      <a:lvl7pPr marL="1113235"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7pPr>
      <a:lvl8pPr marL="1243013"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8pPr>
      <a:lvl9pPr marL="1412081"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comments" Target="../comments/comment7.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comments" Target="../comments/comment8.xml"/></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gif"/><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 Id="rId9" Type="http://schemas.openxmlformats.org/officeDocument/2006/relationships/comments" Target="../comments/comment9.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comments" Target="../comments/comment10.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openxmlformats.org/officeDocument/2006/relationships/comments" Target="../comments/comment11.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comments" Target="../comments/comment12.xml"/><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comments" Target="../comments/comment13.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comments" Target="../comments/commen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comments" Target="../comments/commen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 Id="rId5" Type="http://schemas.openxmlformats.org/officeDocument/2006/relationships/comments" Target="../comments/comment15.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comments" Target="../comments/comment16.xml"/><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11.xml"/><Relationship Id="rId5" Type="http://schemas.openxmlformats.org/officeDocument/2006/relationships/comments" Target="../comments/comment17.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comments" Target="../comments/comment18.xml"/><Relationship Id="rId5" Type="http://schemas.openxmlformats.org/officeDocument/2006/relationships/image" Target="../media/image43.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2.xml"/><Relationship Id="rId4" Type="http://schemas.openxmlformats.org/officeDocument/2006/relationships/comments" Target="../comments/comment19.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2.xml"/><Relationship Id="rId5" Type="http://schemas.openxmlformats.org/officeDocument/2006/relationships/comments" Target="../comments/comment20.xml"/><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comments" Target="../comments/comment21.xml"/><Relationship Id="rId5" Type="http://schemas.openxmlformats.org/officeDocument/2006/relationships/image" Target="../media/image51.png"/><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comments" Target="../comments/comment22.xml"/><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comments" Target="../comments/comment23.xml"/><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comments" Target="../comments/comment24.xml"/><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comments" Target="../comments/comment25.xml"/><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chart" Target="../charts/chart2.xml"/><Relationship Id="rId1" Type="http://schemas.openxmlformats.org/officeDocument/2006/relationships/slideLayout" Target="../slideLayouts/slideLayout12.xml"/><Relationship Id="rId4" Type="http://schemas.openxmlformats.org/officeDocument/2006/relationships/comments" Target="../comments/comment26.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14.xml"/><Relationship Id="rId5" Type="http://schemas.openxmlformats.org/officeDocument/2006/relationships/comments" Target="../comments/comment27.xml"/><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0.xml"/><Relationship Id="rId1" Type="http://schemas.openxmlformats.org/officeDocument/2006/relationships/slideLayout" Target="../slideLayouts/slideLayout15.xml"/><Relationship Id="rId5" Type="http://schemas.openxmlformats.org/officeDocument/2006/relationships/comments" Target="../comments/comment28.xml"/><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comments" Target="../comments/comment3.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2.xml"/><Relationship Id="rId1" Type="http://schemas.openxmlformats.org/officeDocument/2006/relationships/slideLayout" Target="../slideLayouts/slideLayout11.xml"/><Relationship Id="rId4" Type="http://schemas.openxmlformats.org/officeDocument/2006/relationships/comments" Target="../comments/comment29.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5.xml"/><Relationship Id="rId1" Type="http://schemas.openxmlformats.org/officeDocument/2006/relationships/slideLayout" Target="../slideLayouts/slideLayout11.xml"/><Relationship Id="rId4" Type="http://schemas.openxmlformats.org/officeDocument/2006/relationships/image" Target="../media/image61.png"/></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comments" Target="../comments/comment30.xml"/></Relationships>
</file>

<file path=ppt/slides/_rels/slide47.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12.xml"/><Relationship Id="rId4" Type="http://schemas.openxmlformats.org/officeDocument/2006/relationships/comments" Target="../comments/comment31.xml"/></Relationships>
</file>

<file path=ppt/slides/_rels/slide48.xml.rels><?xml version="1.0" encoding="UTF-8" standalone="yes"?>
<Relationships xmlns="http://schemas.openxmlformats.org/package/2006/relationships"><Relationship Id="rId3" Type="http://schemas.openxmlformats.org/officeDocument/2006/relationships/comments" Target="../comments/comment32.xml"/><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comments" Target="../comments/comment33.xml"/><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comments" Target="../comments/comment4.xml"/><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comments" Target="../comments/comment34.xml"/><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8" Type="http://schemas.openxmlformats.org/officeDocument/2006/relationships/comments" Target="../comments/comment35.xml"/><Relationship Id="rId3" Type="http://schemas.openxmlformats.org/officeDocument/2006/relationships/image" Target="../media/image8.png"/><Relationship Id="rId7"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1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2.xml"/><Relationship Id="rId1" Type="http://schemas.openxmlformats.org/officeDocument/2006/relationships/slideLayout" Target="../slideLayouts/slideLayout11.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9.png"/></Relationships>
</file>

<file path=ppt/slides/_rels/slide5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3.xml"/><Relationship Id="rId1" Type="http://schemas.openxmlformats.org/officeDocument/2006/relationships/slideLayout" Target="../slideLayouts/slideLayout11.xml"/><Relationship Id="rId6" Type="http://schemas.openxmlformats.org/officeDocument/2006/relationships/comments" Target="../comments/comment36.xml"/><Relationship Id="rId5" Type="http://schemas.openxmlformats.org/officeDocument/2006/relationships/image" Target="../media/image74.png"/><Relationship Id="rId4" Type="http://schemas.openxmlformats.org/officeDocument/2006/relationships/image" Target="../media/image73.png"/></Relationships>
</file>

<file path=ppt/slides/_rels/slide56.xml.rels><?xml version="1.0" encoding="UTF-8" standalone="yes"?>
<Relationships xmlns="http://schemas.openxmlformats.org/package/2006/relationships"><Relationship Id="rId8" Type="http://schemas.openxmlformats.org/officeDocument/2006/relationships/comments" Target="../comments/comment37.xml"/><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44.xml"/><Relationship Id="rId1" Type="http://schemas.openxmlformats.org/officeDocument/2006/relationships/slideLayout" Target="../slideLayouts/slideLayout11.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5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5.xml"/><Relationship Id="rId1" Type="http://schemas.openxmlformats.org/officeDocument/2006/relationships/slideLayout" Target="../slideLayouts/slideLayout11.xml"/><Relationship Id="rId5" Type="http://schemas.openxmlformats.org/officeDocument/2006/relationships/image" Target="../media/image82.png"/><Relationship Id="rId4" Type="http://schemas.openxmlformats.org/officeDocument/2006/relationships/image" Target="../media/image81.png"/></Relationships>
</file>

<file path=ppt/slides/_rels/slide5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6.xml"/><Relationship Id="rId1" Type="http://schemas.openxmlformats.org/officeDocument/2006/relationships/slideLayout" Target="../slideLayouts/slideLayout11.xml"/><Relationship Id="rId5" Type="http://schemas.openxmlformats.org/officeDocument/2006/relationships/image" Target="../media/image84.png"/><Relationship Id="rId4" Type="http://schemas.openxmlformats.org/officeDocument/2006/relationships/image" Target="../media/image83.png"/></Relationships>
</file>

<file path=ppt/slides/_rels/slide5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7.xml"/><Relationship Id="rId1" Type="http://schemas.openxmlformats.org/officeDocument/2006/relationships/slideLayout" Target="../slideLayouts/slideLayout11.xml"/><Relationship Id="rId6" Type="http://schemas.openxmlformats.org/officeDocument/2006/relationships/comments" Target="../comments/comment38.xml"/><Relationship Id="rId5" Type="http://schemas.openxmlformats.org/officeDocument/2006/relationships/image" Target="../media/image82.png"/><Relationship Id="rId4" Type="http://schemas.openxmlformats.org/officeDocument/2006/relationships/image" Target="../media/image86.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comments" Target="../comments/comment39.xml"/><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comments" Target="../comments/comment40.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comments" Target="../comments/comment41.xml"/><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0.xml"/><Relationship Id="rId1" Type="http://schemas.openxmlformats.org/officeDocument/2006/relationships/slideLayout" Target="../slideLayouts/slideLayout12.xml"/><Relationship Id="rId4" Type="http://schemas.openxmlformats.org/officeDocument/2006/relationships/comments" Target="../comments/comment42.xml"/></Relationships>
</file>

<file path=ppt/slides/_rels/slide6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1.xml"/><Relationship Id="rId1" Type="http://schemas.openxmlformats.org/officeDocument/2006/relationships/slideLayout" Target="../slideLayouts/slideLayout11.xml"/><Relationship Id="rId5" Type="http://schemas.openxmlformats.org/officeDocument/2006/relationships/comments" Target="../comments/comment43.xml"/><Relationship Id="rId4" Type="http://schemas.openxmlformats.org/officeDocument/2006/relationships/image" Target="../media/image82.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3.xml"/><Relationship Id="rId1" Type="http://schemas.openxmlformats.org/officeDocument/2006/relationships/slideLayout" Target="../slideLayouts/slideLayout11.xml"/><Relationship Id="rId4" Type="http://schemas.openxmlformats.org/officeDocument/2006/relationships/comments" Target="../comments/comment44.xml"/></Relationships>
</file>

<file path=ppt/slides/_rels/slide6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4.xml"/><Relationship Id="rId1" Type="http://schemas.openxmlformats.org/officeDocument/2006/relationships/slideLayout" Target="../slideLayouts/slideLayout11.xml"/><Relationship Id="rId4" Type="http://schemas.openxmlformats.org/officeDocument/2006/relationships/comments" Target="../comments/comment4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6.xml"/><Relationship Id="rId1" Type="http://schemas.openxmlformats.org/officeDocument/2006/relationships/slideLayout" Target="../slideLayouts/slideLayout11.xml"/><Relationship Id="rId6" Type="http://schemas.openxmlformats.org/officeDocument/2006/relationships/comments" Target="../comments/comment46.xml"/><Relationship Id="rId5" Type="http://schemas.openxmlformats.org/officeDocument/2006/relationships/image" Target="../media/image92.png"/><Relationship Id="rId4" Type="http://schemas.openxmlformats.org/officeDocument/2006/relationships/image" Target="../media/image91.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comments" Target="../comments/comment5.xm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7.xml"/><Relationship Id="rId1" Type="http://schemas.openxmlformats.org/officeDocument/2006/relationships/slideLayout" Target="../slideLayouts/slideLayout11.xml"/><Relationship Id="rId4" Type="http://schemas.openxmlformats.org/officeDocument/2006/relationships/comments" Target="../comments/comment4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9.xml"/><Relationship Id="rId1" Type="http://schemas.openxmlformats.org/officeDocument/2006/relationships/slideLayout" Target="../slideLayouts/slideLayout12.xml"/><Relationship Id="rId4" Type="http://schemas.openxmlformats.org/officeDocument/2006/relationships/comments" Target="../comments/comment48.xml"/></Relationships>
</file>

<file path=ppt/slides/_rels/slide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0.xml"/><Relationship Id="rId1" Type="http://schemas.openxmlformats.org/officeDocument/2006/relationships/slideLayout" Target="../slideLayouts/slideLayout11.xml"/><Relationship Id="rId4" Type="http://schemas.openxmlformats.org/officeDocument/2006/relationships/comments" Target="../comments/comment49.xml"/></Relationships>
</file>

<file path=ppt/slides/_rels/slide74.xml.rels><?xml version="1.0" encoding="UTF-8" standalone="yes"?>
<Relationships xmlns="http://schemas.openxmlformats.org/package/2006/relationships"><Relationship Id="rId2" Type="http://schemas.openxmlformats.org/officeDocument/2006/relationships/comments" Target="../comments/comment50.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comments" Target="../comments/comment51.xml"/><Relationship Id="rId2" Type="http://schemas.openxmlformats.org/officeDocument/2006/relationships/image" Target="../media/image94.pn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comments" Target="../comments/comment5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44.xml"/><Relationship Id="rId4" Type="http://schemas.openxmlformats.org/officeDocument/2006/relationships/comments" Target="../comments/comment53.xml"/></Relationships>
</file>

<file path=ppt/slides/_rels/slide7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44.xml"/><Relationship Id="rId4" Type="http://schemas.openxmlformats.org/officeDocument/2006/relationships/image" Target="../media/image99.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comments" Target="../comments/comment6.xml"/><Relationship Id="rId5" Type="http://schemas.openxmlformats.org/officeDocument/2006/relationships/image" Target="../media/image14.png"/><Relationship Id="rId4" Type="http://schemas.openxmlformats.org/officeDocument/2006/relationships/image" Target="../media/image13.jpeg"/></Relationships>
</file>

<file path=ppt/slides/_rels/slide8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8.png"/><Relationship Id="rId1" Type="http://schemas.openxmlformats.org/officeDocument/2006/relationships/slideLayout" Target="../slideLayouts/slideLayout44.xml"/><Relationship Id="rId4" Type="http://schemas.openxmlformats.org/officeDocument/2006/relationships/comments" Target="../comments/comment54.xml"/></Relationships>
</file>

<file path=ppt/slides/_rels/slide8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98.png"/><Relationship Id="rId1" Type="http://schemas.openxmlformats.org/officeDocument/2006/relationships/slideLayout" Target="../slideLayouts/slideLayout12.xml"/><Relationship Id="rId4" Type="http://schemas.openxmlformats.org/officeDocument/2006/relationships/comments" Target="../comments/comment55.xml"/></Relationships>
</file>

<file path=ppt/slides/_rels/slide8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98.png"/><Relationship Id="rId1" Type="http://schemas.openxmlformats.org/officeDocument/2006/relationships/slideLayout" Target="../slideLayouts/slideLayout12.xml"/><Relationship Id="rId4" Type="http://schemas.openxmlformats.org/officeDocument/2006/relationships/comments" Target="../comments/comment56.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map&#10;&#10;Description automatically generated">
            <a:extLst>
              <a:ext uri="{FF2B5EF4-FFF2-40B4-BE49-F238E27FC236}">
                <a16:creationId xmlns:a16="http://schemas.microsoft.com/office/drawing/2014/main" id="{1CE6CD5E-415A-E730-1891-C31C3795E649}"/>
              </a:ext>
            </a:extLst>
          </p:cNvPr>
          <p:cNvPicPr>
            <a:picLocks noChangeAspect="1"/>
          </p:cNvPicPr>
          <p:nvPr/>
        </p:nvPicPr>
        <p:blipFill>
          <a:blip r:embed="rId2"/>
          <a:stretch>
            <a:fillRect/>
          </a:stretch>
        </p:blipFill>
        <p:spPr>
          <a:xfrm>
            <a:off x="-16590" y="2766"/>
            <a:ext cx="9149528" cy="5128750"/>
          </a:xfrm>
          <a:prstGeom prst="rect">
            <a:avLst/>
          </a:prstGeom>
        </p:spPr>
      </p:pic>
    </p:spTree>
    <p:extLst>
      <p:ext uri="{BB962C8B-B14F-4D97-AF65-F5344CB8AC3E}">
        <p14:creationId xmlns:p14="http://schemas.microsoft.com/office/powerpoint/2010/main" val="3789255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80" name="Google Shape;380;p12"/>
          <p:cNvSpPr txBox="1"/>
          <p:nvPr/>
        </p:nvSpPr>
        <p:spPr>
          <a:xfrm>
            <a:off x="68768" y="4904727"/>
            <a:ext cx="5977890" cy="230833"/>
          </a:xfrm>
          <a:prstGeom prst="rect">
            <a:avLst/>
          </a:prstGeom>
          <a:noFill/>
          <a:ln>
            <a:noFill/>
          </a:ln>
        </p:spPr>
        <p:txBody>
          <a:bodyPr spcFirstLastPara="1" wrap="square" lIns="68575" tIns="34275" rIns="68575" bIns="34275" anchor="t" anchorCtr="0">
            <a:noAutofit/>
          </a:bodyPr>
          <a:lstStyle/>
          <a:p>
            <a:pPr>
              <a:buSzPts val="1100"/>
            </a:pPr>
            <a:r>
              <a:rPr lang="en" sz="1100" b="0" i="0" u="none" strike="noStrike" cap="none">
                <a:solidFill>
                  <a:srgbClr val="000000"/>
                </a:solidFill>
                <a:latin typeface="Times New Roman"/>
                <a:ea typeface="Times New Roman"/>
                <a:cs typeface="Times New Roman"/>
                <a:sym typeface="Times New Roman"/>
              </a:rPr>
              <a:t>Source: </a:t>
            </a:r>
            <a:r>
              <a:rPr lang="en" sz="1100">
                <a:latin typeface="Times New Roman"/>
                <a:ea typeface="Times New Roman"/>
                <a:cs typeface="Times New Roman"/>
                <a:sym typeface="Times New Roman"/>
              </a:rPr>
              <a:t>Mexican Embassy</a:t>
            </a:r>
            <a:r>
              <a:rPr lang="en" sz="1100" b="0" i="0" u="none" strike="noStrike" cap="none">
                <a:solidFill>
                  <a:srgbClr val="000000"/>
                </a:solidFill>
                <a:latin typeface="Times New Roman"/>
                <a:ea typeface="Times New Roman"/>
                <a:cs typeface="Times New Roman"/>
                <a:sym typeface="Times New Roman"/>
              </a:rPr>
              <a:t>, </a:t>
            </a:r>
            <a:r>
              <a:rPr lang="en" sz="1100">
                <a:latin typeface="Times New Roman"/>
                <a:ea typeface="Times New Roman"/>
                <a:cs typeface="Times New Roman"/>
                <a:sym typeface="Times New Roman"/>
              </a:rPr>
              <a:t>2023</a:t>
            </a:r>
            <a:endParaRPr sz="1100" b="0" i="0" u="none" strike="noStrike" cap="none">
              <a:solidFill>
                <a:srgbClr val="000000"/>
              </a:solidFill>
              <a:latin typeface="Arial"/>
              <a:ea typeface="Arial"/>
              <a:cs typeface="Arial"/>
              <a:sym typeface="Arial"/>
            </a:endParaRPr>
          </a:p>
        </p:txBody>
      </p:sp>
      <p:sp>
        <p:nvSpPr>
          <p:cNvPr id="381" name="Google Shape;381;p12"/>
          <p:cNvSpPr/>
          <p:nvPr/>
        </p:nvSpPr>
        <p:spPr>
          <a:xfrm>
            <a:off x="6505842" y="1835200"/>
            <a:ext cx="2434496" cy="2596865"/>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 sz="2100" b="0" i="0" u="none" strike="noStrike" cap="none">
                <a:solidFill>
                  <a:srgbClr val="0070C0"/>
                </a:solidFill>
                <a:latin typeface="Times New Roman"/>
                <a:ea typeface="Times New Roman"/>
                <a:cs typeface="Times New Roman"/>
                <a:sym typeface="Times New Roman"/>
              </a:rPr>
              <a:t>Some 5 million </a:t>
            </a:r>
            <a:r>
              <a:rPr lang="en" sz="2100" b="0" i="0" u="none" strike="noStrike" cap="none">
                <a:solidFill>
                  <a:srgbClr val="000000"/>
                </a:solidFill>
                <a:latin typeface="Times New Roman"/>
                <a:ea typeface="Times New Roman"/>
                <a:cs typeface="Times New Roman"/>
                <a:sym typeface="Times New Roman"/>
              </a:rPr>
              <a:t>US jobs depend on trade and investment ties with Mexico (</a:t>
            </a:r>
            <a:r>
              <a:rPr lang="en" sz="2100">
                <a:latin typeface="Times New Roman"/>
                <a:ea typeface="Times New Roman"/>
                <a:cs typeface="Times New Roman"/>
                <a:sym typeface="Times New Roman"/>
              </a:rPr>
              <a:t>2022</a:t>
            </a:r>
            <a:r>
              <a:rPr lang="en" sz="2100" b="0" i="0" u="none" strike="noStrike" cap="none">
                <a:solidFill>
                  <a:srgbClr val="000000"/>
                </a:solidFill>
                <a:latin typeface="Times New Roman"/>
                <a:ea typeface="Times New Roman"/>
                <a:cs typeface="Times New Roman"/>
                <a:sym typeface="Times New Roman"/>
              </a:rPr>
              <a:t>), compared to an estimated </a:t>
            </a:r>
            <a:r>
              <a:rPr lang="en" sz="2100" b="0" i="0" u="none" strike="noStrike" cap="none">
                <a:solidFill>
                  <a:srgbClr val="0070C0"/>
                </a:solidFill>
                <a:latin typeface="Times New Roman"/>
                <a:ea typeface="Times New Roman"/>
                <a:cs typeface="Times New Roman"/>
                <a:sym typeface="Times New Roman"/>
              </a:rPr>
              <a:t>700,000 jobs </a:t>
            </a:r>
            <a:r>
              <a:rPr lang="en" sz="2100" b="0" i="0" u="none" strike="noStrike" cap="none">
                <a:solidFill>
                  <a:srgbClr val="000000"/>
                </a:solidFill>
                <a:latin typeface="Times New Roman"/>
                <a:ea typeface="Times New Roman"/>
                <a:cs typeface="Times New Roman"/>
                <a:sym typeface="Times New Roman"/>
              </a:rPr>
              <a:t>in 1993.</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1400"/>
              </a:spcBef>
              <a:spcAft>
                <a:spcPts val="0"/>
              </a:spcAft>
              <a:buClr>
                <a:srgbClr val="000000"/>
              </a:buClr>
              <a:buSzPts val="600"/>
              <a:buFont typeface="Arial"/>
              <a:buNone/>
            </a:pPr>
            <a:endParaRPr sz="600" b="0" i="0" u="none" strike="noStrike" cap="none">
              <a:solidFill>
                <a:srgbClr val="000000"/>
              </a:solidFill>
              <a:latin typeface="Times New Roman"/>
              <a:ea typeface="Times New Roman"/>
              <a:cs typeface="Times New Roman"/>
              <a:sym typeface="Times New Roman"/>
            </a:endParaRPr>
          </a:p>
        </p:txBody>
      </p:sp>
      <p:sp>
        <p:nvSpPr>
          <p:cNvPr id="383" name="Google Shape;383;p12"/>
          <p:cNvSpPr txBox="1"/>
          <p:nvPr/>
        </p:nvSpPr>
        <p:spPr>
          <a:xfrm>
            <a:off x="68768" y="83738"/>
            <a:ext cx="9075233" cy="97155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3300"/>
              <a:buFont typeface="Times New Roman"/>
              <a:buNone/>
            </a:pPr>
            <a:r>
              <a:rPr lang="en" sz="3300" b="0" i="0" u="none" strike="noStrike" cap="none">
                <a:solidFill>
                  <a:srgbClr val="000000"/>
                </a:solidFill>
                <a:latin typeface="Times New Roman"/>
                <a:ea typeface="Times New Roman"/>
                <a:cs typeface="Times New Roman"/>
                <a:sym typeface="Times New Roman"/>
              </a:rPr>
              <a:t>Mexico trade and investment supports</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300"/>
              <a:buFont typeface="Times New Roman"/>
              <a:buNone/>
            </a:pPr>
            <a:r>
              <a:rPr lang="en" sz="3300" b="0" i="0" u="none" strike="noStrike" cap="none">
                <a:solidFill>
                  <a:srgbClr val="000000"/>
                </a:solidFill>
                <a:latin typeface="Times New Roman"/>
                <a:ea typeface="Times New Roman"/>
                <a:cs typeface="Times New Roman"/>
                <a:sym typeface="Times New Roman"/>
              </a:rPr>
              <a:t>over 5 million U.S. jobs</a:t>
            </a:r>
            <a:endParaRPr sz="3300" b="0" i="0" u="none" strike="noStrike" cap="none">
              <a:solidFill>
                <a:srgbClr val="000000"/>
              </a:solidFill>
              <a:latin typeface="Times New Roman"/>
              <a:ea typeface="Times New Roman"/>
              <a:cs typeface="Times New Roman"/>
              <a:sym typeface="Times New Roman"/>
            </a:endParaRPr>
          </a:p>
        </p:txBody>
      </p:sp>
      <p:cxnSp>
        <p:nvCxnSpPr>
          <p:cNvPr id="384" name="Google Shape;384;p12"/>
          <p:cNvCxnSpPr/>
          <p:nvPr/>
        </p:nvCxnSpPr>
        <p:spPr>
          <a:xfrm>
            <a:off x="6302524" y="1055288"/>
            <a:ext cx="20782" cy="4080272"/>
          </a:xfrm>
          <a:prstGeom prst="straightConnector1">
            <a:avLst/>
          </a:prstGeom>
          <a:noFill/>
          <a:ln w="9525" cap="flat" cmpd="sng">
            <a:solidFill>
              <a:schemeClr val="dk1"/>
            </a:solidFill>
            <a:prstDash val="solid"/>
            <a:round/>
            <a:headEnd type="none" w="sm" len="sm"/>
            <a:tailEnd type="none" w="sm" len="sm"/>
          </a:ln>
        </p:spPr>
      </p:cxnSp>
      <p:pic>
        <p:nvPicPr>
          <p:cNvPr id="2" name="Picture 1" descr="A map of the united states&#10;&#10;Description automatically generated">
            <a:extLst>
              <a:ext uri="{FF2B5EF4-FFF2-40B4-BE49-F238E27FC236}">
                <a16:creationId xmlns:a16="http://schemas.microsoft.com/office/drawing/2014/main" id="{2B166A26-B041-4AB4-B9F9-83763C90A3B6}"/>
              </a:ext>
            </a:extLst>
          </p:cNvPr>
          <p:cNvPicPr>
            <a:picLocks noChangeAspect="1"/>
          </p:cNvPicPr>
          <p:nvPr/>
        </p:nvPicPr>
        <p:blipFill>
          <a:blip r:embed="rId3"/>
          <a:stretch>
            <a:fillRect/>
          </a:stretch>
        </p:blipFill>
        <p:spPr>
          <a:xfrm>
            <a:off x="34549" y="1863671"/>
            <a:ext cx="6120539" cy="2239505"/>
          </a:xfrm>
          <a:prstGeom prst="rect">
            <a:avLst/>
          </a:prstGeom>
        </p:spPr>
      </p:pic>
      <p:pic>
        <p:nvPicPr>
          <p:cNvPr id="3" name="Picture 2">
            <a:extLst>
              <a:ext uri="{FF2B5EF4-FFF2-40B4-BE49-F238E27FC236}">
                <a16:creationId xmlns:a16="http://schemas.microsoft.com/office/drawing/2014/main" id="{F0B5956E-C139-480E-7F42-9D3D40ADFCD0}"/>
              </a:ext>
            </a:extLst>
          </p:cNvPr>
          <p:cNvPicPr>
            <a:picLocks noChangeAspect="1"/>
          </p:cNvPicPr>
          <p:nvPr/>
        </p:nvPicPr>
        <p:blipFill>
          <a:blip r:embed="rId4"/>
          <a:stretch>
            <a:fillRect/>
          </a:stretch>
        </p:blipFill>
        <p:spPr>
          <a:xfrm>
            <a:off x="2123268" y="1408408"/>
            <a:ext cx="1943100" cy="457200"/>
          </a:xfrm>
          <a:prstGeom prst="rect">
            <a:avLst/>
          </a:prstGeom>
        </p:spPr>
      </p:pic>
    </p:spTree>
  </p:cSld>
  <p:clrMapOvr>
    <a:masterClrMapping/>
  </p:clrMapOvr>
  <p:transition spd="slow">
    <p:push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1" name="Google Shape;391;p13"/>
          <p:cNvSpPr txBox="1">
            <a:spLocks noGrp="1"/>
          </p:cNvSpPr>
          <p:nvPr>
            <p:ph type="title"/>
          </p:nvPr>
        </p:nvSpPr>
        <p:spPr>
          <a:xfrm>
            <a:off x="153649" y="172250"/>
            <a:ext cx="8795478" cy="857250"/>
          </a:xfrm>
          <a:prstGeom prst="rect">
            <a:avLst/>
          </a:prstGeom>
          <a:noFill/>
          <a:ln>
            <a:noFill/>
          </a:ln>
        </p:spPr>
        <p:txBody>
          <a:bodyPr spcFirstLastPara="1" wrap="square" lIns="68575" tIns="34275" rIns="68575" bIns="34275" anchor="ctr" anchorCtr="0">
            <a:noAutofit/>
          </a:bodyPr>
          <a:lstStyle/>
          <a:p>
            <a:pPr>
              <a:buSzPts val="3000"/>
            </a:pPr>
            <a:r>
              <a:rPr lang="en" sz="3000" dirty="0"/>
              <a:t>Rank Order: Top U.S. States’ Exports To Mexico </a:t>
            </a:r>
            <a:r>
              <a:rPr lang="en" sz="1800" dirty="0"/>
              <a:t>2023</a:t>
            </a:r>
            <a:r>
              <a:rPr lang="en" sz="3000" dirty="0"/>
              <a:t> </a:t>
            </a:r>
            <a:endParaRPr sz="1100" dirty="0"/>
          </a:p>
        </p:txBody>
      </p:sp>
      <p:graphicFrame>
        <p:nvGraphicFramePr>
          <p:cNvPr id="392" name="Google Shape;392;p13"/>
          <p:cNvGraphicFramePr/>
          <p:nvPr/>
        </p:nvGraphicFramePr>
        <p:xfrm>
          <a:off x="131255" y="1316407"/>
          <a:ext cx="5179125" cy="3413475"/>
        </p:xfrm>
        <a:graphic>
          <a:graphicData uri="http://schemas.openxmlformats.org/drawingml/2006/table">
            <a:tbl>
              <a:tblPr firstRow="1" bandRow="1">
                <a:noFill/>
                <a:tableStyleId>{10DB1751-57B6-4639-A0B6-8711B656D11E}</a:tableStyleId>
              </a:tblPr>
              <a:tblGrid>
                <a:gridCol w="1197400">
                  <a:extLst>
                    <a:ext uri="{9D8B030D-6E8A-4147-A177-3AD203B41FA5}">
                      <a16:colId xmlns:a16="http://schemas.microsoft.com/office/drawing/2014/main" val="20000"/>
                    </a:ext>
                  </a:extLst>
                </a:gridCol>
                <a:gridCol w="1330725">
                  <a:extLst>
                    <a:ext uri="{9D8B030D-6E8A-4147-A177-3AD203B41FA5}">
                      <a16:colId xmlns:a16="http://schemas.microsoft.com/office/drawing/2014/main" val="20001"/>
                    </a:ext>
                  </a:extLst>
                </a:gridCol>
                <a:gridCol w="1281525">
                  <a:extLst>
                    <a:ext uri="{9D8B030D-6E8A-4147-A177-3AD203B41FA5}">
                      <a16:colId xmlns:a16="http://schemas.microsoft.com/office/drawing/2014/main" val="20002"/>
                    </a:ext>
                  </a:extLst>
                </a:gridCol>
                <a:gridCol w="1369475">
                  <a:extLst>
                    <a:ext uri="{9D8B030D-6E8A-4147-A177-3AD203B41FA5}">
                      <a16:colId xmlns:a16="http://schemas.microsoft.com/office/drawing/2014/main" val="20003"/>
                    </a:ext>
                  </a:extLst>
                </a:gridCol>
              </a:tblGrid>
              <a:tr h="571200">
                <a:tc>
                  <a:txBody>
                    <a:bodyPr/>
                    <a:lstStyle/>
                    <a:p>
                      <a:pPr marL="0" marR="0" lvl="0" indent="0" algn="l" rtl="0">
                        <a:lnSpc>
                          <a:spcPct val="100000"/>
                        </a:lnSpc>
                        <a:spcBef>
                          <a:spcPts val="0"/>
                        </a:spcBef>
                        <a:spcAft>
                          <a:spcPts val="0"/>
                        </a:spcAft>
                        <a:buClr>
                          <a:srgbClr val="000000"/>
                        </a:buClr>
                        <a:buSzPts val="1500"/>
                        <a:buFont typeface="Arial"/>
                        <a:buNone/>
                      </a:pPr>
                      <a:r>
                        <a:rPr lang="en" sz="1500" u="none" strike="noStrike" cap="none" dirty="0">
                          <a:latin typeface="Times New Roman"/>
                          <a:ea typeface="Times New Roman"/>
                          <a:cs typeface="Times New Roman"/>
                          <a:sym typeface="Times New Roman"/>
                        </a:rPr>
                        <a:t>State</a:t>
                      </a:r>
                      <a:endParaRPr sz="1100" u="none" strike="noStrike" cap="none" dirty="0"/>
                    </a:p>
                  </a:txBody>
                  <a:tcPr marL="68600" marR="68600" marT="34300" marB="34300" anchor="ctr"/>
                </a:tc>
                <a:tc>
                  <a:txBody>
                    <a:bodyPr/>
                    <a:lstStyle/>
                    <a:p>
                      <a:pPr marL="0" marR="0" lvl="0" indent="0" algn="l" rtl="0">
                        <a:lnSpc>
                          <a:spcPct val="100000"/>
                        </a:lnSpc>
                        <a:spcBef>
                          <a:spcPts val="0"/>
                        </a:spcBef>
                        <a:spcAft>
                          <a:spcPts val="0"/>
                        </a:spcAft>
                        <a:buClr>
                          <a:srgbClr val="000000"/>
                        </a:buClr>
                        <a:buSzPts val="1500"/>
                        <a:buFont typeface="Arial"/>
                        <a:buNone/>
                      </a:pPr>
                      <a:r>
                        <a:rPr lang="en" sz="1500" u="none" strike="noStrike" cap="none" dirty="0">
                          <a:latin typeface="Times New Roman"/>
                          <a:ea typeface="Times New Roman"/>
                          <a:cs typeface="Times New Roman"/>
                          <a:sym typeface="Times New Roman"/>
                        </a:rPr>
                        <a:t>Volume $USD</a:t>
                      </a:r>
                      <a:endParaRPr sz="1100" u="none" strike="noStrike" cap="none" dirty="0"/>
                    </a:p>
                    <a:p>
                      <a:pPr marL="0" marR="0" lvl="0" indent="0" algn="l" rtl="0">
                        <a:lnSpc>
                          <a:spcPct val="100000"/>
                        </a:lnSpc>
                        <a:spcBef>
                          <a:spcPts val="0"/>
                        </a:spcBef>
                        <a:spcAft>
                          <a:spcPts val="0"/>
                        </a:spcAft>
                        <a:buClr>
                          <a:srgbClr val="000000"/>
                        </a:buClr>
                        <a:buSzPts val="1500"/>
                        <a:buFont typeface="Arial"/>
                        <a:buNone/>
                      </a:pPr>
                      <a:r>
                        <a:rPr lang="en" sz="1500" u="none" strike="noStrike" cap="none" dirty="0">
                          <a:latin typeface="Times New Roman"/>
                          <a:ea typeface="Times New Roman"/>
                          <a:cs typeface="Times New Roman"/>
                          <a:sym typeface="Times New Roman"/>
                        </a:rPr>
                        <a:t>(Billions)</a:t>
                      </a:r>
                      <a:endParaRPr sz="1500" u="none" strike="noStrike" cap="none" dirty="0">
                        <a:latin typeface="Times New Roman"/>
                        <a:ea typeface="Times New Roman"/>
                        <a:cs typeface="Times New Roman"/>
                        <a:sym typeface="Times New Roman"/>
                      </a:endParaRPr>
                    </a:p>
                  </a:txBody>
                  <a:tcPr marL="68600" marR="68600" marT="34300" marB="34300" anchor="ctr"/>
                </a:tc>
                <a:tc>
                  <a:txBody>
                    <a:bodyPr/>
                    <a:lstStyle/>
                    <a:p>
                      <a:pPr marL="0" marR="0" lvl="0" indent="0" algn="l" rtl="0">
                        <a:lnSpc>
                          <a:spcPct val="100000"/>
                        </a:lnSpc>
                        <a:spcBef>
                          <a:spcPts val="0"/>
                        </a:spcBef>
                        <a:spcAft>
                          <a:spcPts val="0"/>
                        </a:spcAft>
                        <a:buClr>
                          <a:srgbClr val="000000"/>
                        </a:buClr>
                        <a:buSzPts val="1500"/>
                        <a:buFont typeface="Arial"/>
                        <a:buNone/>
                      </a:pPr>
                      <a:r>
                        <a:rPr lang="en" sz="1500" u="none" strike="noStrike" cap="none" dirty="0">
                          <a:latin typeface="Times New Roman"/>
                          <a:ea typeface="Times New Roman"/>
                          <a:cs typeface="Times New Roman"/>
                          <a:sym typeface="Times New Roman"/>
                        </a:rPr>
                        <a:t>State</a:t>
                      </a:r>
                      <a:endParaRPr sz="1100" u="none" strike="noStrike" cap="none" dirty="0"/>
                    </a:p>
                  </a:txBody>
                  <a:tcPr marL="68600" marR="68600" marT="34300" marB="34300" anchor="ctr"/>
                </a:tc>
                <a:tc>
                  <a:txBody>
                    <a:bodyPr/>
                    <a:lstStyle/>
                    <a:p>
                      <a:pPr marL="0" marR="0" lvl="0" indent="0" algn="l" rtl="0">
                        <a:lnSpc>
                          <a:spcPct val="100000"/>
                        </a:lnSpc>
                        <a:spcBef>
                          <a:spcPts val="0"/>
                        </a:spcBef>
                        <a:spcAft>
                          <a:spcPts val="0"/>
                        </a:spcAft>
                        <a:buClr>
                          <a:srgbClr val="000000"/>
                        </a:buClr>
                        <a:buSzPts val="1500"/>
                        <a:buFont typeface="Arial"/>
                        <a:buNone/>
                      </a:pPr>
                      <a:r>
                        <a:rPr lang="en" sz="1500" u="none" strike="noStrike" cap="none" dirty="0">
                          <a:latin typeface="Times New Roman"/>
                          <a:ea typeface="Times New Roman"/>
                          <a:cs typeface="Times New Roman"/>
                          <a:sym typeface="Times New Roman"/>
                        </a:rPr>
                        <a:t>Volume $USD</a:t>
                      </a:r>
                      <a:endParaRPr sz="1100" u="none" strike="noStrike" cap="none" dirty="0"/>
                    </a:p>
                    <a:p>
                      <a:pPr marL="0" marR="0" lvl="0" indent="0" algn="l" rtl="0">
                        <a:lnSpc>
                          <a:spcPct val="100000"/>
                        </a:lnSpc>
                        <a:spcBef>
                          <a:spcPts val="0"/>
                        </a:spcBef>
                        <a:spcAft>
                          <a:spcPts val="0"/>
                        </a:spcAft>
                        <a:buClr>
                          <a:schemeClr val="dk1"/>
                        </a:buClr>
                        <a:buSzPts val="1500"/>
                        <a:buFont typeface="Times New Roman"/>
                        <a:buNone/>
                      </a:pPr>
                      <a:r>
                        <a:rPr lang="en" sz="1500" u="none" strike="noStrike" cap="none" dirty="0">
                          <a:latin typeface="Times New Roman"/>
                          <a:ea typeface="Times New Roman"/>
                          <a:cs typeface="Times New Roman"/>
                          <a:sym typeface="Times New Roman"/>
                        </a:rPr>
                        <a:t>(Billions)</a:t>
                      </a:r>
                      <a:endParaRPr sz="1500" u="none" strike="noStrike" cap="none" dirty="0">
                        <a:latin typeface="Times New Roman"/>
                        <a:ea typeface="Times New Roman"/>
                        <a:cs typeface="Times New Roman"/>
                        <a:sym typeface="Times New Roman"/>
                      </a:endParaRPr>
                    </a:p>
                  </a:txBody>
                  <a:tcPr marL="68600" marR="68600" marT="34300" marB="34300" anchor="ctr"/>
                </a:tc>
                <a:extLst>
                  <a:ext uri="{0D108BD9-81ED-4DB2-BD59-A6C34878D82A}">
                    <a16:rowId xmlns:a16="http://schemas.microsoft.com/office/drawing/2014/main" val="10000"/>
                  </a:ext>
                </a:extLst>
              </a:tr>
              <a:tr h="330925">
                <a:tc>
                  <a:txBody>
                    <a:bodyPr/>
                    <a:lstStyle/>
                    <a:p>
                      <a:pPr marL="0" marR="0" lvl="0" indent="0" algn="l" rtl="0">
                        <a:lnSpc>
                          <a:spcPct val="100000"/>
                        </a:lnSpc>
                        <a:spcBef>
                          <a:spcPts val="0"/>
                        </a:spcBef>
                        <a:spcAft>
                          <a:spcPts val="0"/>
                        </a:spcAft>
                        <a:buClr>
                          <a:srgbClr val="000000"/>
                        </a:buClr>
                        <a:buSzPts val="1500"/>
                        <a:buFont typeface="Arial"/>
                        <a:buNone/>
                      </a:pPr>
                      <a:r>
                        <a:rPr lang="en" sz="1500" u="none" strike="noStrike" cap="none" dirty="0">
                          <a:latin typeface="Times New Roman"/>
                          <a:ea typeface="Times New Roman"/>
                          <a:cs typeface="Times New Roman"/>
                          <a:sym typeface="Times New Roman"/>
                        </a:rPr>
                        <a:t>Texas</a:t>
                      </a:r>
                      <a:endParaRPr sz="1100" u="none" strike="noStrike" cap="none" dirty="0"/>
                    </a:p>
                  </a:txBody>
                  <a:tcPr marL="68600" marR="68600" marT="34300" marB="34300" anchor="ctr"/>
                </a:tc>
                <a:tc>
                  <a:txBody>
                    <a:bodyPr/>
                    <a:lstStyle/>
                    <a:p>
                      <a:pPr marL="0" marR="0" lvl="0" indent="0" algn="ctr" rtl="0">
                        <a:lnSpc>
                          <a:spcPct val="100000"/>
                        </a:lnSpc>
                        <a:spcBef>
                          <a:spcPts val="0"/>
                        </a:spcBef>
                        <a:spcAft>
                          <a:spcPts val="0"/>
                        </a:spcAft>
                        <a:buClr>
                          <a:srgbClr val="000000"/>
                        </a:buClr>
                        <a:buSzPts val="1500"/>
                        <a:buFont typeface="Arial"/>
                        <a:buNone/>
                      </a:pPr>
                      <a:r>
                        <a:rPr lang="en" sz="1500" u="none" strike="noStrike" cap="none" dirty="0">
                          <a:latin typeface="Times New Roman"/>
                          <a:ea typeface="Times New Roman"/>
                          <a:cs typeface="Times New Roman"/>
                        </a:rPr>
                        <a:t>129.5</a:t>
                      </a:r>
                      <a:endParaRPr sz="1500" b="0" i="0" u="none" strike="noStrike" cap="none" dirty="0">
                        <a:solidFill>
                          <a:srgbClr val="000000"/>
                        </a:solidFill>
                        <a:latin typeface="Times New Roman"/>
                        <a:ea typeface="Times New Roman"/>
                        <a:cs typeface="Times New Roman"/>
                        <a:sym typeface="Times New Roman"/>
                      </a:endParaRPr>
                    </a:p>
                  </a:txBody>
                  <a:tcPr marL="5725" marR="5725" marT="5725" marB="0" anchor="ctr"/>
                </a:tc>
                <a:tc>
                  <a:txBody>
                    <a:bodyPr/>
                    <a:lstStyle/>
                    <a:p>
                      <a:pPr marL="0" marR="0" lvl="0" indent="0" algn="l" rtl="0">
                        <a:lnSpc>
                          <a:spcPct val="100000"/>
                        </a:lnSpc>
                        <a:spcBef>
                          <a:spcPts val="0"/>
                        </a:spcBef>
                        <a:spcAft>
                          <a:spcPts val="0"/>
                        </a:spcAft>
                        <a:buClr>
                          <a:schemeClr val="dk1"/>
                        </a:buClr>
                        <a:buSzPts val="1500"/>
                        <a:buFont typeface="Times New Roman"/>
                        <a:buNone/>
                      </a:pPr>
                      <a:r>
                        <a:rPr lang="en" sz="1500" u="none" strike="noStrike" cap="none" dirty="0">
                          <a:latin typeface="Times New Roman"/>
                          <a:cs typeface="Times New Roman"/>
                        </a:rPr>
                        <a:t>Oregon</a:t>
                      </a:r>
                    </a:p>
                  </a:txBody>
                  <a:tcPr marL="68600" marR="68600" marT="34300" marB="34300" anchor="ctr"/>
                </a:tc>
                <a:tc>
                  <a:txBody>
                    <a:bodyPr/>
                    <a:lstStyle/>
                    <a:p>
                      <a:pPr marL="0" marR="0" lvl="0" indent="0" algn="ctr">
                        <a:lnSpc>
                          <a:spcPct val="100000"/>
                        </a:lnSpc>
                        <a:spcBef>
                          <a:spcPts val="0"/>
                        </a:spcBef>
                        <a:spcAft>
                          <a:spcPts val="0"/>
                        </a:spcAft>
                        <a:buNone/>
                      </a:pPr>
                      <a:r>
                        <a:rPr lang="en" sz="1500" b="0" i="0" u="none" strike="noStrike" cap="none" dirty="0">
                          <a:solidFill>
                            <a:srgbClr val="000000"/>
                          </a:solidFill>
                          <a:latin typeface="Times New Roman"/>
                          <a:cs typeface="Times New Roman"/>
                        </a:rPr>
                        <a:t>6.5</a:t>
                      </a:r>
                      <a:endParaRPr dirty="0">
                        <a:sym typeface="Times New Roman"/>
                      </a:endParaRPr>
                    </a:p>
                  </a:txBody>
                  <a:tcPr marL="5725" marR="5725" marT="5725" marB="0" anchor="ctr"/>
                </a:tc>
                <a:extLst>
                  <a:ext uri="{0D108BD9-81ED-4DB2-BD59-A6C34878D82A}">
                    <a16:rowId xmlns:a16="http://schemas.microsoft.com/office/drawing/2014/main" val="10001"/>
                  </a:ext>
                </a:extLst>
              </a:tr>
              <a:tr h="330925">
                <a:tc>
                  <a:txBody>
                    <a:bodyPr/>
                    <a:lstStyle/>
                    <a:p>
                      <a:pPr marL="0" marR="0" lvl="0" indent="0" algn="l" rtl="0">
                        <a:lnSpc>
                          <a:spcPct val="100000"/>
                        </a:lnSpc>
                        <a:spcBef>
                          <a:spcPts val="0"/>
                        </a:spcBef>
                        <a:spcAft>
                          <a:spcPts val="0"/>
                        </a:spcAft>
                        <a:buClr>
                          <a:srgbClr val="000000"/>
                        </a:buClr>
                        <a:buSzPts val="1500"/>
                        <a:buFont typeface="Arial"/>
                        <a:buNone/>
                      </a:pPr>
                      <a:r>
                        <a:rPr lang="en" sz="1500" u="none" strike="noStrike" cap="none" dirty="0">
                          <a:latin typeface="Times New Roman"/>
                          <a:ea typeface="Times New Roman"/>
                          <a:cs typeface="Times New Roman"/>
                          <a:sym typeface="Times New Roman"/>
                        </a:rPr>
                        <a:t>California</a:t>
                      </a:r>
                      <a:endParaRPr sz="1100" u="none" strike="noStrike" cap="none" dirty="0"/>
                    </a:p>
                  </a:txBody>
                  <a:tcPr marL="68600" marR="68600" marT="34300" marB="34300" anchor="ctr"/>
                </a:tc>
                <a:tc>
                  <a:txBody>
                    <a:bodyPr/>
                    <a:lstStyle/>
                    <a:p>
                      <a:pPr marL="0" marR="0" lvl="0" indent="0" algn="ctr" rtl="0">
                        <a:lnSpc>
                          <a:spcPct val="100000"/>
                        </a:lnSpc>
                        <a:spcBef>
                          <a:spcPts val="0"/>
                        </a:spcBef>
                        <a:spcAft>
                          <a:spcPts val="0"/>
                        </a:spcAft>
                        <a:buClr>
                          <a:srgbClr val="000000"/>
                        </a:buClr>
                        <a:buSzPts val="1500"/>
                        <a:buFont typeface="Arial"/>
                        <a:buNone/>
                      </a:pPr>
                      <a:r>
                        <a:rPr lang="en" sz="1500" b="0" i="0" u="none" strike="noStrike" cap="none" dirty="0">
                          <a:solidFill>
                            <a:srgbClr val="000000"/>
                          </a:solidFill>
                          <a:latin typeface="Times New Roman"/>
                          <a:ea typeface="Times New Roman"/>
                          <a:cs typeface="Times New Roman"/>
                        </a:rPr>
                        <a:t>33.2</a:t>
                      </a:r>
                      <a:endParaRPr lang="en" sz="1500" b="0" i="0" u="none" strike="noStrike" cap="none" dirty="0">
                        <a:solidFill>
                          <a:srgbClr val="000000"/>
                        </a:solidFill>
                        <a:latin typeface="Times New Roman"/>
                        <a:ea typeface="Times New Roman"/>
                        <a:cs typeface="Times New Roman"/>
                        <a:sym typeface="Times New Roman"/>
                      </a:endParaRPr>
                    </a:p>
                  </a:txBody>
                  <a:tcPr marL="5725" marR="5725" marT="5725" marB="0" anchor="ctr"/>
                </a:tc>
                <a:tc>
                  <a:txBody>
                    <a:bodyPr/>
                    <a:lstStyle/>
                    <a:p>
                      <a:pPr marL="0" marR="0" lvl="0" indent="0" algn="l" rtl="0">
                        <a:lnSpc>
                          <a:spcPct val="100000"/>
                        </a:lnSpc>
                        <a:spcBef>
                          <a:spcPts val="0"/>
                        </a:spcBef>
                        <a:spcAft>
                          <a:spcPts val="0"/>
                        </a:spcAft>
                        <a:buClr>
                          <a:schemeClr val="dk1"/>
                        </a:buClr>
                        <a:buSzPts val="1500"/>
                        <a:buFont typeface="Times New Roman"/>
                        <a:buNone/>
                      </a:pPr>
                      <a:r>
                        <a:rPr lang="en" sz="1500" u="none" strike="noStrike" cap="none">
                          <a:latin typeface="Times New Roman"/>
                          <a:cs typeface="Times New Roman"/>
                        </a:rPr>
                        <a:t>Tennesse</a:t>
                      </a:r>
                      <a:endParaRPr lang="en" sz="1500" u="none" strike="noStrike" cap="none" dirty="0">
                        <a:latin typeface="Times New Roman"/>
                        <a:cs typeface="Times New Roman"/>
                      </a:endParaRPr>
                    </a:p>
                  </a:txBody>
                  <a:tcPr marL="68600" marR="68600" marT="34300" marB="34300" anchor="ctr"/>
                </a:tc>
                <a:tc>
                  <a:txBody>
                    <a:bodyPr/>
                    <a:lstStyle/>
                    <a:p>
                      <a:pPr marL="0" marR="0" lvl="0" indent="0" algn="ctr">
                        <a:lnSpc>
                          <a:spcPct val="100000"/>
                        </a:lnSpc>
                        <a:spcBef>
                          <a:spcPts val="0"/>
                        </a:spcBef>
                        <a:spcAft>
                          <a:spcPts val="0"/>
                        </a:spcAft>
                        <a:buNone/>
                      </a:pPr>
                      <a:r>
                        <a:rPr lang="en" sz="1500" b="0" i="0" u="none" strike="noStrike" cap="none" dirty="0">
                          <a:solidFill>
                            <a:schemeClr val="dk1"/>
                          </a:solidFill>
                          <a:latin typeface="Times New Roman"/>
                          <a:ea typeface="Times New Roman"/>
                          <a:cs typeface="Times New Roman"/>
                        </a:rPr>
                        <a:t>6.1</a:t>
                      </a:r>
                      <a:endParaRPr lang="en" sz="1500" b="0" i="0" u="none" strike="noStrike" cap="none" dirty="0">
                        <a:solidFill>
                          <a:schemeClr val="dk1"/>
                        </a:solidFill>
                        <a:latin typeface="Times New Roman"/>
                        <a:ea typeface="Times New Roman"/>
                        <a:cs typeface="Times New Roman"/>
                        <a:sym typeface="Times New Roman"/>
                      </a:endParaRPr>
                    </a:p>
                  </a:txBody>
                  <a:tcPr marL="5725" marR="5725" marT="5725" marB="0" anchor="ctr"/>
                </a:tc>
                <a:extLst>
                  <a:ext uri="{0D108BD9-81ED-4DB2-BD59-A6C34878D82A}">
                    <a16:rowId xmlns:a16="http://schemas.microsoft.com/office/drawing/2014/main" val="10002"/>
                  </a:ext>
                </a:extLst>
              </a:tr>
              <a:tr h="330925">
                <a:tc>
                  <a:txBody>
                    <a:bodyPr/>
                    <a:lstStyle/>
                    <a:p>
                      <a:pPr marL="0" marR="0" lvl="0" indent="0" algn="l" rtl="0">
                        <a:lnSpc>
                          <a:spcPct val="100000"/>
                        </a:lnSpc>
                        <a:spcBef>
                          <a:spcPts val="0"/>
                        </a:spcBef>
                        <a:spcAft>
                          <a:spcPts val="0"/>
                        </a:spcAft>
                        <a:buClr>
                          <a:srgbClr val="000000"/>
                        </a:buClr>
                        <a:buSzPts val="1500"/>
                        <a:buFont typeface="Arial"/>
                        <a:buNone/>
                      </a:pPr>
                      <a:r>
                        <a:rPr lang="en" sz="1500" u="none" strike="noStrike" cap="none" dirty="0">
                          <a:latin typeface="Times New Roman"/>
                          <a:ea typeface="Times New Roman"/>
                          <a:cs typeface="Times New Roman"/>
                          <a:sym typeface="Times New Roman"/>
                        </a:rPr>
                        <a:t>Michigan</a:t>
                      </a:r>
                      <a:endParaRPr sz="1100" u="none" strike="noStrike" cap="none" dirty="0"/>
                    </a:p>
                  </a:txBody>
                  <a:tcPr marL="68600" marR="68600" marT="34300" marB="34300" anchor="ctr"/>
                </a:tc>
                <a:tc>
                  <a:txBody>
                    <a:bodyPr/>
                    <a:lstStyle/>
                    <a:p>
                      <a:pPr marL="0" marR="0" lvl="0" indent="0" algn="ctr" rtl="0">
                        <a:lnSpc>
                          <a:spcPct val="100000"/>
                        </a:lnSpc>
                        <a:spcBef>
                          <a:spcPts val="0"/>
                        </a:spcBef>
                        <a:spcAft>
                          <a:spcPts val="0"/>
                        </a:spcAft>
                        <a:buClr>
                          <a:srgbClr val="000000"/>
                        </a:buClr>
                        <a:buSzPts val="1500"/>
                        <a:buFont typeface="Arial"/>
                        <a:buNone/>
                      </a:pPr>
                      <a:r>
                        <a:rPr lang="en" sz="1500" b="0" i="0" u="none" strike="noStrike" cap="none">
                          <a:solidFill>
                            <a:schemeClr val="dk1"/>
                          </a:solidFill>
                          <a:latin typeface="Times New Roman"/>
                          <a:ea typeface="Times New Roman"/>
                          <a:cs typeface="Times New Roman"/>
                        </a:rPr>
                        <a:t>14.5</a:t>
                      </a:r>
                      <a:endParaRPr lang="en" sz="1500" b="0" i="0" u="none" strike="noStrike" cap="none">
                        <a:solidFill>
                          <a:schemeClr val="dk1"/>
                        </a:solidFill>
                        <a:latin typeface="Times New Roman"/>
                        <a:ea typeface="Times New Roman"/>
                        <a:cs typeface="Times New Roman"/>
                        <a:sym typeface="Times New Roman"/>
                      </a:endParaRPr>
                    </a:p>
                  </a:txBody>
                  <a:tcPr marL="5725" marR="5725" marT="5725" marB="0" anchor="ctr"/>
                </a:tc>
                <a:tc>
                  <a:txBody>
                    <a:bodyPr/>
                    <a:lstStyle/>
                    <a:p>
                      <a:pPr marL="0" marR="0" lvl="0" indent="0" algn="l" rtl="0">
                        <a:lnSpc>
                          <a:spcPct val="100000"/>
                        </a:lnSpc>
                        <a:spcBef>
                          <a:spcPts val="0"/>
                        </a:spcBef>
                        <a:spcAft>
                          <a:spcPts val="0"/>
                        </a:spcAft>
                        <a:buClr>
                          <a:schemeClr val="dk1"/>
                        </a:buClr>
                        <a:buSzPts val="1500"/>
                        <a:buFont typeface="Times New Roman"/>
                        <a:buNone/>
                      </a:pPr>
                      <a:r>
                        <a:rPr lang="en" sz="1500" u="none" strike="noStrike" cap="none">
                          <a:latin typeface="Times New Roman"/>
                          <a:ea typeface="Times New Roman"/>
                          <a:cs typeface="Times New Roman"/>
                        </a:rPr>
                        <a:t>Pennsylvania</a:t>
                      </a:r>
                      <a:endParaRPr lang="en" sz="1500" u="none" strike="noStrike" cap="none">
                        <a:latin typeface="Times New Roman"/>
                        <a:ea typeface="Times New Roman"/>
                        <a:cs typeface="Times New Roman"/>
                        <a:sym typeface="Times New Roman"/>
                      </a:endParaRPr>
                    </a:p>
                  </a:txBody>
                  <a:tcPr marL="68600" marR="68600" marT="34300" marB="34300" anchor="ctr"/>
                </a:tc>
                <a:tc>
                  <a:txBody>
                    <a:bodyPr/>
                    <a:lstStyle/>
                    <a:p>
                      <a:pPr marL="0" marR="0" lvl="0" indent="0" algn="ctr" rtl="0">
                        <a:lnSpc>
                          <a:spcPct val="100000"/>
                        </a:lnSpc>
                        <a:spcBef>
                          <a:spcPts val="0"/>
                        </a:spcBef>
                        <a:spcAft>
                          <a:spcPts val="0"/>
                        </a:spcAft>
                        <a:buClr>
                          <a:schemeClr val="dk1"/>
                        </a:buClr>
                        <a:buSzPts val="1500"/>
                        <a:buFont typeface="Times New Roman"/>
                        <a:buNone/>
                      </a:pPr>
                      <a:r>
                        <a:rPr lang="en" sz="1500" b="0" i="0" u="none" strike="noStrike" cap="none" dirty="0">
                          <a:solidFill>
                            <a:schemeClr val="dk1"/>
                          </a:solidFill>
                          <a:latin typeface="Times New Roman"/>
                          <a:ea typeface="Times New Roman"/>
                          <a:cs typeface="Times New Roman"/>
                        </a:rPr>
                        <a:t>5.4</a:t>
                      </a:r>
                      <a:endParaRPr lang="en" sz="1500" b="0" i="0" u="none" strike="noStrike" cap="none" dirty="0">
                        <a:solidFill>
                          <a:schemeClr val="dk1"/>
                        </a:solidFill>
                        <a:latin typeface="Times New Roman"/>
                        <a:ea typeface="Times New Roman"/>
                        <a:cs typeface="Times New Roman"/>
                        <a:sym typeface="Times New Roman"/>
                      </a:endParaRPr>
                    </a:p>
                  </a:txBody>
                  <a:tcPr marL="5725" marR="5725" marT="5725" marB="0" anchor="ctr"/>
                </a:tc>
                <a:extLst>
                  <a:ext uri="{0D108BD9-81ED-4DB2-BD59-A6C34878D82A}">
                    <a16:rowId xmlns:a16="http://schemas.microsoft.com/office/drawing/2014/main" val="10003"/>
                  </a:ext>
                </a:extLst>
              </a:tr>
              <a:tr h="330925">
                <a:tc>
                  <a:txBody>
                    <a:bodyPr/>
                    <a:lstStyle/>
                    <a:p>
                      <a:pPr marL="0" marR="0" lvl="0" indent="0" algn="l" rtl="0">
                        <a:lnSpc>
                          <a:spcPct val="100000"/>
                        </a:lnSpc>
                        <a:spcBef>
                          <a:spcPts val="0"/>
                        </a:spcBef>
                        <a:spcAft>
                          <a:spcPts val="0"/>
                        </a:spcAft>
                        <a:buClr>
                          <a:srgbClr val="000000"/>
                        </a:buClr>
                        <a:buSzPts val="1500"/>
                        <a:buFont typeface="Arial"/>
                        <a:buNone/>
                      </a:pPr>
                      <a:r>
                        <a:rPr lang="en" sz="1500" u="none" strike="noStrike" cap="none" dirty="0">
                          <a:latin typeface="Times New Roman"/>
                          <a:ea typeface="Times New Roman"/>
                          <a:cs typeface="Times New Roman"/>
                          <a:sym typeface="Times New Roman"/>
                        </a:rPr>
                        <a:t>Illinois</a:t>
                      </a:r>
                      <a:endParaRPr sz="1100" u="none" strike="noStrike" cap="none" dirty="0"/>
                    </a:p>
                  </a:txBody>
                  <a:tcPr marL="68600" marR="68600" marT="34300" marB="34300" anchor="ctr"/>
                </a:tc>
                <a:tc>
                  <a:txBody>
                    <a:bodyPr/>
                    <a:lstStyle/>
                    <a:p>
                      <a:pPr marL="0" marR="0" lvl="0" indent="0" algn="ctr" rtl="0">
                        <a:lnSpc>
                          <a:spcPct val="100000"/>
                        </a:lnSpc>
                        <a:spcBef>
                          <a:spcPts val="0"/>
                        </a:spcBef>
                        <a:spcAft>
                          <a:spcPts val="0"/>
                        </a:spcAft>
                        <a:buClr>
                          <a:srgbClr val="000000"/>
                        </a:buClr>
                        <a:buSzPts val="1500"/>
                        <a:buFont typeface="Arial"/>
                        <a:buNone/>
                      </a:pPr>
                      <a:r>
                        <a:rPr lang="en" sz="1500" b="0" i="0" u="none" strike="noStrike" cap="none">
                          <a:solidFill>
                            <a:srgbClr val="000000"/>
                          </a:solidFill>
                          <a:latin typeface="Times New Roman"/>
                          <a:ea typeface="Times New Roman"/>
                          <a:cs typeface="Times New Roman"/>
                        </a:rPr>
                        <a:t>12.9</a:t>
                      </a:r>
                      <a:endParaRPr lang="en" sz="1500" b="0" i="0" u="none" strike="noStrike" cap="none" dirty="0">
                        <a:solidFill>
                          <a:srgbClr val="000000"/>
                        </a:solidFill>
                        <a:latin typeface="Times New Roman"/>
                        <a:ea typeface="Times New Roman"/>
                        <a:cs typeface="Times New Roman"/>
                        <a:sym typeface="Times New Roman"/>
                      </a:endParaRPr>
                    </a:p>
                  </a:txBody>
                  <a:tcPr marL="5725" marR="5725" marT="5725" marB="0" anchor="ctr"/>
                </a:tc>
                <a:tc>
                  <a:txBody>
                    <a:bodyPr/>
                    <a:lstStyle/>
                    <a:p>
                      <a:pPr marL="0" marR="0" lvl="0" indent="0" algn="l" rtl="0">
                        <a:lnSpc>
                          <a:spcPct val="100000"/>
                        </a:lnSpc>
                        <a:spcBef>
                          <a:spcPts val="0"/>
                        </a:spcBef>
                        <a:spcAft>
                          <a:spcPts val="0"/>
                        </a:spcAft>
                        <a:buClr>
                          <a:srgbClr val="000000"/>
                        </a:buClr>
                        <a:buSzPts val="1500"/>
                        <a:buFont typeface="Arial"/>
                        <a:buNone/>
                      </a:pPr>
                      <a:r>
                        <a:rPr lang="en" sz="1500" u="none" strike="noStrike" cap="none">
                          <a:latin typeface="Times New Roman"/>
                          <a:cs typeface="Times New Roman"/>
                        </a:rPr>
                        <a:t>North Carolina</a:t>
                      </a:r>
                      <a:endParaRPr lang="en" sz="1500" u="none" strike="noStrike" cap="none" dirty="0">
                        <a:latin typeface="Times New Roman"/>
                        <a:cs typeface="Times New Roman"/>
                      </a:endParaRPr>
                    </a:p>
                  </a:txBody>
                  <a:tcPr marL="68600" marR="68600" marT="34300" marB="34300" anchor="ctr"/>
                </a:tc>
                <a:tc>
                  <a:txBody>
                    <a:bodyPr/>
                    <a:lstStyle/>
                    <a:p>
                      <a:pPr marL="0" marR="0" lvl="0" indent="0" algn="ctr">
                        <a:lnSpc>
                          <a:spcPct val="100000"/>
                        </a:lnSpc>
                        <a:spcBef>
                          <a:spcPts val="0"/>
                        </a:spcBef>
                        <a:spcAft>
                          <a:spcPts val="0"/>
                        </a:spcAft>
                        <a:buNone/>
                      </a:pPr>
                      <a:r>
                        <a:rPr lang="en" sz="1500" b="0" i="0" u="none" strike="noStrike" cap="none" dirty="0">
                          <a:solidFill>
                            <a:schemeClr val="dk1"/>
                          </a:solidFill>
                          <a:latin typeface="Times New Roman"/>
                          <a:cs typeface="Times New Roman"/>
                        </a:rPr>
                        <a:t>5.4</a:t>
                      </a:r>
                      <a:endParaRPr dirty="0">
                        <a:sym typeface="Times New Roman"/>
                      </a:endParaRPr>
                    </a:p>
                  </a:txBody>
                  <a:tcPr marL="5725" marR="5725" marT="5725" marB="0" anchor="ctr"/>
                </a:tc>
                <a:extLst>
                  <a:ext uri="{0D108BD9-81ED-4DB2-BD59-A6C34878D82A}">
                    <a16:rowId xmlns:a16="http://schemas.microsoft.com/office/drawing/2014/main" val="10004"/>
                  </a:ext>
                </a:extLst>
              </a:tr>
              <a:tr h="330925">
                <a:tc>
                  <a:txBody>
                    <a:bodyPr/>
                    <a:lstStyle/>
                    <a:p>
                      <a:pPr marL="0" marR="0" lvl="0" indent="0" algn="l" rtl="0">
                        <a:lnSpc>
                          <a:spcPct val="100000"/>
                        </a:lnSpc>
                        <a:spcBef>
                          <a:spcPts val="0"/>
                        </a:spcBef>
                        <a:spcAft>
                          <a:spcPts val="0"/>
                        </a:spcAft>
                        <a:buClr>
                          <a:srgbClr val="000000"/>
                        </a:buClr>
                        <a:buSzPts val="1500"/>
                        <a:buFont typeface="Arial"/>
                        <a:buNone/>
                      </a:pPr>
                      <a:r>
                        <a:rPr lang="en" sz="1500" u="none" strike="noStrike" cap="none" dirty="0">
                          <a:latin typeface="Times New Roman"/>
                          <a:cs typeface="Times New Roman"/>
                        </a:rPr>
                        <a:t>Ohio</a:t>
                      </a:r>
                    </a:p>
                  </a:txBody>
                  <a:tcPr marL="68600" marR="68600" marT="34300" marB="34300" anchor="ctr"/>
                </a:tc>
                <a:tc>
                  <a:txBody>
                    <a:bodyPr/>
                    <a:lstStyle/>
                    <a:p>
                      <a:pPr marL="0" marR="0" lvl="0" indent="0" algn="ctr">
                        <a:lnSpc>
                          <a:spcPct val="100000"/>
                        </a:lnSpc>
                        <a:spcBef>
                          <a:spcPts val="0"/>
                        </a:spcBef>
                        <a:spcAft>
                          <a:spcPts val="0"/>
                        </a:spcAft>
                        <a:buNone/>
                      </a:pPr>
                      <a:r>
                        <a:rPr lang="en" sz="1500" b="0" i="0" u="none" strike="noStrike" cap="none" dirty="0">
                          <a:solidFill>
                            <a:srgbClr val="000000"/>
                          </a:solidFill>
                          <a:latin typeface="Times New Roman"/>
                          <a:cs typeface="Times New Roman"/>
                        </a:rPr>
                        <a:t>8.2</a:t>
                      </a:r>
                      <a:endParaRPr lang="en" sz="1500" b="0" i="0" u="none" strike="noStrike" cap="none" dirty="0">
                        <a:solidFill>
                          <a:srgbClr val="000000"/>
                        </a:solidFill>
                        <a:latin typeface="Times New Roman"/>
                        <a:cs typeface="Times New Roman"/>
                        <a:sym typeface="Times New Roman"/>
                      </a:endParaRPr>
                    </a:p>
                  </a:txBody>
                  <a:tcPr marL="5725" marR="5725" marT="5725" marB="0" anchor="ctr"/>
                </a:tc>
                <a:tc>
                  <a:txBody>
                    <a:bodyPr/>
                    <a:lstStyle/>
                    <a:p>
                      <a:pPr marL="0" marR="0" lvl="0" indent="0" algn="l" rtl="0">
                        <a:lnSpc>
                          <a:spcPct val="100000"/>
                        </a:lnSpc>
                        <a:spcBef>
                          <a:spcPts val="0"/>
                        </a:spcBef>
                        <a:spcAft>
                          <a:spcPts val="0"/>
                        </a:spcAft>
                        <a:buClr>
                          <a:schemeClr val="dk1"/>
                        </a:buClr>
                        <a:buSzPts val="1500"/>
                        <a:buFont typeface="Times New Roman"/>
                        <a:buNone/>
                      </a:pPr>
                      <a:r>
                        <a:rPr lang="en" sz="1500" u="none" strike="noStrike" cap="none" dirty="0">
                          <a:latin typeface="Times New Roman"/>
                          <a:cs typeface="Times New Roman"/>
                        </a:rPr>
                        <a:t>Georgia</a:t>
                      </a:r>
                    </a:p>
                  </a:txBody>
                  <a:tcPr marL="68600" marR="68600" marT="34300" marB="34300" anchor="ctr"/>
                </a:tc>
                <a:tc>
                  <a:txBody>
                    <a:bodyPr/>
                    <a:lstStyle/>
                    <a:p>
                      <a:pPr marL="0" marR="0" lvl="0" indent="0" algn="ctr">
                        <a:lnSpc>
                          <a:spcPct val="100000"/>
                        </a:lnSpc>
                        <a:spcBef>
                          <a:spcPts val="0"/>
                        </a:spcBef>
                        <a:spcAft>
                          <a:spcPts val="0"/>
                        </a:spcAft>
                        <a:buNone/>
                      </a:pPr>
                      <a:r>
                        <a:rPr lang="en" sz="1500" b="0" i="0" u="none" strike="noStrike" cap="none" dirty="0">
                          <a:solidFill>
                            <a:schemeClr val="dk1"/>
                          </a:solidFill>
                          <a:latin typeface="Times New Roman"/>
                          <a:ea typeface="Times New Roman"/>
                          <a:cs typeface="Times New Roman"/>
                        </a:rPr>
                        <a:t>4.8</a:t>
                      </a:r>
                      <a:endParaRPr lang="en" sz="1500" b="0" i="0" u="none" strike="noStrike" cap="none" dirty="0">
                        <a:solidFill>
                          <a:schemeClr val="dk1"/>
                        </a:solidFill>
                        <a:latin typeface="Times New Roman"/>
                        <a:ea typeface="Times New Roman"/>
                        <a:cs typeface="Times New Roman"/>
                        <a:sym typeface="Times New Roman"/>
                      </a:endParaRPr>
                    </a:p>
                  </a:txBody>
                  <a:tcPr marL="5725" marR="5725" marT="5725" marB="0" anchor="ctr"/>
                </a:tc>
                <a:extLst>
                  <a:ext uri="{0D108BD9-81ED-4DB2-BD59-A6C34878D82A}">
                    <a16:rowId xmlns:a16="http://schemas.microsoft.com/office/drawing/2014/main" val="10005"/>
                  </a:ext>
                </a:extLst>
              </a:tr>
              <a:tr h="330925">
                <a:tc>
                  <a:txBody>
                    <a:bodyPr/>
                    <a:lstStyle/>
                    <a:p>
                      <a:pPr marL="0" marR="0" lvl="0" indent="0" algn="l" rtl="0">
                        <a:lnSpc>
                          <a:spcPct val="100000"/>
                        </a:lnSpc>
                        <a:spcBef>
                          <a:spcPts val="0"/>
                        </a:spcBef>
                        <a:spcAft>
                          <a:spcPts val="0"/>
                        </a:spcAft>
                        <a:buClr>
                          <a:srgbClr val="000000"/>
                        </a:buClr>
                        <a:buSzPts val="1500"/>
                        <a:buFont typeface="Arial"/>
                        <a:buNone/>
                      </a:pPr>
                      <a:r>
                        <a:rPr lang="en" sz="1500" u="none" strike="noStrike" cap="none" dirty="0">
                          <a:latin typeface="Times New Roman"/>
                          <a:cs typeface="Times New Roman"/>
                        </a:rPr>
                        <a:t>Arizona</a:t>
                      </a:r>
                      <a:endParaRPr sz="1100" u="none" strike="noStrike" cap="none" dirty="0"/>
                    </a:p>
                  </a:txBody>
                  <a:tcPr marL="68600" marR="68600" marT="34300" marB="34300" anchor="ctr"/>
                </a:tc>
                <a:tc>
                  <a:txBody>
                    <a:bodyPr/>
                    <a:lstStyle/>
                    <a:p>
                      <a:pPr marL="0" marR="0" lvl="0" indent="0" algn="ctr">
                        <a:lnSpc>
                          <a:spcPct val="100000"/>
                        </a:lnSpc>
                        <a:spcBef>
                          <a:spcPts val="0"/>
                        </a:spcBef>
                        <a:spcAft>
                          <a:spcPts val="0"/>
                        </a:spcAft>
                        <a:buNone/>
                      </a:pPr>
                      <a:r>
                        <a:rPr lang="en" sz="1500" b="0" i="0" u="none" strike="noStrike" cap="none" dirty="0">
                          <a:solidFill>
                            <a:srgbClr val="000000"/>
                          </a:solidFill>
                          <a:latin typeface="Times New Roman"/>
                          <a:cs typeface="Times New Roman"/>
                        </a:rPr>
                        <a:t>8.0</a:t>
                      </a:r>
                      <a:endParaRPr lang="en" sz="1500" b="0" i="0" u="none" strike="noStrike" cap="none" dirty="0">
                        <a:solidFill>
                          <a:srgbClr val="000000"/>
                        </a:solidFill>
                        <a:latin typeface="Times New Roman"/>
                        <a:cs typeface="Times New Roman"/>
                        <a:sym typeface="Times New Roman"/>
                      </a:endParaRPr>
                    </a:p>
                  </a:txBody>
                  <a:tcPr marL="5725" marR="5725" marT="5725" marB="0" anchor="ctr"/>
                </a:tc>
                <a:tc>
                  <a:txBody>
                    <a:bodyPr/>
                    <a:lstStyle/>
                    <a:p>
                      <a:pPr marL="0" marR="0" lvl="0" indent="0" algn="l" rtl="0">
                        <a:lnSpc>
                          <a:spcPct val="100000"/>
                        </a:lnSpc>
                        <a:spcBef>
                          <a:spcPts val="0"/>
                        </a:spcBef>
                        <a:spcAft>
                          <a:spcPts val="0"/>
                        </a:spcAft>
                        <a:buClr>
                          <a:schemeClr val="dk1"/>
                        </a:buClr>
                        <a:buSzPts val="1500"/>
                        <a:buFont typeface="Times New Roman"/>
                        <a:buNone/>
                      </a:pPr>
                      <a:r>
                        <a:rPr lang="en" sz="1500" u="none" strike="noStrike" cap="none" dirty="0">
                          <a:latin typeface="Times New Roman"/>
                          <a:cs typeface="Times New Roman"/>
                        </a:rPr>
                        <a:t>Wisconsin</a:t>
                      </a:r>
                    </a:p>
                  </a:txBody>
                  <a:tcPr marL="68600" marR="68600" marT="34300" marB="34300" anchor="ctr"/>
                </a:tc>
                <a:tc>
                  <a:txBody>
                    <a:bodyPr/>
                    <a:lstStyle/>
                    <a:p>
                      <a:pPr marL="0" marR="0" lvl="0" indent="0" algn="ctr">
                        <a:lnSpc>
                          <a:spcPct val="100000"/>
                        </a:lnSpc>
                        <a:spcBef>
                          <a:spcPts val="0"/>
                        </a:spcBef>
                        <a:spcAft>
                          <a:spcPts val="0"/>
                        </a:spcAft>
                        <a:buNone/>
                      </a:pPr>
                      <a:r>
                        <a:rPr lang="en" sz="1500" b="0" i="0" u="none" strike="noStrike" cap="none" dirty="0">
                          <a:solidFill>
                            <a:srgbClr val="000000"/>
                          </a:solidFill>
                          <a:latin typeface="Times New Roman"/>
                          <a:cs typeface="Times New Roman"/>
                        </a:rPr>
                        <a:t>4.3</a:t>
                      </a:r>
                      <a:endParaRPr dirty="0">
                        <a:sym typeface="Times New Roman"/>
                      </a:endParaRPr>
                    </a:p>
                  </a:txBody>
                  <a:tcPr marL="5725" marR="5725" marT="5725" marB="0" anchor="ctr"/>
                </a:tc>
                <a:extLst>
                  <a:ext uri="{0D108BD9-81ED-4DB2-BD59-A6C34878D82A}">
                    <a16:rowId xmlns:a16="http://schemas.microsoft.com/office/drawing/2014/main" val="10006"/>
                  </a:ext>
                </a:extLst>
              </a:tr>
              <a:tr h="330925">
                <a:tc>
                  <a:txBody>
                    <a:bodyPr/>
                    <a:lstStyle/>
                    <a:p>
                      <a:pPr marL="0" marR="0" lvl="0" indent="0" algn="l" rtl="0">
                        <a:lnSpc>
                          <a:spcPct val="100000"/>
                        </a:lnSpc>
                        <a:spcBef>
                          <a:spcPts val="0"/>
                        </a:spcBef>
                        <a:spcAft>
                          <a:spcPts val="0"/>
                        </a:spcAft>
                        <a:buClr>
                          <a:srgbClr val="000000"/>
                        </a:buClr>
                        <a:buSzPts val="1500"/>
                        <a:buFont typeface="Arial"/>
                        <a:buNone/>
                      </a:pPr>
                      <a:r>
                        <a:rPr lang="en" sz="1500" u="none" strike="noStrike" cap="none">
                          <a:latin typeface="Times New Roman"/>
                          <a:cs typeface="Times New Roman"/>
                        </a:rPr>
                        <a:t>Indiana</a:t>
                      </a:r>
                      <a:endParaRPr lang="en" sz="1500" u="none" strike="noStrike" cap="none" dirty="0">
                        <a:latin typeface="Times New Roman"/>
                        <a:cs typeface="Times New Roman"/>
                      </a:endParaRPr>
                    </a:p>
                  </a:txBody>
                  <a:tcPr marL="68600" marR="68600" marT="34300" marB="34300" anchor="ctr"/>
                </a:tc>
                <a:tc>
                  <a:txBody>
                    <a:bodyPr/>
                    <a:lstStyle/>
                    <a:p>
                      <a:pPr marL="0" marR="0" lvl="0" indent="0" algn="ctr">
                        <a:lnSpc>
                          <a:spcPct val="100000"/>
                        </a:lnSpc>
                        <a:spcBef>
                          <a:spcPts val="0"/>
                        </a:spcBef>
                        <a:spcAft>
                          <a:spcPts val="0"/>
                        </a:spcAft>
                        <a:buNone/>
                      </a:pPr>
                      <a:r>
                        <a:rPr lang="en" sz="1500" b="0" i="0" u="none" strike="noStrike" cap="none" dirty="0">
                          <a:solidFill>
                            <a:srgbClr val="000000"/>
                          </a:solidFill>
                          <a:latin typeface="Times New Roman"/>
                          <a:ea typeface="Times New Roman"/>
                          <a:cs typeface="Times New Roman"/>
                        </a:rPr>
                        <a:t>7.5</a:t>
                      </a:r>
                      <a:endParaRPr lang="en" sz="1500" b="0" i="0" u="none" strike="noStrike" cap="none" dirty="0">
                        <a:solidFill>
                          <a:srgbClr val="000000"/>
                        </a:solidFill>
                        <a:latin typeface="Times New Roman"/>
                        <a:ea typeface="Times New Roman"/>
                        <a:cs typeface="Times New Roman"/>
                        <a:sym typeface="Times New Roman"/>
                      </a:endParaRPr>
                    </a:p>
                  </a:txBody>
                  <a:tcPr marL="5725" marR="5725" marT="5725" marB="0" anchor="ctr"/>
                </a:tc>
                <a:tc>
                  <a:txBody>
                    <a:bodyPr/>
                    <a:lstStyle/>
                    <a:p>
                      <a:pPr marL="0" marR="0" lvl="0" indent="0" algn="l" rtl="0">
                        <a:lnSpc>
                          <a:spcPct val="100000"/>
                        </a:lnSpc>
                        <a:spcBef>
                          <a:spcPts val="0"/>
                        </a:spcBef>
                        <a:spcAft>
                          <a:spcPts val="0"/>
                        </a:spcAft>
                        <a:buClr>
                          <a:srgbClr val="000000"/>
                        </a:buClr>
                        <a:buSzPts val="1500"/>
                        <a:buFont typeface="Arial"/>
                        <a:buNone/>
                      </a:pPr>
                      <a:r>
                        <a:rPr lang="en" sz="1500" u="none" strike="noStrike" cap="none">
                          <a:latin typeface="Times New Roman"/>
                          <a:cs typeface="Times New Roman"/>
                        </a:rPr>
                        <a:t>Florida</a:t>
                      </a:r>
                      <a:endParaRPr lang="en" sz="1500" u="none" strike="noStrike" cap="none" dirty="0">
                        <a:latin typeface="Times New Roman"/>
                        <a:cs typeface="Times New Roman"/>
                      </a:endParaRPr>
                    </a:p>
                  </a:txBody>
                  <a:tcPr marL="68600" marR="68600" marT="34300" marB="34300" anchor="ctr"/>
                </a:tc>
                <a:tc>
                  <a:txBody>
                    <a:bodyPr/>
                    <a:lstStyle/>
                    <a:p>
                      <a:pPr marL="0" marR="0" lvl="0" indent="0" algn="ctr">
                        <a:lnSpc>
                          <a:spcPct val="100000"/>
                        </a:lnSpc>
                        <a:spcBef>
                          <a:spcPts val="0"/>
                        </a:spcBef>
                        <a:spcAft>
                          <a:spcPts val="0"/>
                        </a:spcAft>
                        <a:buNone/>
                      </a:pPr>
                      <a:r>
                        <a:rPr lang="en" sz="1500" b="0" i="0" u="none" strike="noStrike" cap="none" dirty="0">
                          <a:solidFill>
                            <a:srgbClr val="000000"/>
                          </a:solidFill>
                          <a:latin typeface="Times New Roman"/>
                          <a:ea typeface="Times New Roman"/>
                          <a:cs typeface="Times New Roman"/>
                        </a:rPr>
                        <a:t>4.2</a:t>
                      </a:r>
                      <a:endParaRPr lang="en" sz="1500" b="0" i="0" u="none" strike="noStrike" cap="none" dirty="0">
                        <a:solidFill>
                          <a:srgbClr val="000000"/>
                        </a:solidFill>
                        <a:latin typeface="Times New Roman"/>
                        <a:ea typeface="Times New Roman"/>
                        <a:cs typeface="Times New Roman"/>
                        <a:sym typeface="Times New Roman"/>
                      </a:endParaRPr>
                    </a:p>
                  </a:txBody>
                  <a:tcPr marL="5725" marR="5725" marT="5725" marB="0" anchor="ctr"/>
                </a:tc>
                <a:extLst>
                  <a:ext uri="{0D108BD9-81ED-4DB2-BD59-A6C34878D82A}">
                    <a16:rowId xmlns:a16="http://schemas.microsoft.com/office/drawing/2014/main" val="10007"/>
                  </a:ext>
                </a:extLst>
              </a:tr>
              <a:tr h="330925">
                <a:tc>
                  <a:txBody>
                    <a:bodyPr/>
                    <a:lstStyle/>
                    <a:p>
                      <a:pPr marL="0" marR="0" lvl="0" indent="0" algn="l" rtl="0">
                        <a:lnSpc>
                          <a:spcPct val="100000"/>
                        </a:lnSpc>
                        <a:spcBef>
                          <a:spcPts val="0"/>
                        </a:spcBef>
                        <a:spcAft>
                          <a:spcPts val="0"/>
                        </a:spcAft>
                        <a:buClr>
                          <a:srgbClr val="000000"/>
                        </a:buClr>
                        <a:buSzPts val="1500"/>
                        <a:buFont typeface="Arial"/>
                        <a:buNone/>
                      </a:pPr>
                      <a:r>
                        <a:rPr lang="en" sz="1500" u="none" strike="noStrike" cap="none" dirty="0" err="1">
                          <a:latin typeface="Times New Roman"/>
                          <a:cs typeface="Times New Roman"/>
                        </a:rPr>
                        <a:t>Lousiana</a:t>
                      </a:r>
                    </a:p>
                  </a:txBody>
                  <a:tcPr marL="68600" marR="68600" marT="34300" marB="34300" anchor="ctr"/>
                </a:tc>
                <a:tc>
                  <a:txBody>
                    <a:bodyPr/>
                    <a:lstStyle/>
                    <a:p>
                      <a:pPr marL="0" marR="0" lvl="0" indent="0" algn="ctr">
                        <a:lnSpc>
                          <a:spcPct val="100000"/>
                        </a:lnSpc>
                        <a:spcBef>
                          <a:spcPts val="0"/>
                        </a:spcBef>
                        <a:spcAft>
                          <a:spcPts val="0"/>
                        </a:spcAft>
                        <a:buNone/>
                      </a:pPr>
                      <a:r>
                        <a:rPr lang="en" sz="1500" b="0" i="0" u="none" strike="noStrike" cap="none" dirty="0">
                          <a:solidFill>
                            <a:schemeClr val="dk1"/>
                          </a:solidFill>
                          <a:latin typeface="Times New Roman"/>
                          <a:cs typeface="Times New Roman"/>
                        </a:rPr>
                        <a:t>6.9</a:t>
                      </a:r>
                      <a:endParaRPr dirty="0"/>
                    </a:p>
                  </a:txBody>
                  <a:tcPr marL="5725" marR="5725" marT="5725" marB="0" anchor="ctr"/>
                </a:tc>
                <a:tc>
                  <a:txBody>
                    <a:bodyPr/>
                    <a:lstStyle/>
                    <a:p>
                      <a:pPr marL="0" marR="0" lvl="0" indent="0" algn="l" rtl="0">
                        <a:lnSpc>
                          <a:spcPct val="100000"/>
                        </a:lnSpc>
                        <a:spcBef>
                          <a:spcPts val="0"/>
                        </a:spcBef>
                        <a:spcAft>
                          <a:spcPts val="0"/>
                        </a:spcAft>
                        <a:buClr>
                          <a:srgbClr val="000000"/>
                        </a:buClr>
                        <a:buSzPts val="1500"/>
                        <a:buFont typeface="Arial"/>
                        <a:buNone/>
                      </a:pPr>
                      <a:r>
                        <a:rPr lang="en" sz="1500" u="none" strike="noStrike" cap="none" dirty="0">
                          <a:latin typeface="Times New Roman"/>
                          <a:cs typeface="Times New Roman"/>
                        </a:rPr>
                        <a:t>Missouri</a:t>
                      </a:r>
                      <a:endParaRPr sz="1100" u="none" strike="noStrike" cap="none" dirty="0"/>
                    </a:p>
                  </a:txBody>
                  <a:tcPr marL="68600" marR="68600" marT="34300" marB="34300" anchor="ctr"/>
                </a:tc>
                <a:tc>
                  <a:txBody>
                    <a:bodyPr/>
                    <a:lstStyle/>
                    <a:p>
                      <a:pPr marL="0" marR="0" lvl="0" indent="0" algn="ctr" rtl="0">
                        <a:lnSpc>
                          <a:spcPct val="100000"/>
                        </a:lnSpc>
                        <a:spcBef>
                          <a:spcPts val="0"/>
                        </a:spcBef>
                        <a:spcAft>
                          <a:spcPts val="0"/>
                        </a:spcAft>
                        <a:buClr>
                          <a:srgbClr val="000000"/>
                        </a:buClr>
                        <a:buSzPts val="1500"/>
                        <a:buFont typeface="Arial"/>
                        <a:buNone/>
                      </a:pPr>
                      <a:r>
                        <a:rPr lang="en" sz="1500" b="0" i="0" u="none" strike="noStrike" cap="none" dirty="0">
                          <a:solidFill>
                            <a:srgbClr val="000000"/>
                          </a:solidFill>
                          <a:latin typeface="Times New Roman"/>
                          <a:ea typeface="Times New Roman"/>
                          <a:cs typeface="Times New Roman"/>
                        </a:rPr>
                        <a:t>3.8</a:t>
                      </a:r>
                      <a:endParaRPr lang="en" sz="1500" b="0" i="0" u="none" strike="noStrike" cap="none" dirty="0">
                        <a:solidFill>
                          <a:srgbClr val="000000"/>
                        </a:solidFill>
                        <a:latin typeface="Times New Roman"/>
                        <a:ea typeface="Times New Roman"/>
                        <a:cs typeface="Times New Roman"/>
                        <a:sym typeface="Times New Roman"/>
                      </a:endParaRPr>
                    </a:p>
                  </a:txBody>
                  <a:tcPr marL="5725" marR="5725" marT="5725" marB="0" anchor="ctr"/>
                </a:tc>
                <a:extLst>
                  <a:ext uri="{0D108BD9-81ED-4DB2-BD59-A6C34878D82A}">
                    <a16:rowId xmlns:a16="http://schemas.microsoft.com/office/drawing/2014/main" val="10008"/>
                  </a:ext>
                </a:extLst>
              </a:tr>
            </a:tbl>
          </a:graphicData>
        </a:graphic>
      </p:graphicFrame>
      <p:cxnSp>
        <p:nvCxnSpPr>
          <p:cNvPr id="393" name="Google Shape;393;p13"/>
          <p:cNvCxnSpPr/>
          <p:nvPr/>
        </p:nvCxnSpPr>
        <p:spPr>
          <a:xfrm>
            <a:off x="5441651" y="1063228"/>
            <a:ext cx="20782" cy="4080272"/>
          </a:xfrm>
          <a:prstGeom prst="straightConnector1">
            <a:avLst/>
          </a:prstGeom>
          <a:noFill/>
          <a:ln w="9525" cap="flat" cmpd="sng">
            <a:solidFill>
              <a:schemeClr val="dk1"/>
            </a:solidFill>
            <a:prstDash val="solid"/>
            <a:round/>
            <a:headEnd type="none" w="sm" len="sm"/>
            <a:tailEnd type="none" w="sm" len="sm"/>
          </a:ln>
        </p:spPr>
      </p:cxnSp>
      <p:sp>
        <p:nvSpPr>
          <p:cNvPr id="394" name="Google Shape;394;p13"/>
          <p:cNvSpPr txBox="1"/>
          <p:nvPr/>
        </p:nvSpPr>
        <p:spPr>
          <a:xfrm>
            <a:off x="0" y="4935751"/>
            <a:ext cx="6424724" cy="230833"/>
          </a:xfrm>
          <a:prstGeom prst="rect">
            <a:avLst/>
          </a:prstGeom>
          <a:noFill/>
          <a:ln>
            <a:noFill/>
          </a:ln>
        </p:spPr>
        <p:txBody>
          <a:bodyPr spcFirstLastPara="1" wrap="square" lIns="68575" tIns="34275" rIns="68575" bIns="34275" anchor="t" anchorCtr="0">
            <a:noAutofit/>
          </a:bodyPr>
          <a:lstStyle/>
          <a:p>
            <a:pPr>
              <a:buSzPts val="1100"/>
            </a:pPr>
            <a:r>
              <a:rPr lang="en" sz="1100" b="0" i="0" u="none" strike="noStrike" cap="none" dirty="0">
                <a:solidFill>
                  <a:srgbClr val="000000"/>
                </a:solidFill>
                <a:latin typeface="Times New Roman"/>
                <a:ea typeface="Times New Roman"/>
                <a:cs typeface="Times New Roman"/>
                <a:sym typeface="Times New Roman"/>
              </a:rPr>
              <a:t>Source: </a:t>
            </a:r>
            <a:r>
              <a:rPr lang="en" sz="1100" b="0" i="0" u="none" strike="noStrike" cap="none" dirty="0" err="1">
                <a:solidFill>
                  <a:srgbClr val="000000"/>
                </a:solidFill>
                <a:latin typeface="Times New Roman"/>
                <a:ea typeface="Times New Roman"/>
                <a:cs typeface="Times New Roman"/>
                <a:sym typeface="Times New Roman"/>
              </a:rPr>
              <a:t>ustrade.census</a:t>
            </a:r>
            <a:r>
              <a:rPr lang="en" sz="1100" b="0" i="0" u="none" strike="noStrike" cap="none" dirty="0">
                <a:solidFill>
                  <a:srgbClr val="000000"/>
                </a:solidFill>
                <a:latin typeface="Times New Roman"/>
                <a:ea typeface="Times New Roman"/>
                <a:cs typeface="Times New Roman"/>
                <a:sym typeface="Times New Roman"/>
              </a:rPr>
              <a:t> data</a:t>
            </a:r>
            <a:r>
              <a:rPr lang="en" sz="1100" dirty="0">
                <a:latin typeface="Times New Roman"/>
                <a:ea typeface="Times New Roman"/>
                <a:cs typeface="Times New Roman"/>
                <a:sym typeface="Times New Roman"/>
              </a:rPr>
              <a:t>, 2024</a:t>
            </a:r>
            <a:endParaRPr sz="1100" b="0" i="0" u="none" strike="noStrike" cap="none" dirty="0">
              <a:solidFill>
                <a:srgbClr val="000000"/>
              </a:solidFill>
              <a:latin typeface="Arial"/>
              <a:ea typeface="Arial"/>
              <a:cs typeface="Arial"/>
              <a:sym typeface="Arial"/>
            </a:endParaRPr>
          </a:p>
        </p:txBody>
      </p:sp>
      <p:pic>
        <p:nvPicPr>
          <p:cNvPr id="5" name="Picture 4" descr="Map&#10;&#10;Description automatically generated with medium confidence">
            <a:extLst>
              <a:ext uri="{FF2B5EF4-FFF2-40B4-BE49-F238E27FC236}">
                <a16:creationId xmlns:a16="http://schemas.microsoft.com/office/drawing/2014/main" id="{3BD2009E-1258-1F94-EE5B-B7C02A77FB70}"/>
              </a:ext>
            </a:extLst>
          </p:cNvPr>
          <p:cNvPicPr>
            <a:picLocks noChangeAspect="1"/>
          </p:cNvPicPr>
          <p:nvPr/>
        </p:nvPicPr>
        <p:blipFill>
          <a:blip r:embed="rId3"/>
          <a:stretch>
            <a:fillRect/>
          </a:stretch>
        </p:blipFill>
        <p:spPr>
          <a:xfrm>
            <a:off x="5472199" y="1493134"/>
            <a:ext cx="3671801" cy="3090441"/>
          </a:xfrm>
          <a:prstGeom prst="rect">
            <a:avLst/>
          </a:prstGeom>
        </p:spPr>
      </p:pic>
    </p:spTree>
    <p:extLst>
      <p:ext uri="{BB962C8B-B14F-4D97-AF65-F5344CB8AC3E}">
        <p14:creationId xmlns:p14="http://schemas.microsoft.com/office/powerpoint/2010/main" val="21669154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14"/>
          <p:cNvSpPr txBox="1">
            <a:spLocks noGrp="1"/>
          </p:cNvSpPr>
          <p:nvPr>
            <p:ph type="title"/>
          </p:nvPr>
        </p:nvSpPr>
        <p:spPr>
          <a:xfrm>
            <a:off x="153649" y="216976"/>
            <a:ext cx="8795478" cy="85725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chemeClr val="dk1"/>
              </a:buClr>
              <a:buSzPts val="1400"/>
              <a:buNone/>
            </a:pPr>
            <a:r>
              <a:rPr lang="en"/>
              <a:t>U.S.-Mexico Border States</a:t>
            </a:r>
            <a:endParaRPr/>
          </a:p>
        </p:txBody>
      </p:sp>
      <p:sp>
        <p:nvSpPr>
          <p:cNvPr id="401" name="Google Shape;401;p14"/>
          <p:cNvSpPr txBox="1">
            <a:spLocks noGrp="1"/>
          </p:cNvSpPr>
          <p:nvPr>
            <p:ph type="body" idx="1"/>
          </p:nvPr>
        </p:nvSpPr>
        <p:spPr>
          <a:xfrm>
            <a:off x="222357" y="1532467"/>
            <a:ext cx="5282788" cy="2540989"/>
          </a:xfrm>
          <a:prstGeom prst="rect">
            <a:avLst/>
          </a:prstGeom>
          <a:noFill/>
          <a:ln>
            <a:noFill/>
          </a:ln>
        </p:spPr>
        <p:txBody>
          <a:bodyPr spcFirstLastPara="1" wrap="square" lIns="68575" tIns="34275" rIns="68575" bIns="34275" anchor="t" anchorCtr="0">
            <a:normAutofit/>
          </a:bodyPr>
          <a:lstStyle/>
          <a:p>
            <a:pPr marL="457200" lvl="0" indent="-317500" algn="l" rtl="0">
              <a:lnSpc>
                <a:spcPct val="100000"/>
              </a:lnSpc>
              <a:spcBef>
                <a:spcPts val="300"/>
              </a:spcBef>
              <a:spcAft>
                <a:spcPts val="0"/>
              </a:spcAft>
              <a:buClr>
                <a:schemeClr val="dk1"/>
              </a:buClr>
              <a:buSzPts val="1400"/>
              <a:buChar char="•"/>
            </a:pPr>
            <a:r>
              <a:rPr lang="en"/>
              <a:t>In 2021, the U.S.-Mexico Border States’ GDP reached </a:t>
            </a:r>
            <a:r>
              <a:rPr lang="en">
                <a:solidFill>
                  <a:srgbClr val="953734"/>
                </a:solidFill>
              </a:rPr>
              <a:t>$6.2 trillion</a:t>
            </a:r>
            <a:endParaRPr/>
          </a:p>
          <a:p>
            <a:pPr marL="457200" lvl="0" indent="-228600" algn="l" rtl="0">
              <a:lnSpc>
                <a:spcPct val="100000"/>
              </a:lnSpc>
              <a:spcBef>
                <a:spcPts val="300"/>
              </a:spcBef>
              <a:spcAft>
                <a:spcPts val="0"/>
              </a:spcAft>
              <a:buClr>
                <a:schemeClr val="dk1"/>
              </a:buClr>
              <a:buSzPts val="1400"/>
              <a:buNone/>
            </a:pPr>
            <a:endParaRPr/>
          </a:p>
          <a:p>
            <a:pPr marL="457200" lvl="0" indent="-317500" algn="l" rtl="0">
              <a:lnSpc>
                <a:spcPct val="100000"/>
              </a:lnSpc>
              <a:spcBef>
                <a:spcPts val="300"/>
              </a:spcBef>
              <a:spcAft>
                <a:spcPts val="0"/>
              </a:spcAft>
              <a:buClr>
                <a:schemeClr val="dk1"/>
              </a:buClr>
              <a:buSzPts val="1400"/>
              <a:buChar char="•"/>
            </a:pPr>
            <a:r>
              <a:rPr lang="en"/>
              <a:t>GDP from both sides of the border would constitute the </a:t>
            </a:r>
            <a:r>
              <a:rPr lang="en">
                <a:solidFill>
                  <a:srgbClr val="953734"/>
                </a:solidFill>
              </a:rPr>
              <a:t>3</a:t>
            </a:r>
            <a:r>
              <a:rPr lang="en" baseline="30000">
                <a:solidFill>
                  <a:srgbClr val="953734"/>
                </a:solidFill>
              </a:rPr>
              <a:t>rd</a:t>
            </a:r>
            <a:r>
              <a:rPr lang="en">
                <a:solidFill>
                  <a:srgbClr val="953734"/>
                </a:solidFill>
              </a:rPr>
              <a:t> or 4</a:t>
            </a:r>
            <a:r>
              <a:rPr lang="en" baseline="30000">
                <a:solidFill>
                  <a:srgbClr val="953734"/>
                </a:solidFill>
              </a:rPr>
              <a:t>th</a:t>
            </a:r>
            <a:r>
              <a:rPr lang="en">
                <a:solidFill>
                  <a:srgbClr val="953734"/>
                </a:solidFill>
              </a:rPr>
              <a:t> largest economy in the world.</a:t>
            </a:r>
            <a:endParaRPr/>
          </a:p>
        </p:txBody>
      </p:sp>
      <p:cxnSp>
        <p:nvCxnSpPr>
          <p:cNvPr id="402" name="Google Shape;402;p14"/>
          <p:cNvCxnSpPr/>
          <p:nvPr/>
        </p:nvCxnSpPr>
        <p:spPr>
          <a:xfrm>
            <a:off x="5539278" y="1072061"/>
            <a:ext cx="21084" cy="3751880"/>
          </a:xfrm>
          <a:prstGeom prst="straightConnector1">
            <a:avLst/>
          </a:prstGeom>
          <a:noFill/>
          <a:ln w="9525" cap="flat" cmpd="sng">
            <a:solidFill>
              <a:schemeClr val="dk1"/>
            </a:solidFill>
            <a:prstDash val="solid"/>
            <a:round/>
            <a:headEnd type="none" w="sm" len="sm"/>
            <a:tailEnd type="none" w="sm" len="sm"/>
          </a:ln>
        </p:spPr>
      </p:cxnSp>
      <p:pic>
        <p:nvPicPr>
          <p:cNvPr id="403" name="Google Shape;403;p14"/>
          <p:cNvPicPr preferRelativeResize="0"/>
          <p:nvPr/>
        </p:nvPicPr>
        <p:blipFill rotWithShape="1">
          <a:blip r:embed="rId3">
            <a:alphaModFix/>
          </a:blip>
          <a:srcRect l="1" t="2668" r="52455" b="62633"/>
          <a:stretch/>
        </p:blipFill>
        <p:spPr>
          <a:xfrm>
            <a:off x="5842001" y="1126303"/>
            <a:ext cx="2793384" cy="2258314"/>
          </a:xfrm>
          <a:prstGeom prst="rect">
            <a:avLst/>
          </a:prstGeom>
          <a:noFill/>
          <a:ln>
            <a:noFill/>
          </a:ln>
        </p:spPr>
      </p:pic>
      <p:sp>
        <p:nvSpPr>
          <p:cNvPr id="404" name="Google Shape;404;p14"/>
          <p:cNvSpPr txBox="1"/>
          <p:nvPr/>
        </p:nvSpPr>
        <p:spPr>
          <a:xfrm>
            <a:off x="1" y="4866501"/>
            <a:ext cx="7078133"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 sz="1050" b="0" i="0" u="none" strike="noStrike" cap="none">
                <a:solidFill>
                  <a:srgbClr val="000000"/>
                </a:solidFill>
                <a:latin typeface="Times New Roman"/>
                <a:ea typeface="Times New Roman"/>
                <a:cs typeface="Times New Roman"/>
                <a:sym typeface="Times New Roman"/>
              </a:rPr>
              <a:t>Source: Mexico Institute calculations based on the US Bureau of Economic Analysis, 2018 and INEGI, 2018</a:t>
            </a:r>
            <a:endParaRPr sz="1050" b="0" i="0" u="none" strike="noStrike" cap="none">
              <a:solidFill>
                <a:srgbClr val="000000"/>
              </a:solidFill>
              <a:latin typeface="Times New Roman"/>
              <a:ea typeface="Times New Roman"/>
              <a:cs typeface="Times New Roman"/>
              <a:sym typeface="Times New Roman"/>
            </a:endParaRPr>
          </a:p>
        </p:txBody>
      </p:sp>
      <p:sp>
        <p:nvSpPr>
          <p:cNvPr id="405" name="Google Shape;405;p14"/>
          <p:cNvSpPr txBox="1"/>
          <p:nvPr/>
        </p:nvSpPr>
        <p:spPr>
          <a:xfrm>
            <a:off x="5757334" y="3397224"/>
            <a:ext cx="3302000" cy="3231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 sz="1500" b="1" i="0" u="none" strike="noStrike" cap="none">
                <a:solidFill>
                  <a:srgbClr val="000000"/>
                </a:solidFill>
                <a:latin typeface="Times New Roman"/>
                <a:ea typeface="Times New Roman"/>
                <a:cs typeface="Times New Roman"/>
                <a:sym typeface="Times New Roman"/>
              </a:rPr>
              <a:t>Largest economies in the world (2022)</a:t>
            </a:r>
            <a:endParaRPr sz="1400" b="0" i="0" u="none" strike="noStrike" cap="none">
              <a:solidFill>
                <a:srgbClr val="000000"/>
              </a:solidFill>
              <a:latin typeface="Arial"/>
              <a:ea typeface="Arial"/>
              <a:cs typeface="Arial"/>
              <a:sym typeface="Arial"/>
            </a:endParaRPr>
          </a:p>
        </p:txBody>
      </p:sp>
      <p:sp>
        <p:nvSpPr>
          <p:cNvPr id="406" name="Google Shape;406;p14"/>
          <p:cNvSpPr txBox="1"/>
          <p:nvPr/>
        </p:nvSpPr>
        <p:spPr>
          <a:xfrm>
            <a:off x="6240341" y="3690354"/>
            <a:ext cx="2684073" cy="12772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75"/>
              <a:buFont typeface="Arial"/>
              <a:buNone/>
            </a:pPr>
            <a:r>
              <a:rPr lang="en" sz="1575" b="0" i="0" u="none" strike="noStrike" cap="none">
                <a:solidFill>
                  <a:srgbClr val="000000"/>
                </a:solidFill>
                <a:latin typeface="Times New Roman"/>
                <a:ea typeface="Times New Roman"/>
                <a:cs typeface="Times New Roman"/>
                <a:sym typeface="Times New Roman"/>
              </a:rPr>
              <a:t>United States: $22.9 trillion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75"/>
              <a:buFont typeface="Arial"/>
              <a:buNone/>
            </a:pPr>
            <a:r>
              <a:rPr lang="en" sz="1575" b="0" i="0" u="none" strike="noStrike" cap="none">
                <a:solidFill>
                  <a:srgbClr val="000000"/>
                </a:solidFill>
                <a:latin typeface="Times New Roman"/>
                <a:ea typeface="Times New Roman"/>
                <a:cs typeface="Times New Roman"/>
                <a:sym typeface="Times New Roman"/>
              </a:rPr>
              <a:t>China: $17.7 trillion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75"/>
              <a:buFont typeface="Arial"/>
              <a:buNone/>
            </a:pPr>
            <a:r>
              <a:rPr lang="en" sz="1575" b="0" i="0" u="none" strike="noStrike" cap="none">
                <a:solidFill>
                  <a:srgbClr val="000000"/>
                </a:solidFill>
                <a:latin typeface="Times New Roman"/>
                <a:ea typeface="Times New Roman"/>
                <a:cs typeface="Times New Roman"/>
                <a:sym typeface="Times New Roman"/>
              </a:rPr>
              <a:t>Japan: $4.9 trillion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75"/>
              <a:buFont typeface="Arial"/>
              <a:buNone/>
            </a:pPr>
            <a:r>
              <a:rPr lang="en" sz="1575" b="0" i="0" u="none" strike="noStrike" cap="none">
                <a:solidFill>
                  <a:srgbClr val="000000"/>
                </a:solidFill>
                <a:latin typeface="Times New Roman"/>
                <a:ea typeface="Times New Roman"/>
                <a:cs typeface="Times New Roman"/>
                <a:sym typeface="Times New Roman"/>
              </a:rPr>
              <a:t>Germany: $</a:t>
            </a:r>
            <a:r>
              <a:rPr lang="en" sz="1575">
                <a:latin typeface="Times New Roman"/>
                <a:ea typeface="Times New Roman"/>
                <a:cs typeface="Times New Roman"/>
                <a:sym typeface="Times New Roman"/>
              </a:rPr>
              <a:t>4.2</a:t>
            </a:r>
            <a:r>
              <a:rPr lang="en" sz="1575" b="0" i="0" u="none" strike="noStrike" cap="none">
                <a:solidFill>
                  <a:srgbClr val="000000"/>
                </a:solidFill>
                <a:latin typeface="Times New Roman"/>
                <a:ea typeface="Times New Roman"/>
                <a:cs typeface="Times New Roman"/>
                <a:sym typeface="Times New Roman"/>
              </a:rPr>
              <a:t> trillion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 sz="1050" b="0" i="0" u="none" strike="noStrike" cap="none">
                <a:solidFill>
                  <a:srgbClr val="000000"/>
                </a:solidFill>
                <a:latin typeface="Times New Roman"/>
                <a:ea typeface="Times New Roman"/>
                <a:cs typeface="Times New Roman"/>
                <a:sym typeface="Times New Roman"/>
              </a:rPr>
              <a:t> </a:t>
            </a:r>
            <a:r>
              <a:rPr lang="en" b="1" i="0" u="none" strike="noStrike" cap="none">
                <a:solidFill>
                  <a:srgbClr val="000000"/>
                </a:solidFill>
                <a:latin typeface="Times New Roman"/>
                <a:ea typeface="Times New Roman"/>
                <a:cs typeface="Times New Roman"/>
                <a:sym typeface="Times New Roman"/>
              </a:rPr>
              <a:t>(EU $17.1 trillion)</a:t>
            </a:r>
            <a:endParaRPr b="1" i="0" u="none" strike="noStrike" cap="none">
              <a:solidFill>
                <a:srgbClr val="000000"/>
              </a:solidFill>
              <a:latin typeface="Arial"/>
              <a:ea typeface="Arial"/>
              <a:cs typeface="Arial"/>
              <a:sym typeface="Arial"/>
            </a:endParaRPr>
          </a:p>
        </p:txBody>
      </p:sp>
      <p:pic>
        <p:nvPicPr>
          <p:cNvPr id="407" name="Google Shape;407;p14" descr="Image result for us flag"/>
          <p:cNvPicPr preferRelativeResize="0"/>
          <p:nvPr/>
        </p:nvPicPr>
        <p:blipFill rotWithShape="1">
          <a:blip r:embed="rId4">
            <a:alphaModFix/>
          </a:blip>
          <a:srcRect/>
          <a:stretch/>
        </p:blipFill>
        <p:spPr>
          <a:xfrm>
            <a:off x="5842001" y="3739867"/>
            <a:ext cx="368304" cy="198032"/>
          </a:xfrm>
          <a:prstGeom prst="rect">
            <a:avLst/>
          </a:prstGeom>
          <a:noFill/>
          <a:ln>
            <a:noFill/>
          </a:ln>
        </p:spPr>
      </p:pic>
      <p:pic>
        <p:nvPicPr>
          <p:cNvPr id="408" name="Google Shape;408;p14" descr="Image result for china flag"/>
          <p:cNvPicPr preferRelativeResize="0"/>
          <p:nvPr/>
        </p:nvPicPr>
        <p:blipFill rotWithShape="1">
          <a:blip r:embed="rId5">
            <a:alphaModFix/>
          </a:blip>
          <a:srcRect t="17409" b="16712"/>
          <a:stretch/>
        </p:blipFill>
        <p:spPr>
          <a:xfrm>
            <a:off x="5843671" y="3966037"/>
            <a:ext cx="367823" cy="224852"/>
          </a:xfrm>
          <a:prstGeom prst="rect">
            <a:avLst/>
          </a:prstGeom>
          <a:noFill/>
          <a:ln>
            <a:noFill/>
          </a:ln>
        </p:spPr>
      </p:pic>
      <p:pic>
        <p:nvPicPr>
          <p:cNvPr id="409" name="Google Shape;409;p14" descr="Image result for japan flag"/>
          <p:cNvPicPr preferRelativeResize="0"/>
          <p:nvPr/>
        </p:nvPicPr>
        <p:blipFill rotWithShape="1">
          <a:blip r:embed="rId6">
            <a:alphaModFix/>
          </a:blip>
          <a:srcRect l="4165" t="20910" r="4092" b="21862"/>
          <a:stretch/>
        </p:blipFill>
        <p:spPr>
          <a:xfrm>
            <a:off x="5859218" y="4193826"/>
            <a:ext cx="368304" cy="231389"/>
          </a:xfrm>
          <a:prstGeom prst="rect">
            <a:avLst/>
          </a:prstGeom>
          <a:noFill/>
          <a:ln>
            <a:noFill/>
          </a:ln>
        </p:spPr>
      </p:pic>
      <p:pic>
        <p:nvPicPr>
          <p:cNvPr id="410" name="Google Shape;410;p14" descr="Image result for germany  flag"/>
          <p:cNvPicPr preferRelativeResize="0"/>
          <p:nvPr/>
        </p:nvPicPr>
        <p:blipFill rotWithShape="1">
          <a:blip r:embed="rId7">
            <a:alphaModFix/>
          </a:blip>
          <a:srcRect/>
          <a:stretch/>
        </p:blipFill>
        <p:spPr>
          <a:xfrm>
            <a:off x="5875136" y="4467775"/>
            <a:ext cx="365205" cy="225228"/>
          </a:xfrm>
          <a:prstGeom prst="rect">
            <a:avLst/>
          </a:prstGeom>
          <a:noFill/>
          <a:ln>
            <a:noFill/>
          </a:ln>
        </p:spPr>
      </p:pic>
      <p:pic>
        <p:nvPicPr>
          <p:cNvPr id="411" name="Google Shape;411;p14" descr="Image result for economy on the rise icon"/>
          <p:cNvPicPr preferRelativeResize="0"/>
          <p:nvPr/>
        </p:nvPicPr>
        <p:blipFill rotWithShape="1">
          <a:blip r:embed="rId8">
            <a:alphaModFix/>
          </a:blip>
          <a:srcRect/>
          <a:stretch/>
        </p:blipFill>
        <p:spPr>
          <a:xfrm>
            <a:off x="3938650" y="3420907"/>
            <a:ext cx="1402127" cy="1402127"/>
          </a:xfrm>
          <a:prstGeom prst="rect">
            <a:avLst/>
          </a:prstGeom>
          <a:noFill/>
          <a:ln>
            <a:noFill/>
          </a:ln>
        </p:spPr>
      </p:pic>
    </p:spTree>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16"/>
          <p:cNvSpPr txBox="1">
            <a:spLocks noGrp="1"/>
          </p:cNvSpPr>
          <p:nvPr>
            <p:ph type="title"/>
          </p:nvPr>
        </p:nvSpPr>
        <p:spPr>
          <a:xfrm>
            <a:off x="153649" y="172250"/>
            <a:ext cx="8795400" cy="857400"/>
          </a:xfrm>
          <a:prstGeom prst="rect">
            <a:avLst/>
          </a:prstGeom>
          <a:noFill/>
          <a:ln>
            <a:noFill/>
          </a:ln>
        </p:spPr>
        <p:txBody>
          <a:bodyPr spcFirstLastPara="1" wrap="square" lIns="68575" tIns="34275" rIns="68575" bIns="34275" anchor="ctr" anchorCtr="0">
            <a:noAutofit/>
          </a:bodyPr>
          <a:lstStyle/>
          <a:p>
            <a:pPr>
              <a:buSzPts val="3300"/>
            </a:pPr>
            <a:r>
              <a:rPr lang="en" sz="2500"/>
              <a:t>Another Plus for Mexico: Jump in US Remittances - Money sent to family and friends in Mexico.</a:t>
            </a:r>
            <a:endParaRPr/>
          </a:p>
        </p:txBody>
      </p:sp>
      <p:sp>
        <p:nvSpPr>
          <p:cNvPr id="426" name="Google Shape;426;p16"/>
          <p:cNvSpPr txBox="1">
            <a:spLocks noGrp="1"/>
          </p:cNvSpPr>
          <p:nvPr>
            <p:ph type="body" idx="1"/>
          </p:nvPr>
        </p:nvSpPr>
        <p:spPr>
          <a:xfrm>
            <a:off x="5729100" y="1096900"/>
            <a:ext cx="3414900" cy="3890700"/>
          </a:xfrm>
          <a:prstGeom prst="rect">
            <a:avLst/>
          </a:prstGeom>
          <a:noFill/>
          <a:ln>
            <a:noFill/>
          </a:ln>
        </p:spPr>
        <p:txBody>
          <a:bodyPr spcFirstLastPara="1" wrap="square" lIns="68575" tIns="34275" rIns="68575" bIns="34275" anchor="t" anchorCtr="0">
            <a:noAutofit/>
          </a:bodyPr>
          <a:lstStyle/>
          <a:p>
            <a:pPr marL="215900" lvl="0" indent="-177800" algn="l" rtl="0">
              <a:lnSpc>
                <a:spcPct val="100000"/>
              </a:lnSpc>
              <a:spcBef>
                <a:spcPts val="0"/>
              </a:spcBef>
              <a:spcAft>
                <a:spcPts val="0"/>
              </a:spcAft>
              <a:buClr>
                <a:srgbClr val="000000"/>
              </a:buClr>
              <a:buSzPts val="1600"/>
              <a:buChar char="•"/>
            </a:pPr>
            <a:r>
              <a:rPr lang="en" sz="1600">
                <a:solidFill>
                  <a:srgbClr val="000000"/>
                </a:solidFill>
              </a:rPr>
              <a:t>Mexico’s Central Bank estimates that </a:t>
            </a:r>
            <a:r>
              <a:rPr lang="en" sz="1600" b="1">
                <a:solidFill>
                  <a:srgbClr val="4F81BD"/>
                </a:solidFill>
              </a:rPr>
              <a:t>95% of the remittances </a:t>
            </a:r>
            <a:r>
              <a:rPr lang="en" sz="1600">
                <a:solidFill>
                  <a:srgbClr val="000000"/>
                </a:solidFill>
              </a:rPr>
              <a:t>to Mexico come </a:t>
            </a:r>
            <a:r>
              <a:rPr lang="en" sz="1600" b="1">
                <a:solidFill>
                  <a:srgbClr val="4F81BD"/>
                </a:solidFill>
              </a:rPr>
              <a:t>from the United States</a:t>
            </a:r>
            <a:r>
              <a:rPr lang="en" sz="1600">
                <a:solidFill>
                  <a:srgbClr val="000000"/>
                </a:solidFill>
              </a:rPr>
              <a:t>.</a:t>
            </a:r>
            <a:endParaRPr sz="1600">
              <a:solidFill>
                <a:srgbClr val="000000"/>
              </a:solidFill>
            </a:endParaRPr>
          </a:p>
          <a:p>
            <a:pPr marL="457200" lvl="0" indent="0" algn="l" rtl="0">
              <a:lnSpc>
                <a:spcPct val="100000"/>
              </a:lnSpc>
              <a:spcBef>
                <a:spcPts val="0"/>
              </a:spcBef>
              <a:spcAft>
                <a:spcPts val="0"/>
              </a:spcAft>
              <a:buSzPts val="1400"/>
              <a:buNone/>
            </a:pPr>
            <a:endParaRPr sz="1600">
              <a:solidFill>
                <a:srgbClr val="000000"/>
              </a:solidFill>
            </a:endParaRPr>
          </a:p>
          <a:p>
            <a:pPr marL="215900" indent="-177800">
              <a:spcBef>
                <a:spcPts val="0"/>
              </a:spcBef>
              <a:buClr>
                <a:srgbClr val="000000"/>
              </a:buClr>
              <a:buSzPts val="1600"/>
            </a:pPr>
            <a:r>
              <a:rPr lang="en" sz="1600">
                <a:solidFill>
                  <a:srgbClr val="000000"/>
                </a:solidFill>
              </a:rPr>
              <a:t>In </a:t>
            </a:r>
            <a:r>
              <a:rPr lang="en" sz="1600" b="1">
                <a:solidFill>
                  <a:srgbClr val="4F81BD"/>
                </a:solidFill>
              </a:rPr>
              <a:t>2023</a:t>
            </a:r>
            <a:r>
              <a:rPr lang="en" sz="1600">
                <a:solidFill>
                  <a:srgbClr val="000000"/>
                </a:solidFill>
              </a:rPr>
              <a:t>, remittances set a record of </a:t>
            </a:r>
            <a:r>
              <a:rPr lang="en" sz="1600" b="1">
                <a:solidFill>
                  <a:srgbClr val="4F81BD"/>
                </a:solidFill>
              </a:rPr>
              <a:t>US $63 billion.</a:t>
            </a:r>
            <a:endParaRPr lang="en" sz="1600" b="1">
              <a:solidFill>
                <a:srgbClr val="000000"/>
              </a:solidFill>
            </a:endParaRPr>
          </a:p>
          <a:p>
            <a:pPr marL="38100" lvl="0" indent="0" algn="l" rtl="0">
              <a:lnSpc>
                <a:spcPct val="100000"/>
              </a:lnSpc>
              <a:spcBef>
                <a:spcPts val="0"/>
              </a:spcBef>
              <a:spcAft>
                <a:spcPts val="0"/>
              </a:spcAft>
              <a:buSzPts val="1600"/>
              <a:buNone/>
            </a:pPr>
            <a:endParaRPr lang="en" sz="1600">
              <a:solidFill>
                <a:srgbClr val="000000"/>
              </a:solidFill>
            </a:endParaRPr>
          </a:p>
          <a:p>
            <a:pPr marL="215900" indent="-177800">
              <a:spcBef>
                <a:spcPts val="0"/>
              </a:spcBef>
              <a:buClr>
                <a:srgbClr val="000000"/>
              </a:buClr>
              <a:buSzPts val="1600"/>
              <a:buFont typeface="Times New Roman"/>
              <a:buChar char="•"/>
            </a:pPr>
            <a:r>
              <a:rPr lang="en" sz="1600">
                <a:solidFill>
                  <a:srgbClr val="000000"/>
                </a:solidFill>
              </a:rPr>
              <a:t>Only India received more remittances in 2022.</a:t>
            </a:r>
            <a:endParaRPr lang="en" sz="1600" b="1">
              <a:solidFill>
                <a:srgbClr val="376092"/>
              </a:solidFill>
            </a:endParaRPr>
          </a:p>
          <a:p>
            <a:pPr marL="38100" indent="0">
              <a:spcBef>
                <a:spcPts val="0"/>
              </a:spcBef>
              <a:buClr>
                <a:srgbClr val="000000"/>
              </a:buClr>
              <a:buSzPts val="1600"/>
              <a:buNone/>
            </a:pPr>
            <a:endParaRPr lang="en" sz="1600" b="1">
              <a:solidFill>
                <a:schemeClr val="accent1">
                  <a:lumMod val="75000"/>
                </a:schemeClr>
              </a:solidFill>
            </a:endParaRPr>
          </a:p>
          <a:p>
            <a:pPr marL="215900" indent="-177800">
              <a:spcBef>
                <a:spcPts val="0"/>
              </a:spcBef>
              <a:buSzPts val="1600"/>
              <a:buFont typeface="Times New Roman"/>
              <a:buChar char="•"/>
            </a:pPr>
            <a:r>
              <a:rPr lang="en" sz="1600">
                <a:solidFill>
                  <a:srgbClr val="000000"/>
                </a:solidFill>
              </a:rPr>
              <a:t>7-10% may be crime related says a Reuters report.</a:t>
            </a:r>
          </a:p>
          <a:p>
            <a:pPr marL="0" lvl="0" indent="0" algn="l" rtl="0">
              <a:lnSpc>
                <a:spcPct val="100000"/>
              </a:lnSpc>
              <a:spcBef>
                <a:spcPts val="0"/>
              </a:spcBef>
              <a:spcAft>
                <a:spcPts val="0"/>
              </a:spcAft>
              <a:buNone/>
            </a:pPr>
            <a:endParaRPr sz="1600"/>
          </a:p>
          <a:p>
            <a:pPr marL="215900" indent="-76200">
              <a:spcBef>
                <a:spcPts val="0"/>
              </a:spcBef>
              <a:buSzPts val="2100"/>
              <a:buNone/>
            </a:pPr>
            <a:endParaRPr lang="en-US" sz="2100"/>
          </a:p>
          <a:p>
            <a:pPr marL="0" indent="0">
              <a:buNone/>
            </a:pPr>
            <a:endParaRPr lang="en-US"/>
          </a:p>
        </p:txBody>
      </p:sp>
      <p:pic>
        <p:nvPicPr>
          <p:cNvPr id="3" name="Picture 2" descr="A line graph with numbers and symbols&#10;&#10;Description automatically generated">
            <a:extLst>
              <a:ext uri="{FF2B5EF4-FFF2-40B4-BE49-F238E27FC236}">
                <a16:creationId xmlns:a16="http://schemas.microsoft.com/office/drawing/2014/main" id="{8CD1AE67-2E5F-5E3F-AA24-9F6A13062D49}"/>
              </a:ext>
            </a:extLst>
          </p:cNvPr>
          <p:cNvPicPr>
            <a:picLocks noChangeAspect="1"/>
          </p:cNvPicPr>
          <p:nvPr/>
        </p:nvPicPr>
        <p:blipFill>
          <a:blip r:embed="rId3"/>
          <a:stretch>
            <a:fillRect/>
          </a:stretch>
        </p:blipFill>
        <p:spPr>
          <a:xfrm>
            <a:off x="750323" y="1895177"/>
            <a:ext cx="3965703" cy="2583374"/>
          </a:xfrm>
          <a:prstGeom prst="rect">
            <a:avLst/>
          </a:prstGeom>
        </p:spPr>
      </p:pic>
      <p:pic>
        <p:nvPicPr>
          <p:cNvPr id="2" name="Picture 1" descr="A line graph with numbers and symbols&#10;&#10;Description automatically generated">
            <a:extLst>
              <a:ext uri="{FF2B5EF4-FFF2-40B4-BE49-F238E27FC236}">
                <a16:creationId xmlns:a16="http://schemas.microsoft.com/office/drawing/2014/main" id="{B2671A38-BEDB-D1AC-4483-A0759438F512}"/>
              </a:ext>
            </a:extLst>
          </p:cNvPr>
          <p:cNvPicPr>
            <a:picLocks noChangeAspect="1"/>
          </p:cNvPicPr>
          <p:nvPr/>
        </p:nvPicPr>
        <p:blipFill>
          <a:blip r:embed="rId4"/>
          <a:stretch>
            <a:fillRect/>
          </a:stretch>
        </p:blipFill>
        <p:spPr>
          <a:xfrm>
            <a:off x="0" y="1695485"/>
            <a:ext cx="5597339" cy="269942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18"/>
          <p:cNvSpPr/>
          <p:nvPr/>
        </p:nvSpPr>
        <p:spPr>
          <a:xfrm>
            <a:off x="-149630" y="1234440"/>
            <a:ext cx="9401695" cy="2618509"/>
          </a:xfrm>
          <a:prstGeom prst="rect">
            <a:avLst/>
          </a:prstGeom>
          <a:solidFill>
            <a:srgbClr val="C00000">
              <a:alpha val="26666"/>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440" name="Google Shape;440;p18"/>
          <p:cNvSpPr txBox="1">
            <a:spLocks noGrp="1"/>
          </p:cNvSpPr>
          <p:nvPr>
            <p:ph type="ctrTitle" idx="4294967295"/>
          </p:nvPr>
        </p:nvSpPr>
        <p:spPr>
          <a:xfrm>
            <a:off x="247065" y="1673175"/>
            <a:ext cx="8481298" cy="1743356"/>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6000"/>
              <a:buFont typeface="Times New Roman"/>
              <a:buNone/>
            </a:pPr>
            <a:r>
              <a:rPr lang="en" sz="6000" b="0" i="0" u="none" strike="noStrike" cap="none">
                <a:solidFill>
                  <a:schemeClr val="dk1"/>
                </a:solidFill>
                <a:latin typeface="Times New Roman"/>
                <a:ea typeface="Times New Roman"/>
                <a:cs typeface="Times New Roman"/>
                <a:sym typeface="Times New Roman"/>
              </a:rPr>
              <a:t>Border Management: </a:t>
            </a:r>
            <a:br>
              <a:rPr lang="en" sz="6000" b="0" i="0" u="none" strike="noStrike" cap="none">
                <a:solidFill>
                  <a:schemeClr val="dk1"/>
                </a:solidFill>
                <a:latin typeface="Times New Roman"/>
                <a:ea typeface="Times New Roman"/>
                <a:cs typeface="Times New Roman"/>
                <a:sym typeface="Times New Roman"/>
              </a:rPr>
            </a:br>
            <a:r>
              <a:rPr lang="en" sz="6000" b="0" i="0" u="none" strike="noStrike" cap="none">
                <a:solidFill>
                  <a:schemeClr val="dk1"/>
                </a:solidFill>
                <a:latin typeface="Times New Roman"/>
                <a:ea typeface="Times New Roman"/>
                <a:cs typeface="Times New Roman"/>
                <a:sym typeface="Times New Roman"/>
              </a:rPr>
              <a:t>Licit and Illicit Flows</a:t>
            </a:r>
            <a:endParaRPr sz="1100" b="0" i="0" u="none" strike="noStrike" cap="none">
              <a:solidFill>
                <a:schemeClr val="dk1"/>
              </a:solidFill>
              <a:latin typeface="Times New Roman"/>
              <a:ea typeface="Times New Roman"/>
              <a:cs typeface="Times New Roman"/>
              <a:sym typeface="Times New Roman"/>
            </a:endParaRPr>
          </a:p>
        </p:txBody>
      </p:sp>
      <p:cxnSp>
        <p:nvCxnSpPr>
          <p:cNvPr id="441" name="Google Shape;441;p18"/>
          <p:cNvCxnSpPr/>
          <p:nvPr/>
        </p:nvCxnSpPr>
        <p:spPr>
          <a:xfrm rot="10800000" flipH="1">
            <a:off x="-149630" y="1045088"/>
            <a:ext cx="9439101" cy="12469"/>
          </a:xfrm>
          <a:prstGeom prst="straightConnector1">
            <a:avLst/>
          </a:prstGeom>
          <a:noFill/>
          <a:ln w="155575" cap="flat" cmpd="sng">
            <a:solidFill>
              <a:srgbClr val="C00000"/>
            </a:solidFill>
            <a:prstDash val="solid"/>
            <a:round/>
            <a:headEnd type="none" w="sm" len="sm"/>
            <a:tailEnd type="none" w="sm" len="sm"/>
          </a:ln>
        </p:spPr>
      </p:cxnSp>
      <p:cxnSp>
        <p:nvCxnSpPr>
          <p:cNvPr id="442" name="Google Shape;442;p18"/>
          <p:cNvCxnSpPr/>
          <p:nvPr/>
        </p:nvCxnSpPr>
        <p:spPr>
          <a:xfrm rot="10800000" flipH="1">
            <a:off x="-187037" y="3985032"/>
            <a:ext cx="9439101" cy="12469"/>
          </a:xfrm>
          <a:prstGeom prst="straightConnector1">
            <a:avLst/>
          </a:prstGeom>
          <a:noFill/>
          <a:ln w="155575" cap="flat" cmpd="sng">
            <a:solidFill>
              <a:srgbClr val="C00000"/>
            </a:solidFill>
            <a:prstDash val="solid"/>
            <a:round/>
            <a:headEnd type="none" w="sm" len="sm"/>
            <a:tailEnd type="none" w="sm" len="sm"/>
          </a:ln>
        </p:spPr>
      </p:cxnSp>
    </p:spTree>
  </p:cSld>
  <p:clrMapOvr>
    <a:masterClrMapping/>
  </p:clrMapOvr>
  <p:transition spd="slow">
    <p:push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448" name="Google Shape;448;p19"/>
          <p:cNvPicPr preferRelativeResize="0"/>
          <p:nvPr/>
        </p:nvPicPr>
        <p:blipFill rotWithShape="1">
          <a:blip r:embed="rId3">
            <a:alphaModFix/>
          </a:blip>
          <a:srcRect t="5148" b="7253"/>
          <a:stretch/>
        </p:blipFill>
        <p:spPr>
          <a:xfrm>
            <a:off x="768065" y="1083666"/>
            <a:ext cx="7731910" cy="4077000"/>
          </a:xfrm>
          <a:prstGeom prst="rect">
            <a:avLst/>
          </a:prstGeom>
          <a:noFill/>
          <a:ln>
            <a:noFill/>
          </a:ln>
        </p:spPr>
      </p:pic>
      <p:sp>
        <p:nvSpPr>
          <p:cNvPr id="449" name="Google Shape;449;p19"/>
          <p:cNvSpPr txBox="1">
            <a:spLocks noGrp="1"/>
          </p:cNvSpPr>
          <p:nvPr>
            <p:ph type="title"/>
          </p:nvPr>
        </p:nvSpPr>
        <p:spPr>
          <a:xfrm>
            <a:off x="153649" y="172250"/>
            <a:ext cx="8795478" cy="85725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chemeClr val="dk1"/>
              </a:buClr>
              <a:buSzPts val="3300"/>
              <a:buFont typeface="Times New Roman"/>
              <a:buNone/>
            </a:pPr>
            <a:r>
              <a:rPr lang="en" sz="2800"/>
              <a:t>Moving toward Co-Management of the Border</a:t>
            </a:r>
            <a:endParaRPr sz="2800"/>
          </a:p>
        </p:txBody>
      </p:sp>
    </p:spTree>
  </p:cSld>
  <p:clrMapOvr>
    <a:masterClrMapping/>
  </p:clrMapOvr>
  <p:transition spd="slow">
    <p:push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21"/>
          <p:cNvSpPr txBox="1">
            <a:spLocks noGrp="1"/>
          </p:cNvSpPr>
          <p:nvPr>
            <p:ph type="title"/>
          </p:nvPr>
        </p:nvSpPr>
        <p:spPr>
          <a:xfrm>
            <a:off x="153649" y="172250"/>
            <a:ext cx="8795478" cy="857250"/>
          </a:xfrm>
          <a:prstGeom prst="rect">
            <a:avLst/>
          </a:prstGeom>
          <a:noFill/>
          <a:ln>
            <a:noFill/>
          </a:ln>
        </p:spPr>
        <p:txBody>
          <a:bodyPr spcFirstLastPara="1" wrap="square" lIns="68575" tIns="34275" rIns="68575" bIns="34275" anchor="ctr" anchorCtr="0">
            <a:noAutofit/>
          </a:bodyPr>
          <a:lstStyle/>
          <a:p>
            <a:pPr marL="0" lvl="0" indent="0" algn="ctr" rtl="0">
              <a:lnSpc>
                <a:spcPct val="100000"/>
              </a:lnSpc>
              <a:spcBef>
                <a:spcPts val="0"/>
              </a:spcBef>
              <a:spcAft>
                <a:spcPts val="0"/>
              </a:spcAft>
              <a:buClr>
                <a:schemeClr val="dk1"/>
              </a:buClr>
              <a:buSzPts val="1400"/>
              <a:buNone/>
            </a:pPr>
            <a:r>
              <a:rPr lang="en"/>
              <a:t>Trucks Crossing the U.S.-Mexico Border</a:t>
            </a:r>
            <a:endParaRPr lang="en-US"/>
          </a:p>
        </p:txBody>
      </p:sp>
      <p:sp>
        <p:nvSpPr>
          <p:cNvPr id="468" name="Google Shape;468;p21"/>
          <p:cNvSpPr/>
          <p:nvPr/>
        </p:nvSpPr>
        <p:spPr>
          <a:xfrm>
            <a:off x="0" y="4935751"/>
            <a:ext cx="5293519" cy="25391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 sz="1050" b="0" i="0" u="none" strike="noStrike" cap="none">
                <a:solidFill>
                  <a:srgbClr val="000000"/>
                </a:solidFill>
                <a:latin typeface="Times New Roman"/>
                <a:ea typeface="Times New Roman"/>
                <a:cs typeface="Times New Roman"/>
                <a:sym typeface="Times New Roman"/>
              </a:rPr>
              <a:t>Source: Bureau of Transportation Statistics, </a:t>
            </a:r>
            <a:r>
              <a:rPr lang="en" sz="1050">
                <a:latin typeface="Times New Roman"/>
                <a:ea typeface="Times New Roman"/>
                <a:cs typeface="Times New Roman"/>
                <a:sym typeface="Times New Roman"/>
              </a:rPr>
              <a:t>2023</a:t>
            </a:r>
            <a:endParaRPr sz="1400" b="0" i="0" u="none" strike="noStrike" cap="none">
              <a:solidFill>
                <a:srgbClr val="000000"/>
              </a:solidFill>
              <a:latin typeface="Arial"/>
              <a:ea typeface="Arial"/>
              <a:cs typeface="Arial"/>
              <a:sym typeface="Arial"/>
            </a:endParaRPr>
          </a:p>
        </p:txBody>
      </p:sp>
      <p:pic>
        <p:nvPicPr>
          <p:cNvPr id="469" name="Google Shape;469;p21"/>
          <p:cNvPicPr preferRelativeResize="0"/>
          <p:nvPr/>
        </p:nvPicPr>
        <p:blipFill>
          <a:blip r:embed="rId3">
            <a:alphaModFix/>
          </a:blip>
          <a:stretch>
            <a:fillRect/>
          </a:stretch>
        </p:blipFill>
        <p:spPr>
          <a:xfrm>
            <a:off x="3786002" y="2308254"/>
            <a:ext cx="1208951" cy="1004733"/>
          </a:xfrm>
          <a:prstGeom prst="rect">
            <a:avLst/>
          </a:prstGeom>
          <a:noFill/>
          <a:ln>
            <a:noFill/>
          </a:ln>
        </p:spPr>
      </p:pic>
      <p:pic>
        <p:nvPicPr>
          <p:cNvPr id="2" name="Picture 1">
            <a:extLst>
              <a:ext uri="{FF2B5EF4-FFF2-40B4-BE49-F238E27FC236}">
                <a16:creationId xmlns:a16="http://schemas.microsoft.com/office/drawing/2014/main" id="{DE5512C2-7AF5-1383-C0D6-3F51EC15E229}"/>
              </a:ext>
            </a:extLst>
          </p:cNvPr>
          <p:cNvPicPr>
            <a:picLocks noChangeAspect="1"/>
          </p:cNvPicPr>
          <p:nvPr/>
        </p:nvPicPr>
        <p:blipFill>
          <a:blip r:embed="rId4"/>
          <a:stretch>
            <a:fillRect/>
          </a:stretch>
        </p:blipFill>
        <p:spPr>
          <a:xfrm>
            <a:off x="543980" y="1081372"/>
            <a:ext cx="7690281" cy="390869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FF207-BBFA-4338-4464-1795EA555E4D}"/>
              </a:ext>
            </a:extLst>
          </p:cNvPr>
          <p:cNvSpPr>
            <a:spLocks noGrp="1"/>
          </p:cNvSpPr>
          <p:nvPr>
            <p:ph type="title"/>
          </p:nvPr>
        </p:nvSpPr>
        <p:spPr/>
        <p:txBody>
          <a:bodyPr/>
          <a:lstStyle/>
          <a:p>
            <a:r>
              <a:rPr lang="en-US"/>
              <a:t>Illegal Border Encounters, Annual</a:t>
            </a:r>
          </a:p>
        </p:txBody>
      </p:sp>
      <p:pic>
        <p:nvPicPr>
          <p:cNvPr id="3" name="Picture 2" descr="A graph of a financial crisis&#10;&#10;Description automatically generated">
            <a:extLst>
              <a:ext uri="{FF2B5EF4-FFF2-40B4-BE49-F238E27FC236}">
                <a16:creationId xmlns:a16="http://schemas.microsoft.com/office/drawing/2014/main" id="{36DF0F21-8435-D1B5-001C-0F8905FE0CA0}"/>
              </a:ext>
            </a:extLst>
          </p:cNvPr>
          <p:cNvPicPr>
            <a:picLocks noChangeAspect="1"/>
          </p:cNvPicPr>
          <p:nvPr/>
        </p:nvPicPr>
        <p:blipFill>
          <a:blip r:embed="rId2"/>
          <a:stretch>
            <a:fillRect/>
          </a:stretch>
        </p:blipFill>
        <p:spPr>
          <a:xfrm>
            <a:off x="220597" y="1166582"/>
            <a:ext cx="8156092" cy="3807864"/>
          </a:xfrm>
          <a:prstGeom prst="rect">
            <a:avLst/>
          </a:prstGeom>
        </p:spPr>
      </p:pic>
    </p:spTree>
    <p:extLst>
      <p:ext uri="{BB962C8B-B14F-4D97-AF65-F5344CB8AC3E}">
        <p14:creationId xmlns:p14="http://schemas.microsoft.com/office/powerpoint/2010/main" val="27883696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26"/>
          <p:cNvSpPr txBox="1">
            <a:spLocks noGrp="1"/>
          </p:cNvSpPr>
          <p:nvPr>
            <p:ph type="title"/>
          </p:nvPr>
        </p:nvSpPr>
        <p:spPr>
          <a:xfrm>
            <a:off x="153649" y="172250"/>
            <a:ext cx="8988359" cy="871537"/>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100000"/>
              </a:lnSpc>
              <a:spcBef>
                <a:spcPts val="0"/>
              </a:spcBef>
              <a:spcAft>
                <a:spcPts val="0"/>
              </a:spcAft>
              <a:buClr>
                <a:schemeClr val="dk1"/>
              </a:buClr>
              <a:buSzPct val="42424"/>
              <a:buNone/>
            </a:pPr>
            <a:r>
              <a:rPr lang="en"/>
              <a:t>U.S.-Mexico border apprehensions </a:t>
            </a:r>
            <a:r>
              <a:rPr lang="en" sz="3100"/>
              <a:t>FY 2021-2024</a:t>
            </a:r>
            <a:r>
              <a:rPr lang="en" sz="2700"/>
              <a:t>(FYTD)</a:t>
            </a:r>
            <a:endParaRPr lang="en-US" sz="2700"/>
          </a:p>
        </p:txBody>
      </p:sp>
      <p:sp>
        <p:nvSpPr>
          <p:cNvPr id="507" name="Google Shape;507;p26"/>
          <p:cNvSpPr txBox="1">
            <a:spLocks noGrp="1"/>
          </p:cNvSpPr>
          <p:nvPr>
            <p:ph type="body" idx="1"/>
          </p:nvPr>
        </p:nvSpPr>
        <p:spPr>
          <a:xfrm>
            <a:off x="4726580" y="947742"/>
            <a:ext cx="4509577" cy="4179692"/>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300"/>
              </a:spcBef>
              <a:spcAft>
                <a:spcPts val="0"/>
              </a:spcAft>
              <a:buSzPts val="1400"/>
              <a:buNone/>
            </a:pPr>
            <a:endParaRPr lang="en-US" sz="1200" dirty="0"/>
          </a:p>
          <a:p>
            <a:pPr indent="-304800">
              <a:lnSpc>
                <a:spcPct val="115000"/>
              </a:lnSpc>
              <a:spcBef>
                <a:spcPts val="0"/>
              </a:spcBef>
              <a:buSzPts val="1200"/>
            </a:pPr>
            <a:r>
              <a:rPr lang="en" sz="1400" dirty="0"/>
              <a:t>FY </a:t>
            </a:r>
            <a:r>
              <a:rPr lang="en" sz="1400" b="1" dirty="0">
                <a:solidFill>
                  <a:srgbClr val="632423"/>
                </a:solidFill>
              </a:rPr>
              <a:t>2020,</a:t>
            </a:r>
            <a:r>
              <a:rPr lang="en" sz="1400" dirty="0"/>
              <a:t> </a:t>
            </a:r>
            <a:r>
              <a:rPr lang="en" sz="1400" b="1" dirty="0">
                <a:solidFill>
                  <a:srgbClr val="632423"/>
                </a:solidFill>
              </a:rPr>
              <a:t>458,088 apprehensions (COVID 19) </a:t>
            </a:r>
            <a:endParaRPr lang="en" sz="1400" b="1" dirty="0">
              <a:solidFill>
                <a:srgbClr val="FF0000"/>
              </a:solidFill>
            </a:endParaRPr>
          </a:p>
          <a:p>
            <a:pPr indent="-304800">
              <a:lnSpc>
                <a:spcPct val="114999"/>
              </a:lnSpc>
              <a:spcBef>
                <a:spcPts val="0"/>
              </a:spcBef>
              <a:buSzPts val="1200"/>
            </a:pPr>
            <a:r>
              <a:rPr lang="en" sz="1400" b="1" dirty="0">
                <a:solidFill>
                  <a:srgbClr val="FF0000"/>
                </a:solidFill>
              </a:rPr>
              <a:t>FY 2021, 1,734,686 apprehensions.</a:t>
            </a:r>
            <a:endParaRPr sz="1400" b="1" dirty="0">
              <a:solidFill>
                <a:srgbClr val="FF0000"/>
              </a:solidFill>
            </a:endParaRPr>
          </a:p>
          <a:p>
            <a:pPr marL="457200" lvl="0" indent="0" algn="l" rtl="0">
              <a:lnSpc>
                <a:spcPct val="115000"/>
              </a:lnSpc>
              <a:spcBef>
                <a:spcPts val="0"/>
              </a:spcBef>
              <a:spcAft>
                <a:spcPts val="0"/>
              </a:spcAft>
              <a:buSzPts val="1400"/>
              <a:buNone/>
            </a:pPr>
            <a:endParaRPr sz="1400" b="1" dirty="0">
              <a:solidFill>
                <a:srgbClr val="FF0000"/>
              </a:solidFill>
            </a:endParaRPr>
          </a:p>
          <a:p>
            <a:pPr indent="-304800">
              <a:lnSpc>
                <a:spcPct val="115000"/>
              </a:lnSpc>
              <a:spcBef>
                <a:spcPts val="0"/>
              </a:spcBef>
              <a:buClr>
                <a:srgbClr val="FF0000"/>
              </a:buClr>
              <a:buSzPts val="1200"/>
            </a:pPr>
            <a:r>
              <a:rPr lang="en" sz="1400" b="1" dirty="0">
                <a:solidFill>
                  <a:srgbClr val="FF0000"/>
                </a:solidFill>
              </a:rPr>
              <a:t>FY 2022 &amp; 23, record "encounters": 2,378,900 in FY 22 &amp; 2,475,000 in FY 23. Still high FY24.</a:t>
            </a:r>
          </a:p>
          <a:p>
            <a:pPr marL="0" indent="0">
              <a:lnSpc>
                <a:spcPct val="115000"/>
              </a:lnSpc>
              <a:spcBef>
                <a:spcPts val="0"/>
              </a:spcBef>
              <a:buClr>
                <a:srgbClr val="000000"/>
              </a:buClr>
              <a:buNone/>
            </a:pPr>
            <a:endParaRPr lang="en" sz="1400" dirty="0"/>
          </a:p>
          <a:p>
            <a:pPr indent="-304800">
              <a:lnSpc>
                <a:spcPct val="115000"/>
              </a:lnSpc>
              <a:spcBef>
                <a:spcPts val="0"/>
              </a:spcBef>
              <a:buClr>
                <a:srgbClr val="FF0000"/>
              </a:buClr>
              <a:buSzPts val="1200"/>
            </a:pPr>
            <a:r>
              <a:rPr lang="en" sz="1400" b="1" dirty="0">
                <a:solidFill>
                  <a:srgbClr val="632423"/>
                </a:solidFill>
              </a:rPr>
              <a:t>More families, more adults, more Mexicans; many more from elsewhere (a record 51%). </a:t>
            </a:r>
            <a:endParaRPr sz="1400" b="1" dirty="0">
              <a:solidFill>
                <a:srgbClr val="632423"/>
              </a:solidFill>
            </a:endParaRPr>
          </a:p>
          <a:p>
            <a:pPr marL="457200" lvl="0" indent="0" algn="l" rtl="0">
              <a:lnSpc>
                <a:spcPct val="115000"/>
              </a:lnSpc>
              <a:spcBef>
                <a:spcPts val="0"/>
              </a:spcBef>
              <a:spcAft>
                <a:spcPts val="0"/>
              </a:spcAft>
              <a:buSzPts val="1400"/>
              <a:buNone/>
            </a:pPr>
            <a:endParaRPr sz="1400" b="1" dirty="0">
              <a:solidFill>
                <a:srgbClr val="632423"/>
              </a:solidFill>
            </a:endParaRPr>
          </a:p>
          <a:p>
            <a:pPr indent="-298450">
              <a:lnSpc>
                <a:spcPct val="115000"/>
              </a:lnSpc>
              <a:spcBef>
                <a:spcPts val="0"/>
              </a:spcBef>
              <a:buClr>
                <a:srgbClr val="632423"/>
              </a:buClr>
              <a:buSzPts val="1100"/>
            </a:pPr>
            <a:r>
              <a:rPr lang="en" sz="1400" b="1" dirty="0">
                <a:solidFill>
                  <a:srgbClr val="632423"/>
                </a:solidFill>
              </a:rPr>
              <a:t>Under Biden, over 6 million apprehended; some 4 million expelled; and 2.3 million released; </a:t>
            </a:r>
            <a:endParaRPr lang="en" sz="1400" b="1" u="sng" dirty="0">
              <a:solidFill>
                <a:srgbClr val="C00000"/>
              </a:solidFill>
            </a:endParaRPr>
          </a:p>
          <a:p>
            <a:pPr indent="-298450">
              <a:lnSpc>
                <a:spcPct val="114999"/>
              </a:lnSpc>
              <a:spcBef>
                <a:spcPts val="0"/>
              </a:spcBef>
              <a:buClr>
                <a:srgbClr val="632423"/>
              </a:buClr>
              <a:buSzPts val="1100"/>
            </a:pPr>
            <a:endParaRPr lang="en" sz="1400" b="1" u="sng" dirty="0">
              <a:solidFill>
                <a:srgbClr val="C00000"/>
              </a:solidFill>
            </a:endParaRPr>
          </a:p>
          <a:p>
            <a:pPr indent="-298450">
              <a:lnSpc>
                <a:spcPct val="114999"/>
              </a:lnSpc>
              <a:spcBef>
                <a:spcPts val="0"/>
              </a:spcBef>
              <a:buClr>
                <a:srgbClr val="632423"/>
              </a:buClr>
              <a:buSzPts val="1100"/>
            </a:pPr>
            <a:r>
              <a:rPr lang="en" sz="1400" b="1" u="sng" dirty="0">
                <a:solidFill>
                  <a:srgbClr val="C00000"/>
                </a:solidFill>
              </a:rPr>
              <a:t>Est. 8 million migrants with temporary status entered during Biden Administration</a:t>
            </a:r>
          </a:p>
        </p:txBody>
      </p:sp>
      <p:sp>
        <p:nvSpPr>
          <p:cNvPr id="508" name="Google Shape;508;p26"/>
          <p:cNvSpPr txBox="1"/>
          <p:nvPr/>
        </p:nvSpPr>
        <p:spPr>
          <a:xfrm>
            <a:off x="62982" y="4898571"/>
            <a:ext cx="4598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510" name="Google Shape;510;p26"/>
          <p:cNvCxnSpPr/>
          <p:nvPr/>
        </p:nvCxnSpPr>
        <p:spPr>
          <a:xfrm>
            <a:off x="4804680" y="1051691"/>
            <a:ext cx="20700" cy="4080300"/>
          </a:xfrm>
          <a:prstGeom prst="straightConnector1">
            <a:avLst/>
          </a:prstGeom>
          <a:noFill/>
          <a:ln w="9525" cap="flat" cmpd="sng">
            <a:solidFill>
              <a:schemeClr val="dk1"/>
            </a:solidFill>
            <a:prstDash val="solid"/>
            <a:round/>
            <a:headEnd type="none" w="sm" len="sm"/>
            <a:tailEnd type="none" w="sm" len="sm"/>
          </a:ln>
        </p:spPr>
      </p:cxnSp>
      <p:pic>
        <p:nvPicPr>
          <p:cNvPr id="2" name="Picture 1" descr="A screenshot of a graph&#10;&#10;Description automatically generated">
            <a:extLst>
              <a:ext uri="{FF2B5EF4-FFF2-40B4-BE49-F238E27FC236}">
                <a16:creationId xmlns:a16="http://schemas.microsoft.com/office/drawing/2014/main" id="{9A8A8102-9161-8BB8-EC62-039470CF1CAD}"/>
              </a:ext>
            </a:extLst>
          </p:cNvPr>
          <p:cNvPicPr>
            <a:picLocks noChangeAspect="1"/>
          </p:cNvPicPr>
          <p:nvPr/>
        </p:nvPicPr>
        <p:blipFill>
          <a:blip r:embed="rId3"/>
          <a:stretch>
            <a:fillRect/>
          </a:stretch>
        </p:blipFill>
        <p:spPr>
          <a:xfrm>
            <a:off x="800394" y="1767447"/>
            <a:ext cx="3020536" cy="2824231"/>
          </a:xfrm>
          <a:prstGeom prst="rect">
            <a:avLst/>
          </a:prstGeom>
        </p:spPr>
      </p:pic>
      <p:pic>
        <p:nvPicPr>
          <p:cNvPr id="3" name="Picture 2" descr="A graph of different colored lines and numbers&#10;&#10;Description automatically generated">
            <a:extLst>
              <a:ext uri="{FF2B5EF4-FFF2-40B4-BE49-F238E27FC236}">
                <a16:creationId xmlns:a16="http://schemas.microsoft.com/office/drawing/2014/main" id="{E9F92434-BB79-D464-8F34-8245A68661DA}"/>
              </a:ext>
            </a:extLst>
          </p:cNvPr>
          <p:cNvPicPr>
            <a:picLocks noChangeAspect="1"/>
          </p:cNvPicPr>
          <p:nvPr/>
        </p:nvPicPr>
        <p:blipFill>
          <a:blip r:embed="rId4"/>
          <a:stretch>
            <a:fillRect/>
          </a:stretch>
        </p:blipFill>
        <p:spPr>
          <a:xfrm>
            <a:off x="655198" y="1168010"/>
            <a:ext cx="3855047" cy="3578087"/>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C403-DFA3-7043-8A92-3FCB093691BB}"/>
              </a:ext>
            </a:extLst>
          </p:cNvPr>
          <p:cNvSpPr>
            <a:spLocks noGrp="1"/>
          </p:cNvSpPr>
          <p:nvPr>
            <p:ph type="title"/>
          </p:nvPr>
        </p:nvSpPr>
        <p:spPr/>
        <p:txBody>
          <a:bodyPr/>
          <a:lstStyle/>
          <a:p>
            <a:r>
              <a:rPr lang="en-US" dirty="0"/>
              <a:t>Asylum Seekers Pending Deportation</a:t>
            </a:r>
          </a:p>
        </p:txBody>
      </p:sp>
      <p:pic>
        <p:nvPicPr>
          <p:cNvPr id="3" name="Picture 2" descr="A graph of a number of people&#10;&#10;Description automatically generated">
            <a:extLst>
              <a:ext uri="{FF2B5EF4-FFF2-40B4-BE49-F238E27FC236}">
                <a16:creationId xmlns:a16="http://schemas.microsoft.com/office/drawing/2014/main" id="{06A48854-19A3-4F77-C5D0-45BA38DCA25C}"/>
              </a:ext>
            </a:extLst>
          </p:cNvPr>
          <p:cNvPicPr>
            <a:picLocks noChangeAspect="1"/>
          </p:cNvPicPr>
          <p:nvPr/>
        </p:nvPicPr>
        <p:blipFill>
          <a:blip r:embed="rId2"/>
          <a:stretch>
            <a:fillRect/>
          </a:stretch>
        </p:blipFill>
        <p:spPr>
          <a:xfrm>
            <a:off x="792795" y="1091045"/>
            <a:ext cx="7517588" cy="4052454"/>
          </a:xfrm>
          <a:prstGeom prst="rect">
            <a:avLst/>
          </a:prstGeom>
        </p:spPr>
      </p:pic>
    </p:spTree>
    <p:extLst>
      <p:ext uri="{BB962C8B-B14F-4D97-AF65-F5344CB8AC3E}">
        <p14:creationId xmlns:p14="http://schemas.microsoft.com/office/powerpoint/2010/main" val="42237385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269" name="Google Shape;269;p2"/>
          <p:cNvPicPr preferRelativeResize="0"/>
          <p:nvPr/>
        </p:nvPicPr>
        <p:blipFill rotWithShape="1">
          <a:blip r:embed="rId3">
            <a:alphaModFix/>
          </a:blip>
          <a:srcRect/>
          <a:stretch/>
        </p:blipFill>
        <p:spPr>
          <a:xfrm>
            <a:off x="-1" y="96200"/>
            <a:ext cx="8627609" cy="905350"/>
          </a:xfrm>
          <a:prstGeom prst="rect">
            <a:avLst/>
          </a:prstGeom>
          <a:noFill/>
          <a:ln>
            <a:noFill/>
          </a:ln>
        </p:spPr>
      </p:pic>
      <p:pic>
        <p:nvPicPr>
          <p:cNvPr id="270" name="Google Shape;270;p2"/>
          <p:cNvPicPr preferRelativeResize="0"/>
          <p:nvPr/>
        </p:nvPicPr>
        <p:blipFill rotWithShape="1">
          <a:blip r:embed="rId4">
            <a:alphaModFix/>
          </a:blip>
          <a:srcRect/>
          <a:stretch/>
        </p:blipFill>
        <p:spPr>
          <a:xfrm>
            <a:off x="6822950" y="96200"/>
            <a:ext cx="1847850" cy="933450"/>
          </a:xfrm>
          <a:prstGeom prst="rect">
            <a:avLst/>
          </a:prstGeom>
          <a:noFill/>
          <a:ln>
            <a:noFill/>
          </a:ln>
        </p:spPr>
      </p:pic>
      <p:sp>
        <p:nvSpPr>
          <p:cNvPr id="271" name="Google Shape;271;p2"/>
          <p:cNvSpPr txBox="1"/>
          <p:nvPr/>
        </p:nvSpPr>
        <p:spPr>
          <a:xfrm>
            <a:off x="86750" y="1189825"/>
            <a:ext cx="9057300" cy="4278064"/>
          </a:xfrm>
          <a:prstGeom prst="rect">
            <a:avLst/>
          </a:prstGeom>
          <a:noFill/>
          <a:ln>
            <a:noFill/>
          </a:ln>
        </p:spPr>
        <p:txBody>
          <a:bodyPr spcFirstLastPara="1" wrap="square" lIns="91425" tIns="91425" rIns="91425" bIns="91425" anchor="t" anchorCtr="0">
            <a:spAutoFit/>
          </a:bodyPr>
          <a:lstStyle/>
          <a:p>
            <a:pPr marL="457200" indent="-342900">
              <a:lnSpc>
                <a:spcPct val="150000"/>
              </a:lnSpc>
              <a:spcBef>
                <a:spcPts val="1200"/>
              </a:spcBef>
              <a:buClr>
                <a:schemeClr val="dk1"/>
              </a:buClr>
              <a:buSzPts val="1800"/>
              <a:buFont typeface="Times New Roman"/>
              <a:buChar char="●"/>
            </a:pPr>
            <a:r>
              <a:rPr lang="en" sz="1800" b="0" i="0" u="none" strike="noStrike" cap="none">
                <a:solidFill>
                  <a:srgbClr val="FF0000"/>
                </a:solidFill>
                <a:latin typeface="Times New Roman"/>
                <a:ea typeface="Times New Roman"/>
                <a:cs typeface="Times New Roman"/>
                <a:sym typeface="Times New Roman"/>
              </a:rPr>
              <a:t>U.S.-Mexico ties touch more U.S. lives daily</a:t>
            </a:r>
            <a:r>
              <a:rPr lang="en" sz="1800" b="0" i="0" u="none" strike="noStrike" cap="none">
                <a:solidFill>
                  <a:schemeClr val="dk1"/>
                </a:solidFill>
                <a:latin typeface="Times New Roman"/>
                <a:ea typeface="Times New Roman"/>
                <a:cs typeface="Times New Roman"/>
                <a:sym typeface="Times New Roman"/>
              </a:rPr>
              <a:t> than any other country via trade, border connections, tourism, family ties, and illicit flows.</a:t>
            </a:r>
            <a:r>
              <a:rPr lang="en" sz="1800">
                <a:solidFill>
                  <a:schemeClr val="dk1"/>
                </a:solidFill>
                <a:latin typeface="Times New Roman"/>
                <a:ea typeface="Times New Roman"/>
                <a:cs typeface="Times New Roman"/>
                <a:sym typeface="Times New Roman"/>
              </a:rPr>
              <a:t> </a:t>
            </a:r>
            <a:r>
              <a:rPr lang="en" sz="1800" b="0" i="0" u="none" strike="noStrike" cap="none">
                <a:solidFill>
                  <a:schemeClr val="dk1"/>
                </a:solidFill>
                <a:latin typeface="Times New Roman"/>
                <a:ea typeface="Times New Roman"/>
                <a:cs typeface="Times New Roman"/>
                <a:sym typeface="Times New Roman"/>
              </a:rPr>
              <a:t> An </a:t>
            </a:r>
            <a:r>
              <a:rPr lang="en" sz="1800" b="0" i="0" u="none" strike="noStrike" cap="none">
                <a:solidFill>
                  <a:srgbClr val="C00000"/>
                </a:solidFill>
                <a:latin typeface="Times New Roman"/>
                <a:ea typeface="Times New Roman"/>
                <a:cs typeface="Times New Roman"/>
                <a:sym typeface="Times New Roman"/>
              </a:rPr>
              <a:t>“Inter-</a:t>
            </a:r>
            <a:r>
              <a:rPr lang="en" sz="1800" b="0" i="0" u="none" strike="noStrike" cap="none" err="1">
                <a:solidFill>
                  <a:srgbClr val="C00000"/>
                </a:solidFill>
                <a:latin typeface="Times New Roman"/>
                <a:ea typeface="Times New Roman"/>
                <a:cs typeface="Times New Roman"/>
                <a:sym typeface="Times New Roman"/>
              </a:rPr>
              <a:t>Mestic</a:t>
            </a:r>
            <a:r>
              <a:rPr lang="en" sz="1800" b="0" i="0" u="none" strike="noStrike" cap="none">
                <a:solidFill>
                  <a:srgbClr val="C00000"/>
                </a:solidFill>
                <a:latin typeface="Times New Roman"/>
                <a:ea typeface="Times New Roman"/>
                <a:cs typeface="Times New Roman"/>
                <a:sym typeface="Times New Roman"/>
              </a:rPr>
              <a:t>” Relationship.</a:t>
            </a:r>
            <a:endParaRPr sz="1800" b="0" i="0" u="none" strike="noStrike" cap="none">
              <a:solidFill>
                <a:srgbClr val="C00000"/>
              </a:solidFill>
              <a:latin typeface="Times New Roman"/>
              <a:ea typeface="Times New Roman"/>
              <a:cs typeface="Times New Roman"/>
              <a:sym typeface="Times New Roman"/>
            </a:endParaRPr>
          </a:p>
          <a:p>
            <a:pPr marL="457200" marR="0" lvl="0" indent="-342900" algn="l" rtl="0">
              <a:lnSpc>
                <a:spcPct val="150000"/>
              </a:lnSpc>
              <a:spcBef>
                <a:spcPts val="0"/>
              </a:spcBef>
              <a:spcAft>
                <a:spcPts val="0"/>
              </a:spcAft>
              <a:buClr>
                <a:schemeClr val="dk1"/>
              </a:buClr>
              <a:buSzPts val="1800"/>
              <a:buFont typeface="Times New Roman"/>
              <a:buChar char="●"/>
            </a:pPr>
            <a:r>
              <a:rPr lang="en" sz="1800" b="0" i="0" u="none" strike="noStrike" cap="none">
                <a:solidFill>
                  <a:schemeClr val="dk1"/>
                </a:solidFill>
                <a:latin typeface="Times New Roman"/>
                <a:ea typeface="Times New Roman"/>
                <a:cs typeface="Times New Roman"/>
                <a:sym typeface="Times New Roman"/>
              </a:rPr>
              <a:t>Some </a:t>
            </a:r>
            <a:r>
              <a:rPr lang="en" sz="1800" b="0" i="0" u="none" strike="noStrike" cap="none">
                <a:solidFill>
                  <a:srgbClr val="FF0000"/>
                </a:solidFill>
                <a:latin typeface="Times New Roman"/>
                <a:ea typeface="Times New Roman"/>
                <a:cs typeface="Times New Roman"/>
                <a:sym typeface="Times New Roman"/>
              </a:rPr>
              <a:t>37 </a:t>
            </a:r>
            <a:r>
              <a:rPr lang="en" sz="1800">
                <a:solidFill>
                  <a:srgbClr val="FF0000"/>
                </a:solidFill>
                <a:latin typeface="Times New Roman"/>
                <a:ea typeface="Times New Roman"/>
                <a:cs typeface="Times New Roman"/>
                <a:sym typeface="Times New Roman"/>
              </a:rPr>
              <a:t>million</a:t>
            </a:r>
            <a:r>
              <a:rPr lang="en" sz="1800" b="0" i="0" u="none" strike="noStrike" cap="none">
                <a:solidFill>
                  <a:srgbClr val="FF0000"/>
                </a:solidFill>
                <a:latin typeface="Times New Roman"/>
                <a:ea typeface="Times New Roman"/>
                <a:cs typeface="Times New Roman"/>
                <a:sym typeface="Times New Roman"/>
              </a:rPr>
              <a:t> Mexican-Americans</a:t>
            </a:r>
            <a:r>
              <a:rPr lang="en" sz="1800" b="0" i="0" u="none" strike="noStrike" cap="none">
                <a:solidFill>
                  <a:schemeClr val="dk1"/>
                </a:solidFill>
                <a:latin typeface="Times New Roman"/>
                <a:ea typeface="Times New Roman"/>
                <a:cs typeface="Times New Roman"/>
                <a:sym typeface="Times New Roman"/>
              </a:rPr>
              <a:t>: 11% of the U.S. population.</a:t>
            </a:r>
            <a:endParaRPr sz="1800" b="0" i="0" u="none" strike="noStrike" cap="none">
              <a:solidFill>
                <a:schemeClr val="dk1"/>
              </a:solidFill>
              <a:latin typeface="Times New Roman"/>
              <a:ea typeface="Times New Roman"/>
              <a:cs typeface="Times New Roman"/>
              <a:sym typeface="Times New Roman"/>
            </a:endParaRPr>
          </a:p>
          <a:p>
            <a:pPr marL="457200" marR="0" lvl="0" indent="-342900" algn="l" rtl="0">
              <a:lnSpc>
                <a:spcPct val="150000"/>
              </a:lnSpc>
              <a:spcBef>
                <a:spcPts val="0"/>
              </a:spcBef>
              <a:spcAft>
                <a:spcPts val="0"/>
              </a:spcAft>
              <a:buClr>
                <a:schemeClr val="dk1"/>
              </a:buClr>
              <a:buSzPts val="1800"/>
              <a:buFont typeface="Times New Roman"/>
              <a:buChar char="●"/>
            </a:pPr>
            <a:r>
              <a:rPr lang="en" sz="1800" b="0" i="0" u="none" strike="noStrike" cap="none">
                <a:solidFill>
                  <a:srgbClr val="FF0000"/>
                </a:solidFill>
                <a:latin typeface="Times New Roman"/>
                <a:ea typeface="Times New Roman"/>
                <a:cs typeface="Times New Roman"/>
                <a:sym typeface="Times New Roman"/>
              </a:rPr>
              <a:t>1990-mile border</a:t>
            </a:r>
            <a:r>
              <a:rPr lang="en" sz="1800" b="0" i="0" u="none" strike="noStrike" cap="none">
                <a:solidFill>
                  <a:schemeClr val="dk1"/>
                </a:solidFill>
                <a:latin typeface="Times New Roman"/>
                <a:ea typeface="Times New Roman"/>
                <a:cs typeface="Times New Roman"/>
                <a:sym typeface="Times New Roman"/>
              </a:rPr>
              <a:t> (3,201 km) with security, economic, family </a:t>
            </a:r>
            <a:r>
              <a:rPr lang="en" sz="1800">
                <a:solidFill>
                  <a:schemeClr val="dk1"/>
                </a:solidFill>
                <a:latin typeface="Times New Roman"/>
                <a:ea typeface="Times New Roman"/>
                <a:cs typeface="Times New Roman"/>
                <a:sym typeface="Times New Roman"/>
              </a:rPr>
              <a:t>&amp;</a:t>
            </a:r>
            <a:r>
              <a:rPr lang="en" sz="1800" b="0" i="0" u="none" strike="noStrike" cap="none">
                <a:solidFill>
                  <a:schemeClr val="dk1"/>
                </a:solidFill>
                <a:latin typeface="Times New Roman"/>
                <a:ea typeface="Times New Roman"/>
                <a:cs typeface="Times New Roman"/>
                <a:sym typeface="Times New Roman"/>
              </a:rPr>
              <a:t> environmental interests.</a:t>
            </a:r>
            <a:endParaRPr sz="1800" b="0" i="0" u="none" strike="noStrike" cap="none">
              <a:solidFill>
                <a:schemeClr val="dk1"/>
              </a:solidFill>
              <a:latin typeface="Times New Roman"/>
              <a:ea typeface="Times New Roman"/>
              <a:cs typeface="Times New Roman"/>
              <a:sym typeface="Times New Roman"/>
            </a:endParaRPr>
          </a:p>
          <a:p>
            <a:pPr marL="457200" indent="-342900">
              <a:lnSpc>
                <a:spcPct val="150000"/>
              </a:lnSpc>
              <a:buClr>
                <a:schemeClr val="dk1"/>
              </a:buClr>
              <a:buSzPts val="1800"/>
              <a:buFont typeface="Times New Roman"/>
              <a:buChar char="●"/>
            </a:pPr>
            <a:r>
              <a:rPr lang="en" sz="1800" b="0" i="0" u="none" strike="noStrike" cap="none">
                <a:solidFill>
                  <a:srgbClr val="FF0000"/>
                </a:solidFill>
                <a:latin typeface="Times New Roman"/>
                <a:ea typeface="Times New Roman"/>
                <a:cs typeface="Times New Roman"/>
                <a:sym typeface="Times New Roman"/>
              </a:rPr>
              <a:t>2010-16</a:t>
            </a:r>
            <a:r>
              <a:rPr lang="en" sz="1800" b="0" i="0" u="none" strike="noStrike" cap="none">
                <a:solidFill>
                  <a:schemeClr val="dk1"/>
                </a:solidFill>
                <a:latin typeface="Times New Roman"/>
                <a:ea typeface="Times New Roman"/>
                <a:cs typeface="Times New Roman"/>
                <a:sym typeface="Times New Roman"/>
              </a:rPr>
              <a:t>: government </a:t>
            </a:r>
            <a:r>
              <a:rPr lang="en" sz="1800" b="0" i="0" u="none" strike="noStrike" cap="none">
                <a:solidFill>
                  <a:srgbClr val="FF0000"/>
                </a:solidFill>
                <a:latin typeface="Times New Roman"/>
                <a:ea typeface="Times New Roman"/>
                <a:cs typeface="Times New Roman"/>
                <a:sym typeface="Times New Roman"/>
              </a:rPr>
              <a:t>collaboration</a:t>
            </a:r>
            <a:r>
              <a:rPr lang="en" sz="1800" b="0" i="0" u="none" strike="noStrike" cap="none">
                <a:solidFill>
                  <a:schemeClr val="dk1"/>
                </a:solidFill>
                <a:latin typeface="Times New Roman"/>
                <a:ea typeface="Times New Roman"/>
                <a:cs typeface="Times New Roman"/>
                <a:sym typeface="Times New Roman"/>
              </a:rPr>
              <a:t> unprecedented; </a:t>
            </a:r>
            <a:r>
              <a:rPr lang="en" sz="1800">
                <a:solidFill>
                  <a:srgbClr val="FF0000"/>
                </a:solidFill>
                <a:latin typeface="Times New Roman"/>
                <a:ea typeface="Times New Roman"/>
                <a:cs typeface="Times New Roman"/>
                <a:sym typeface="Times New Roman"/>
              </a:rPr>
              <a:t>tensions and cooperation</a:t>
            </a:r>
            <a:r>
              <a:rPr lang="en" sz="1800" b="0" i="0" u="none" strike="noStrike" cap="none">
                <a:solidFill>
                  <a:srgbClr val="FF0000"/>
                </a:solidFill>
                <a:latin typeface="Times New Roman"/>
                <a:ea typeface="Times New Roman"/>
                <a:cs typeface="Times New Roman"/>
                <a:sym typeface="Times New Roman"/>
              </a:rPr>
              <a:t> 2017-21</a:t>
            </a:r>
            <a:r>
              <a:rPr lang="en" sz="1800" b="0" i="0" u="none" strike="noStrike" cap="none">
                <a:solidFill>
                  <a:schemeClr val="dk1"/>
                </a:solidFill>
                <a:latin typeface="Times New Roman"/>
                <a:ea typeface="Times New Roman"/>
                <a:cs typeface="Times New Roman"/>
                <a:sym typeface="Times New Roman"/>
              </a:rPr>
              <a:t>.</a:t>
            </a:r>
            <a:r>
              <a:rPr lang="en" sz="1800">
                <a:solidFill>
                  <a:schemeClr val="dk1"/>
                </a:solidFill>
                <a:latin typeface="Times New Roman"/>
                <a:ea typeface="Times New Roman"/>
                <a:cs typeface="Times New Roman"/>
                <a:sym typeface="Times New Roman"/>
              </a:rPr>
              <a:t> </a:t>
            </a:r>
            <a:endParaRPr sz="1800" b="0" i="0" u="none" strike="noStrike" cap="none">
              <a:solidFill>
                <a:schemeClr val="dk1"/>
              </a:solidFill>
              <a:latin typeface="Times New Roman"/>
              <a:ea typeface="Times New Roman"/>
              <a:cs typeface="Times New Roman"/>
              <a:sym typeface="Times New Roman"/>
            </a:endParaRPr>
          </a:p>
          <a:p>
            <a:pPr marL="457200" indent="-342900">
              <a:lnSpc>
                <a:spcPct val="150000"/>
              </a:lnSpc>
              <a:buClr>
                <a:schemeClr val="dk1"/>
              </a:buClr>
              <a:buSzPts val="1800"/>
              <a:buFont typeface="Times New Roman"/>
              <a:buChar char="●"/>
            </a:pPr>
            <a:r>
              <a:rPr lang="en" sz="1800">
                <a:solidFill>
                  <a:srgbClr val="FF0000"/>
                </a:solidFill>
                <a:latin typeface="Times New Roman"/>
                <a:ea typeface="Times New Roman"/>
                <a:cs typeface="Times New Roman"/>
                <a:sym typeface="Times New Roman"/>
              </a:rPr>
              <a:t>2020</a:t>
            </a:r>
            <a:r>
              <a:rPr lang="en" sz="1800" b="0" i="0" u="none" strike="noStrike" cap="none">
                <a:solidFill>
                  <a:schemeClr val="dk1"/>
                </a:solidFill>
                <a:latin typeface="Times New Roman"/>
                <a:ea typeface="Times New Roman"/>
                <a:cs typeface="Times New Roman"/>
                <a:sym typeface="Times New Roman"/>
              </a:rPr>
              <a:t>: </a:t>
            </a:r>
            <a:r>
              <a:rPr lang="en" sz="1800">
                <a:solidFill>
                  <a:schemeClr val="dk1"/>
                </a:solidFill>
                <a:latin typeface="Times New Roman"/>
                <a:ea typeface="Times New Roman"/>
                <a:cs typeface="Times New Roman"/>
                <a:sym typeface="Times New Roman"/>
              </a:rPr>
              <a:t>U</a:t>
            </a:r>
            <a:r>
              <a:rPr lang="en" sz="1800" b="0" i="0" u="none" strike="noStrike" cap="none">
                <a:solidFill>
                  <a:schemeClr val="dk1"/>
                </a:solidFill>
                <a:latin typeface="Times New Roman"/>
                <a:ea typeface="Times New Roman"/>
                <a:cs typeface="Times New Roman"/>
                <a:sym typeface="Times New Roman"/>
              </a:rPr>
              <a:t>.S., Mexico, and Canada </a:t>
            </a:r>
            <a:r>
              <a:rPr lang="en" sz="1800" b="0" i="0" u="none" strike="noStrike" cap="none">
                <a:solidFill>
                  <a:srgbClr val="FF0000"/>
                </a:solidFill>
                <a:latin typeface="Times New Roman"/>
                <a:ea typeface="Times New Roman"/>
                <a:cs typeface="Times New Roman"/>
                <a:sym typeface="Times New Roman"/>
              </a:rPr>
              <a:t>trade accord launched</a:t>
            </a:r>
            <a:r>
              <a:rPr lang="en" sz="1800" b="0" i="0" u="none" strike="noStrike" cap="none">
                <a:solidFill>
                  <a:schemeClr val="dk1"/>
                </a:solidFill>
                <a:latin typeface="Times New Roman"/>
                <a:ea typeface="Times New Roman"/>
                <a:cs typeface="Times New Roman"/>
                <a:sym typeface="Times New Roman"/>
              </a:rPr>
              <a:t> (USMCA</a:t>
            </a:r>
            <a:r>
              <a:rPr lang="en" sz="1800">
                <a:solidFill>
                  <a:schemeClr val="dk1"/>
                </a:solidFill>
                <a:latin typeface="Times New Roman"/>
                <a:ea typeface="Times New Roman"/>
                <a:cs typeface="Times New Roman"/>
                <a:sym typeface="Times New Roman"/>
              </a:rPr>
              <a:t>); trade rising since.</a:t>
            </a:r>
            <a:endParaRPr sz="1800" b="0" i="0" u="none" strike="noStrike" cap="none">
              <a:solidFill>
                <a:schemeClr val="dk1"/>
              </a:solidFill>
              <a:latin typeface="Times New Roman"/>
              <a:ea typeface="Times New Roman"/>
              <a:cs typeface="Times New Roman"/>
              <a:sym typeface="Times New Roman"/>
            </a:endParaRPr>
          </a:p>
          <a:p>
            <a:pPr marL="457200" indent="-342900">
              <a:lnSpc>
                <a:spcPct val="150000"/>
              </a:lnSpc>
              <a:buClr>
                <a:schemeClr val="dk1"/>
              </a:buClr>
              <a:buSzPts val="1800"/>
              <a:buFont typeface="Times New Roman"/>
              <a:buChar char="●"/>
            </a:pPr>
            <a:r>
              <a:rPr lang="en" sz="1800" b="0" i="0" u="none" strike="noStrike" cap="none">
                <a:solidFill>
                  <a:srgbClr val="FF0000"/>
                </a:solidFill>
                <a:latin typeface="Times New Roman"/>
                <a:ea typeface="Times New Roman"/>
                <a:cs typeface="Times New Roman"/>
                <a:sym typeface="Times New Roman"/>
              </a:rPr>
              <a:t>2021-23</a:t>
            </a:r>
            <a:r>
              <a:rPr lang="en" sz="1800" b="0" i="0" u="none" strike="noStrike" cap="none">
                <a:solidFill>
                  <a:schemeClr val="dk1"/>
                </a:solidFill>
                <a:latin typeface="Times New Roman"/>
                <a:ea typeface="Times New Roman"/>
                <a:cs typeface="Times New Roman"/>
                <a:sym typeface="Times New Roman"/>
              </a:rPr>
              <a:t>: </a:t>
            </a:r>
            <a:r>
              <a:rPr lang="en" sz="1800" b="0" i="0" u="none" strike="noStrike" cap="none">
                <a:solidFill>
                  <a:srgbClr val="FF0000"/>
                </a:solidFill>
                <a:latin typeface="Times New Roman"/>
                <a:ea typeface="Times New Roman"/>
                <a:cs typeface="Times New Roman"/>
                <a:sym typeface="Times New Roman"/>
              </a:rPr>
              <a:t>Rebuilding cooperation</a:t>
            </a:r>
            <a:r>
              <a:rPr lang="en" sz="1800" b="0" i="0" u="none" strike="noStrike" cap="none">
                <a:solidFill>
                  <a:schemeClr val="dk1"/>
                </a:solidFill>
                <a:latin typeface="Times New Roman"/>
                <a:ea typeface="Times New Roman"/>
                <a:cs typeface="Times New Roman"/>
                <a:sym typeface="Times New Roman"/>
              </a:rPr>
              <a:t> on migration, border, crime, </a:t>
            </a:r>
            <a:r>
              <a:rPr lang="en" sz="1800">
                <a:solidFill>
                  <a:schemeClr val="dk1"/>
                </a:solidFill>
                <a:latin typeface="Times New Roman"/>
                <a:ea typeface="Times New Roman"/>
                <a:cs typeface="Times New Roman"/>
                <a:sym typeface="Times New Roman"/>
              </a:rPr>
              <a:t>trade</a:t>
            </a:r>
            <a:r>
              <a:rPr lang="en" sz="1800" b="0" i="0" u="none" strike="noStrike" cap="none">
                <a:solidFill>
                  <a:schemeClr val="dk1"/>
                </a:solidFill>
                <a:latin typeface="Times New Roman"/>
                <a:ea typeface="Times New Roman"/>
                <a:cs typeface="Times New Roman"/>
                <a:sym typeface="Times New Roman"/>
              </a:rPr>
              <a:t>, enhancing competitiveness.</a:t>
            </a:r>
            <a:r>
              <a:rPr lang="en" sz="1800">
                <a:solidFill>
                  <a:schemeClr val="dk1"/>
                </a:solidFill>
                <a:latin typeface="Times New Roman"/>
                <a:ea typeface="Times New Roman"/>
                <a:cs typeface="Times New Roman"/>
                <a:sym typeface="Times New Roman"/>
              </a:rPr>
              <a:t> </a:t>
            </a:r>
            <a:r>
              <a:rPr lang="en" sz="1800">
                <a:solidFill>
                  <a:srgbClr val="FF0000"/>
                </a:solidFill>
                <a:latin typeface="Times New Roman"/>
                <a:ea typeface="Times New Roman"/>
                <a:cs typeface="Times New Roman"/>
                <a:sym typeface="Times New Roman"/>
              </a:rPr>
              <a:t>But big challenges on these issues too!</a:t>
            </a:r>
            <a:endParaRPr sz="1800" b="0" i="0" u="none" strike="noStrike" cap="none">
              <a:solidFill>
                <a:srgbClr val="FF0000"/>
              </a:solidFill>
              <a:latin typeface="Times New Roman"/>
              <a:ea typeface="Times New Roman"/>
              <a:cs typeface="Times New Roman"/>
              <a:sym typeface="Times New Roman"/>
            </a:endParaRPr>
          </a:p>
          <a:p>
            <a:pPr marL="0" marR="0" lvl="0" indent="0" algn="l" rtl="0">
              <a:lnSpc>
                <a:spcPct val="150000"/>
              </a:lnSpc>
              <a:spcBef>
                <a:spcPts val="1200"/>
              </a:spcBef>
              <a:spcAft>
                <a:spcPts val="0"/>
              </a:spcAft>
              <a:buClr>
                <a:srgbClr val="000000"/>
              </a:buClr>
              <a:buSzPts val="2000"/>
              <a:buFont typeface="Arial"/>
              <a:buNone/>
            </a:pPr>
            <a:endParaRPr sz="2000" b="0" i="0" u="none" strike="noStrike" cap="none">
              <a:solidFill>
                <a:srgbClr val="000000"/>
              </a:solidFill>
              <a:latin typeface="Times New Roman"/>
              <a:ea typeface="Times New Roman"/>
              <a:cs typeface="Times New Roman"/>
              <a:sym typeface="Times New Roman"/>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24"/>
          <p:cNvSpPr txBox="1"/>
          <p:nvPr/>
        </p:nvSpPr>
        <p:spPr>
          <a:xfrm>
            <a:off x="-1" y="4935751"/>
            <a:ext cx="5009745" cy="2538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 sz="1050" b="0" i="0" u="none" strike="noStrike" cap="none">
                <a:solidFill>
                  <a:srgbClr val="000000"/>
                </a:solidFill>
                <a:latin typeface="Times New Roman"/>
                <a:ea typeface="Times New Roman"/>
                <a:cs typeface="Times New Roman"/>
                <a:sym typeface="Times New Roman"/>
              </a:rPr>
              <a:t>Source: PEW Research Center, </a:t>
            </a:r>
            <a:r>
              <a:rPr lang="en" sz="1050">
                <a:latin typeface="Times New Roman"/>
                <a:ea typeface="Times New Roman"/>
                <a:cs typeface="Times New Roman"/>
                <a:sym typeface="Times New Roman"/>
              </a:rPr>
              <a:t>2023</a:t>
            </a:r>
            <a:endParaRPr sz="1400" b="0" i="0" u="none" strike="noStrike" cap="none">
              <a:solidFill>
                <a:srgbClr val="000000"/>
              </a:solidFill>
              <a:latin typeface="Arial"/>
              <a:ea typeface="Arial"/>
              <a:cs typeface="Arial"/>
              <a:sym typeface="Arial"/>
            </a:endParaRPr>
          </a:p>
        </p:txBody>
      </p:sp>
      <p:sp>
        <p:nvSpPr>
          <p:cNvPr id="493" name="Google Shape;493;p24"/>
          <p:cNvSpPr txBox="1">
            <a:spLocks noGrp="1"/>
          </p:cNvSpPr>
          <p:nvPr>
            <p:ph type="title"/>
          </p:nvPr>
        </p:nvSpPr>
        <p:spPr>
          <a:xfrm>
            <a:off x="153649" y="172250"/>
            <a:ext cx="8795478" cy="857250"/>
          </a:xfrm>
          <a:prstGeom prst="rect">
            <a:avLst/>
          </a:prstGeom>
          <a:noFill/>
          <a:ln>
            <a:noFill/>
          </a:ln>
        </p:spPr>
        <p:txBody>
          <a:bodyPr spcFirstLastPara="1" wrap="square" lIns="68575" tIns="34275" rIns="68575" bIns="34275" anchor="ctr" anchorCtr="0">
            <a:normAutofit fontScale="90000"/>
          </a:bodyPr>
          <a:lstStyle/>
          <a:p>
            <a:pPr>
              <a:buSzPct val="42424"/>
            </a:pPr>
            <a:r>
              <a:rPr lang="en" dirty="0"/>
              <a:t>48% Unauthorized Immigrants are Mexican;10.7 mil Mexican-born in US;1 mil more than 2010.</a:t>
            </a:r>
          </a:p>
        </p:txBody>
      </p:sp>
      <p:pic>
        <p:nvPicPr>
          <p:cNvPr id="2" name="Picture 1" descr="A graph showing the number of immigrants in the united states&#10;&#10;Description automatically generated">
            <a:extLst>
              <a:ext uri="{FF2B5EF4-FFF2-40B4-BE49-F238E27FC236}">
                <a16:creationId xmlns:a16="http://schemas.microsoft.com/office/drawing/2014/main" id="{8E95C058-9543-2C9E-AF85-7876BEE6DF14}"/>
              </a:ext>
            </a:extLst>
          </p:cNvPr>
          <p:cNvPicPr>
            <a:picLocks noChangeAspect="1"/>
          </p:cNvPicPr>
          <p:nvPr/>
        </p:nvPicPr>
        <p:blipFill>
          <a:blip r:embed="rId3"/>
          <a:stretch>
            <a:fillRect/>
          </a:stretch>
        </p:blipFill>
        <p:spPr>
          <a:xfrm>
            <a:off x="1984303" y="1098176"/>
            <a:ext cx="4589222" cy="3705913"/>
          </a:xfrm>
          <a:prstGeom prst="rect">
            <a:avLst/>
          </a:prstGeom>
        </p:spPr>
      </p:pic>
    </p:spTree>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240B1-1281-80DE-AFB6-00283E463EA2}"/>
              </a:ext>
            </a:extLst>
          </p:cNvPr>
          <p:cNvSpPr>
            <a:spLocks noGrp="1"/>
          </p:cNvSpPr>
          <p:nvPr>
            <p:ph type="title"/>
          </p:nvPr>
        </p:nvSpPr>
        <p:spPr/>
        <p:txBody>
          <a:bodyPr/>
          <a:lstStyle/>
          <a:p>
            <a:pPr algn="ctr"/>
            <a:r>
              <a:rPr lang="en-US" sz="2800"/>
              <a:t>Migrants Detained at SW Border – through FY 2023</a:t>
            </a:r>
            <a:endParaRPr lang="en-US"/>
          </a:p>
        </p:txBody>
      </p:sp>
      <p:pic>
        <p:nvPicPr>
          <p:cNvPr id="3" name="Picture 3" descr="Chart&#10;&#10;Description automatically generated">
            <a:extLst>
              <a:ext uri="{FF2B5EF4-FFF2-40B4-BE49-F238E27FC236}">
                <a16:creationId xmlns:a16="http://schemas.microsoft.com/office/drawing/2014/main" id="{7EBE35D6-4A77-81CD-347E-A69668D07CA3}"/>
              </a:ext>
            </a:extLst>
          </p:cNvPr>
          <p:cNvPicPr>
            <a:picLocks noChangeAspect="1"/>
          </p:cNvPicPr>
          <p:nvPr/>
        </p:nvPicPr>
        <p:blipFill>
          <a:blip r:embed="rId2"/>
          <a:stretch>
            <a:fillRect/>
          </a:stretch>
        </p:blipFill>
        <p:spPr>
          <a:xfrm>
            <a:off x="2427424" y="1650688"/>
            <a:ext cx="4252830" cy="2484335"/>
          </a:xfrm>
          <a:prstGeom prst="rect">
            <a:avLst/>
          </a:prstGeom>
        </p:spPr>
      </p:pic>
      <p:pic>
        <p:nvPicPr>
          <p:cNvPr id="5" name="Picture 5" descr="Chart&#10;&#10;Description automatically generated">
            <a:extLst>
              <a:ext uri="{FF2B5EF4-FFF2-40B4-BE49-F238E27FC236}">
                <a16:creationId xmlns:a16="http://schemas.microsoft.com/office/drawing/2014/main" id="{7CCE7A8E-6AF7-80C0-A5A5-3B41082F5E6F}"/>
              </a:ext>
            </a:extLst>
          </p:cNvPr>
          <p:cNvPicPr>
            <a:picLocks noChangeAspect="1"/>
          </p:cNvPicPr>
          <p:nvPr/>
        </p:nvPicPr>
        <p:blipFill>
          <a:blip r:embed="rId3"/>
          <a:stretch>
            <a:fillRect/>
          </a:stretch>
        </p:blipFill>
        <p:spPr>
          <a:xfrm>
            <a:off x="2180672" y="1562010"/>
            <a:ext cx="4393904" cy="2476015"/>
          </a:xfrm>
          <a:prstGeom prst="rect">
            <a:avLst/>
          </a:prstGeom>
        </p:spPr>
      </p:pic>
      <p:pic>
        <p:nvPicPr>
          <p:cNvPr id="6" name="Picture 5" descr="A graph of a number of migrants&#10;&#10;Description automatically generated">
            <a:extLst>
              <a:ext uri="{FF2B5EF4-FFF2-40B4-BE49-F238E27FC236}">
                <a16:creationId xmlns:a16="http://schemas.microsoft.com/office/drawing/2014/main" id="{0D4E64D9-B1A4-33A3-2AEC-74DDA2D51313}"/>
              </a:ext>
            </a:extLst>
          </p:cNvPr>
          <p:cNvPicPr>
            <a:picLocks noChangeAspect="1"/>
          </p:cNvPicPr>
          <p:nvPr/>
        </p:nvPicPr>
        <p:blipFill>
          <a:blip r:embed="rId4"/>
          <a:stretch>
            <a:fillRect/>
          </a:stretch>
        </p:blipFill>
        <p:spPr>
          <a:xfrm>
            <a:off x="1518385" y="1142288"/>
            <a:ext cx="6224156" cy="3887530"/>
          </a:xfrm>
          <a:prstGeom prst="rect">
            <a:avLst/>
          </a:prstGeom>
        </p:spPr>
      </p:pic>
    </p:spTree>
    <p:extLst>
      <p:ext uri="{BB962C8B-B14F-4D97-AF65-F5344CB8AC3E}">
        <p14:creationId xmlns:p14="http://schemas.microsoft.com/office/powerpoint/2010/main" val="33961784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93E02-012A-634A-E8AF-9F6E0C79B2DC}"/>
              </a:ext>
            </a:extLst>
          </p:cNvPr>
          <p:cNvSpPr>
            <a:spLocks noGrp="1"/>
          </p:cNvSpPr>
          <p:nvPr>
            <p:ph type="title"/>
          </p:nvPr>
        </p:nvSpPr>
        <p:spPr/>
        <p:txBody>
          <a:bodyPr/>
          <a:lstStyle/>
          <a:p>
            <a:r>
              <a:rPr lang="en-US"/>
              <a:t>Illegal border encounters by country of origin, annual</a:t>
            </a:r>
          </a:p>
        </p:txBody>
      </p:sp>
      <p:pic>
        <p:nvPicPr>
          <p:cNvPr id="3" name="Picture 2" descr="A graph of different colored lines&#10;&#10;Description automatically generated">
            <a:extLst>
              <a:ext uri="{FF2B5EF4-FFF2-40B4-BE49-F238E27FC236}">
                <a16:creationId xmlns:a16="http://schemas.microsoft.com/office/drawing/2014/main" id="{F4B04D3B-45EE-3655-4F84-5F935983344E}"/>
              </a:ext>
            </a:extLst>
          </p:cNvPr>
          <p:cNvPicPr>
            <a:picLocks noChangeAspect="1"/>
          </p:cNvPicPr>
          <p:nvPr/>
        </p:nvPicPr>
        <p:blipFill>
          <a:blip r:embed="rId2"/>
          <a:stretch>
            <a:fillRect/>
          </a:stretch>
        </p:blipFill>
        <p:spPr>
          <a:xfrm>
            <a:off x="1047464" y="1067015"/>
            <a:ext cx="7046650" cy="4041197"/>
          </a:xfrm>
          <a:prstGeom prst="rect">
            <a:avLst/>
          </a:prstGeom>
        </p:spPr>
      </p:pic>
    </p:spTree>
    <p:extLst>
      <p:ext uri="{BB962C8B-B14F-4D97-AF65-F5344CB8AC3E}">
        <p14:creationId xmlns:p14="http://schemas.microsoft.com/office/powerpoint/2010/main" val="3998737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32"/>
          <p:cNvSpPr/>
          <p:nvPr/>
        </p:nvSpPr>
        <p:spPr>
          <a:xfrm>
            <a:off x="-149630" y="876041"/>
            <a:ext cx="9401695" cy="2618509"/>
          </a:xfrm>
          <a:prstGeom prst="rect">
            <a:avLst/>
          </a:prstGeom>
          <a:solidFill>
            <a:srgbClr val="0070C0">
              <a:alpha val="26666"/>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551" name="Google Shape;551;p32"/>
          <p:cNvSpPr txBox="1">
            <a:spLocks noGrp="1"/>
          </p:cNvSpPr>
          <p:nvPr>
            <p:ph type="ctrTitle" idx="4294967295"/>
          </p:nvPr>
        </p:nvSpPr>
        <p:spPr>
          <a:xfrm>
            <a:off x="247065" y="1673175"/>
            <a:ext cx="8481298" cy="1743356"/>
          </a:xfrm>
          <a:prstGeom prst="rect">
            <a:avLst/>
          </a:prstGeom>
          <a:noFill/>
          <a:ln>
            <a:noFill/>
          </a:ln>
        </p:spPr>
        <p:txBody>
          <a:bodyPr spcFirstLastPara="1" wrap="square" lIns="68575" tIns="34275" rIns="68575" bIns="34275" anchor="ctr" anchorCtr="0">
            <a:noAutofit/>
          </a:bodyPr>
          <a:lstStyle/>
          <a:p>
            <a:pPr algn="ctr">
              <a:buSzPts val="6000"/>
            </a:pPr>
            <a:r>
              <a:rPr lang="en" sz="6000"/>
              <a:t>Crime: Better Collaboration &amp; Results?</a:t>
            </a:r>
            <a:endParaRPr sz="6000" b="0" i="0" u="none" strike="noStrike" cap="none">
              <a:latin typeface="Times New Roman"/>
              <a:ea typeface="Times New Roman"/>
              <a:cs typeface="Times New Roman"/>
              <a:sym typeface="Times New Roman"/>
            </a:endParaRPr>
          </a:p>
        </p:txBody>
      </p:sp>
      <p:cxnSp>
        <p:nvCxnSpPr>
          <p:cNvPr id="552" name="Google Shape;552;p32"/>
          <p:cNvCxnSpPr/>
          <p:nvPr/>
        </p:nvCxnSpPr>
        <p:spPr>
          <a:xfrm rot="10800000" flipH="1">
            <a:off x="-169003" y="812614"/>
            <a:ext cx="9439101" cy="12469"/>
          </a:xfrm>
          <a:prstGeom prst="straightConnector1">
            <a:avLst/>
          </a:prstGeom>
          <a:noFill/>
          <a:ln w="155575" cap="flat" cmpd="sng">
            <a:solidFill>
              <a:srgbClr val="0070C0"/>
            </a:solidFill>
            <a:prstDash val="solid"/>
            <a:round/>
            <a:headEnd type="none" w="sm" len="sm"/>
            <a:tailEnd type="none" w="sm" len="sm"/>
          </a:ln>
        </p:spPr>
      </p:cxnSp>
      <p:cxnSp>
        <p:nvCxnSpPr>
          <p:cNvPr id="553" name="Google Shape;553;p32"/>
          <p:cNvCxnSpPr/>
          <p:nvPr/>
        </p:nvCxnSpPr>
        <p:spPr>
          <a:xfrm rot="10800000" flipH="1">
            <a:off x="-167664" y="3578202"/>
            <a:ext cx="9439101" cy="12469"/>
          </a:xfrm>
          <a:prstGeom prst="straightConnector1">
            <a:avLst/>
          </a:prstGeom>
          <a:noFill/>
          <a:ln w="155575" cap="flat" cmpd="sng">
            <a:solidFill>
              <a:srgbClr val="0070C0"/>
            </a:solidFill>
            <a:prstDash val="solid"/>
            <a:round/>
            <a:headEnd type="none" w="sm" len="sm"/>
            <a:tailEnd type="none" w="sm" len="sm"/>
          </a:ln>
        </p:spPr>
      </p:cxnSp>
    </p:spTree>
  </p:cSld>
  <p:clrMapOvr>
    <a:masterClrMapping/>
  </p:clrMapOvr>
  <p:transition spd="slow">
    <p:push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33"/>
          <p:cNvSpPr txBox="1">
            <a:spLocks noGrp="1"/>
          </p:cNvSpPr>
          <p:nvPr>
            <p:ph type="title"/>
          </p:nvPr>
        </p:nvSpPr>
        <p:spPr>
          <a:xfrm>
            <a:off x="153650" y="172250"/>
            <a:ext cx="8990400" cy="857400"/>
          </a:xfrm>
          <a:prstGeom prst="rect">
            <a:avLst/>
          </a:prstGeom>
          <a:noFill/>
          <a:ln>
            <a:noFill/>
          </a:ln>
        </p:spPr>
        <p:txBody>
          <a:bodyPr spcFirstLastPara="1" wrap="square" lIns="68575" tIns="34275" rIns="68575" bIns="34275" anchor="ctr" anchorCtr="0">
            <a:noAutofit/>
          </a:bodyPr>
          <a:lstStyle/>
          <a:p>
            <a:pPr algn="ctr">
              <a:buSzPts val="3300"/>
            </a:pPr>
            <a:r>
              <a:rPr lang="en" sz="2400" dirty="0">
                <a:solidFill>
                  <a:schemeClr val="tx1"/>
                </a:solidFill>
              </a:rPr>
              <a:t>Driver: Drug Overdose Deaths over 109,000 in full year 2022 </a:t>
            </a:r>
            <a:br>
              <a:rPr lang="en" sz="2400" dirty="0"/>
            </a:br>
            <a:r>
              <a:rPr lang="en" sz="2400" dirty="0">
                <a:solidFill>
                  <a:schemeClr val="tx1"/>
                </a:solidFill>
              </a:rPr>
              <a:t>Synthetic Opioids = 75,000 deaths; Many saved by rapid treatment</a:t>
            </a:r>
            <a:endParaRPr lang="en-US" dirty="0">
              <a:solidFill>
                <a:schemeClr val="tx1"/>
              </a:solidFill>
            </a:endParaRPr>
          </a:p>
        </p:txBody>
      </p:sp>
      <p:sp>
        <p:nvSpPr>
          <p:cNvPr id="560" name="Google Shape;560;p33"/>
          <p:cNvSpPr txBox="1"/>
          <p:nvPr/>
        </p:nvSpPr>
        <p:spPr>
          <a:xfrm>
            <a:off x="-1" y="4734550"/>
            <a:ext cx="5660021" cy="556500"/>
          </a:xfrm>
          <a:prstGeom prst="rect">
            <a:avLst/>
          </a:prstGeom>
          <a:noFill/>
          <a:ln>
            <a:noFill/>
          </a:ln>
        </p:spPr>
        <p:txBody>
          <a:bodyPr spcFirstLastPara="1" wrap="square" lIns="68575" tIns="34275" rIns="68575" bIns="34275" anchor="t" anchorCtr="0">
            <a:noAutofit/>
          </a:bodyPr>
          <a:lstStyle/>
          <a:p>
            <a:pPr>
              <a:buSzPts val="1100"/>
            </a:pPr>
            <a:r>
              <a:rPr lang="en" sz="1100" b="0" i="0" u="none" strike="noStrike" cap="none" dirty="0">
                <a:solidFill>
                  <a:srgbClr val="000000"/>
                </a:solidFill>
                <a:latin typeface="Times New Roman"/>
                <a:ea typeface="Times New Roman"/>
                <a:cs typeface="Times New Roman"/>
                <a:sym typeface="Times New Roman"/>
              </a:rPr>
              <a:t>Source: </a:t>
            </a:r>
            <a:r>
              <a:rPr lang="en-US" sz="1100" dirty="0">
                <a:latin typeface="Times New Roman"/>
                <a:ea typeface="Times New Roman"/>
                <a:cs typeface="Times New Roman"/>
                <a:sym typeface="Times New Roman"/>
              </a:rPr>
              <a:t>2023</a:t>
            </a:r>
            <a:r>
              <a:rPr lang="en-US" sz="1100" b="0" i="0" u="none" strike="noStrike" cap="none" dirty="0">
                <a:solidFill>
                  <a:srgbClr val="000000"/>
                </a:solidFill>
                <a:latin typeface="Times New Roman"/>
                <a:ea typeface="Times New Roman"/>
                <a:cs typeface="Times New Roman"/>
                <a:sym typeface="Times New Roman"/>
              </a:rPr>
              <a:t> OVERDOSE EPIDEMIC</a:t>
            </a:r>
            <a:r>
              <a:rPr lang="en-US" sz="1100" dirty="0">
                <a:latin typeface="Times New Roman"/>
                <a:ea typeface="Times New Roman"/>
                <a:cs typeface="Times New Roman"/>
                <a:sym typeface="Times New Roman"/>
              </a:rPr>
              <a:t> </a:t>
            </a:r>
            <a:endParaRPr lang="en-US" sz="1100" b="0" i="0" u="none" strike="noStrike" cap="none" dirty="0">
              <a:solidFill>
                <a:srgbClr val="000000"/>
              </a:solidFill>
              <a:latin typeface="Times New Roman"/>
              <a:ea typeface="Times New Roman"/>
              <a:cs typeface="Times New Roman"/>
              <a:sym typeface="Times New Roman"/>
            </a:endParaRPr>
          </a:p>
        </p:txBody>
      </p:sp>
      <p:pic>
        <p:nvPicPr>
          <p:cNvPr id="3" name="Picture 2" descr="Chart, line chart&#10;&#10;Description automatically generated">
            <a:extLst>
              <a:ext uri="{FF2B5EF4-FFF2-40B4-BE49-F238E27FC236}">
                <a16:creationId xmlns:a16="http://schemas.microsoft.com/office/drawing/2014/main" id="{7F1B7F22-C88D-EC19-1814-D4965D8FEC15}"/>
              </a:ext>
            </a:extLst>
          </p:cNvPr>
          <p:cNvPicPr>
            <a:picLocks noChangeAspect="1"/>
          </p:cNvPicPr>
          <p:nvPr/>
        </p:nvPicPr>
        <p:blipFill>
          <a:blip r:embed="rId3"/>
          <a:stretch>
            <a:fillRect/>
          </a:stretch>
        </p:blipFill>
        <p:spPr>
          <a:xfrm>
            <a:off x="1464865" y="1723614"/>
            <a:ext cx="6216346" cy="2348549"/>
          </a:xfrm>
          <a:prstGeom prst="rect">
            <a:avLst/>
          </a:prstGeom>
        </p:spPr>
      </p:pic>
      <p:pic>
        <p:nvPicPr>
          <p:cNvPr id="4" name="Picture 3" descr="A graph of drug overdose&#10;&#10;Description automatically generated">
            <a:extLst>
              <a:ext uri="{FF2B5EF4-FFF2-40B4-BE49-F238E27FC236}">
                <a16:creationId xmlns:a16="http://schemas.microsoft.com/office/drawing/2014/main" id="{6E0277D6-4D29-894A-B730-852BD7C4F3BE}"/>
              </a:ext>
            </a:extLst>
          </p:cNvPr>
          <p:cNvPicPr>
            <a:picLocks noChangeAspect="1"/>
          </p:cNvPicPr>
          <p:nvPr/>
        </p:nvPicPr>
        <p:blipFill>
          <a:blip r:embed="rId4"/>
          <a:stretch>
            <a:fillRect/>
          </a:stretch>
        </p:blipFill>
        <p:spPr>
          <a:xfrm>
            <a:off x="3348" y="1463519"/>
            <a:ext cx="9139625" cy="2967377"/>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D1682-7F00-6AA3-8C8C-03926E6D7AA8}"/>
              </a:ext>
            </a:extLst>
          </p:cNvPr>
          <p:cNvSpPr>
            <a:spLocks noGrp="1"/>
          </p:cNvSpPr>
          <p:nvPr>
            <p:ph type="title"/>
          </p:nvPr>
        </p:nvSpPr>
        <p:spPr/>
        <p:txBody>
          <a:bodyPr/>
          <a:lstStyle/>
          <a:p>
            <a:pPr algn="ctr"/>
            <a:r>
              <a:rPr lang="en-US" dirty="0"/>
              <a:t>Perception of Public Insecurity</a:t>
            </a:r>
            <a:br>
              <a:rPr lang="en-US" dirty="0"/>
            </a:br>
            <a:r>
              <a:rPr lang="en-US" dirty="0"/>
              <a:t>64.8% of Mexicans feel insecure in their cities</a:t>
            </a:r>
          </a:p>
        </p:txBody>
      </p:sp>
      <p:pic>
        <p:nvPicPr>
          <p:cNvPr id="3" name="Imagen 19">
            <a:extLst>
              <a:ext uri="{FF2B5EF4-FFF2-40B4-BE49-F238E27FC236}">
                <a16:creationId xmlns:a16="http://schemas.microsoft.com/office/drawing/2014/main" id="{EE2C6CF8-6B53-7492-95B1-98FE2B9C00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252133" y="2350240"/>
            <a:ext cx="5349947" cy="1941791"/>
          </a:xfrm>
          <a:prstGeom prst="rect">
            <a:avLst/>
          </a:prstGeom>
          <a:noFill/>
          <a:ln>
            <a:solidFill>
              <a:schemeClr val="tx1"/>
            </a:solidFill>
          </a:ln>
        </p:spPr>
      </p:pic>
      <p:sp>
        <p:nvSpPr>
          <p:cNvPr id="5" name="TextBox 4">
            <a:extLst>
              <a:ext uri="{FF2B5EF4-FFF2-40B4-BE49-F238E27FC236}">
                <a16:creationId xmlns:a16="http://schemas.microsoft.com/office/drawing/2014/main" id="{63CC05A6-BE77-D43B-B74B-48025ACDD39F}"/>
              </a:ext>
            </a:extLst>
          </p:cNvPr>
          <p:cNvSpPr txBox="1"/>
          <p:nvPr/>
        </p:nvSpPr>
        <p:spPr>
          <a:xfrm>
            <a:off x="1917171" y="1102616"/>
            <a:ext cx="5309658" cy="923330"/>
          </a:xfrm>
          <a:prstGeom prst="rect">
            <a:avLst/>
          </a:prstGeom>
          <a:noFill/>
        </p:spPr>
        <p:txBody>
          <a:bodyPr wrap="square" lIns="91440" tIns="45720" rIns="91440" bIns="45720" anchor="t">
            <a:spAutoFit/>
          </a:bodyPr>
          <a:lstStyle/>
          <a:p>
            <a:pPr algn="ctr"/>
            <a:r>
              <a:rPr lang="es-ES_tradnl" sz="1800" b="1" cap="small" dirty="0">
                <a:latin typeface="Arial Negrita"/>
              </a:rPr>
              <a:t>Social </a:t>
            </a:r>
            <a:r>
              <a:rPr lang="es-ES_tradnl" sz="1800" b="1" cap="small" err="1">
                <a:latin typeface="Arial Negrita"/>
              </a:rPr>
              <a:t>Perception</a:t>
            </a:r>
            <a:r>
              <a:rPr lang="es-ES_tradnl" sz="1800" b="1" cap="small" dirty="0">
                <a:latin typeface="Arial Negrita"/>
              </a:rPr>
              <a:t> </a:t>
            </a:r>
            <a:r>
              <a:rPr lang="es-ES_tradnl" sz="1800" b="1" cap="small" err="1">
                <a:latin typeface="Arial Negrita"/>
              </a:rPr>
              <a:t>of</a:t>
            </a:r>
            <a:r>
              <a:rPr lang="es-ES_tradnl" sz="1800" b="1" cap="small" dirty="0">
                <a:latin typeface="Arial Negrita"/>
              </a:rPr>
              <a:t> </a:t>
            </a:r>
            <a:r>
              <a:rPr lang="es-ES_tradnl" sz="1800" b="1" cap="small" err="1">
                <a:latin typeface="Arial Negrita"/>
              </a:rPr>
              <a:t>Public</a:t>
            </a:r>
            <a:r>
              <a:rPr lang="es-ES_tradnl" sz="1800" b="1" cap="small" dirty="0">
                <a:latin typeface="Arial Negrita"/>
              </a:rPr>
              <a:t> </a:t>
            </a:r>
            <a:r>
              <a:rPr lang="es-ES_tradnl" sz="1800" b="1" cap="small" err="1">
                <a:latin typeface="Arial Negrita"/>
              </a:rPr>
              <a:t>Insecurity</a:t>
            </a:r>
            <a:r>
              <a:rPr lang="es-ES_tradnl" sz="1800" b="1" cap="small" dirty="0">
                <a:latin typeface="Arial Negrita"/>
              </a:rPr>
              <a:t> at </a:t>
            </a:r>
            <a:r>
              <a:rPr lang="es-ES_tradnl" sz="1800" b="1" cap="small" err="1">
                <a:latin typeface="Arial Negrita"/>
              </a:rPr>
              <a:t>the</a:t>
            </a:r>
            <a:r>
              <a:rPr lang="es-ES_tradnl" sz="1800" b="1" cap="small" dirty="0">
                <a:latin typeface="Arial Negrita"/>
              </a:rPr>
              <a:t> </a:t>
            </a:r>
            <a:r>
              <a:rPr lang="es-ES_tradnl" sz="1800" b="1" cap="small" err="1">
                <a:latin typeface="Arial Negrita"/>
              </a:rPr>
              <a:t>National</a:t>
            </a:r>
            <a:r>
              <a:rPr lang="es-ES_tradnl" sz="1800" b="1" cap="small" dirty="0">
                <a:latin typeface="Arial Negrita"/>
              </a:rPr>
              <a:t> </a:t>
            </a:r>
            <a:r>
              <a:rPr lang="es-ES_tradnl" sz="1800" b="1" cap="small" err="1">
                <a:latin typeface="Arial Negrita"/>
              </a:rPr>
              <a:t>Level</a:t>
            </a:r>
            <a:r>
              <a:rPr lang="es-ES_tradnl" sz="1800" b="1" cap="small" dirty="0">
                <a:latin typeface="Arial Negrita"/>
                <a:ea typeface="Times New Roman" panose="02020603050405020304" pitchFamily="18" charset="0"/>
              </a:rPr>
              <a:t> </a:t>
            </a:r>
            <a:r>
              <a:rPr lang="es-ES_tradnl" sz="1000" b="1" i="1" cap="small" dirty="0">
                <a:latin typeface="Arial Negrita"/>
                <a:ea typeface="Times New Roman" panose="02020603050405020304" pitchFamily="18" charset="0"/>
              </a:rPr>
              <a:t>(</a:t>
            </a:r>
            <a:r>
              <a:rPr lang="es-ES_tradnl" sz="1000" b="1" i="1" cap="small" err="1">
                <a:latin typeface="Arial Negrita"/>
                <a:ea typeface="Times New Roman" panose="02020603050405020304" pitchFamily="18" charset="0"/>
              </a:rPr>
              <a:t>Percentage</a:t>
            </a:r>
            <a:r>
              <a:rPr lang="es-ES_tradnl" sz="1000" b="1" i="1" cap="small" dirty="0">
                <a:latin typeface="Arial Negrita"/>
                <a:ea typeface="Times New Roman" panose="02020603050405020304" pitchFamily="18" charset="0"/>
              </a:rPr>
              <a:t>)</a:t>
            </a:r>
            <a:endParaRPr lang="es-ES_tradnl" sz="1000" b="1" i="1" cap="small" dirty="0" err="1">
              <a:latin typeface="Arial Negrita"/>
              <a:ea typeface="Times New Roman" panose="02020603050405020304" pitchFamily="18" charset="0"/>
            </a:endParaRPr>
          </a:p>
          <a:p>
            <a:pPr algn="ctr"/>
            <a:endParaRPr lang="es-ES_tradnl" sz="1800" b="1" cap="small" dirty="0">
              <a:latin typeface="Arial Negrita"/>
              <a:ea typeface="Times New Roman" panose="02020603050405020304" pitchFamily="18" charset="0"/>
            </a:endParaRPr>
          </a:p>
        </p:txBody>
      </p:sp>
      <p:sp>
        <p:nvSpPr>
          <p:cNvPr id="7" name="TextBox 6">
            <a:extLst>
              <a:ext uri="{FF2B5EF4-FFF2-40B4-BE49-F238E27FC236}">
                <a16:creationId xmlns:a16="http://schemas.microsoft.com/office/drawing/2014/main" id="{03A74E6D-F9A1-06A3-0BB8-104EBC4893F3}"/>
              </a:ext>
            </a:extLst>
          </p:cNvPr>
          <p:cNvSpPr txBox="1"/>
          <p:nvPr/>
        </p:nvSpPr>
        <p:spPr>
          <a:xfrm>
            <a:off x="209550" y="4846378"/>
            <a:ext cx="4886324" cy="230832"/>
          </a:xfrm>
          <a:prstGeom prst="rect">
            <a:avLst/>
          </a:prstGeom>
          <a:noFill/>
        </p:spPr>
        <p:txBody>
          <a:bodyPr wrap="square" lIns="91440" tIns="45720" rIns="91440" bIns="45720" anchor="t">
            <a:spAutoFit/>
          </a:bodyPr>
          <a:lstStyle/>
          <a:p>
            <a:r>
              <a:rPr lang="en-US" sz="900"/>
              <a:t>Source: INEGI (2023)</a:t>
            </a:r>
          </a:p>
        </p:txBody>
      </p:sp>
      <p:pic>
        <p:nvPicPr>
          <p:cNvPr id="8" name="Picture 7" descr="A graph of different colored lines&#10;&#10;Description automatically generated">
            <a:extLst>
              <a:ext uri="{FF2B5EF4-FFF2-40B4-BE49-F238E27FC236}">
                <a16:creationId xmlns:a16="http://schemas.microsoft.com/office/drawing/2014/main" id="{88545B7B-59C0-DFDD-C80F-EEE13767BA6E}"/>
              </a:ext>
            </a:extLst>
          </p:cNvPr>
          <p:cNvPicPr>
            <a:picLocks noChangeAspect="1"/>
          </p:cNvPicPr>
          <p:nvPr/>
        </p:nvPicPr>
        <p:blipFill>
          <a:blip r:embed="rId4"/>
          <a:stretch>
            <a:fillRect/>
          </a:stretch>
        </p:blipFill>
        <p:spPr>
          <a:xfrm>
            <a:off x="2575282" y="2285689"/>
            <a:ext cx="4281960" cy="2105957"/>
          </a:xfrm>
          <a:prstGeom prst="rect">
            <a:avLst/>
          </a:prstGeom>
        </p:spPr>
      </p:pic>
      <p:pic>
        <p:nvPicPr>
          <p:cNvPr id="6" name="Imagen 5" descr="Gráfico, Gráfico de líneas&#10;&#10;Descripción generada automáticamente">
            <a:extLst>
              <a:ext uri="{FF2B5EF4-FFF2-40B4-BE49-F238E27FC236}">
                <a16:creationId xmlns:a16="http://schemas.microsoft.com/office/drawing/2014/main" id="{902B0406-994F-DD5F-4AAD-7AD350AD4FFC}"/>
              </a:ext>
            </a:extLst>
          </p:cNvPr>
          <p:cNvPicPr>
            <a:picLocks noChangeAspect="1"/>
          </p:cNvPicPr>
          <p:nvPr/>
        </p:nvPicPr>
        <p:blipFill rotWithShape="1">
          <a:blip r:embed="rId5"/>
          <a:srcRect l="-87" t="15851" r="-87" b="-196"/>
          <a:stretch/>
        </p:blipFill>
        <p:spPr>
          <a:xfrm>
            <a:off x="325438" y="1691391"/>
            <a:ext cx="8445535" cy="3148762"/>
          </a:xfrm>
          <a:prstGeom prst="rect">
            <a:avLst/>
          </a:prstGeom>
        </p:spPr>
      </p:pic>
    </p:spTree>
    <p:extLst>
      <p:ext uri="{BB962C8B-B14F-4D97-AF65-F5344CB8AC3E}">
        <p14:creationId xmlns:p14="http://schemas.microsoft.com/office/powerpoint/2010/main" val="23763278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A6B96-9429-519D-A140-552DE3661481}"/>
              </a:ext>
            </a:extLst>
          </p:cNvPr>
          <p:cNvSpPr>
            <a:spLocks noGrp="1"/>
          </p:cNvSpPr>
          <p:nvPr>
            <p:ph type="title"/>
          </p:nvPr>
        </p:nvSpPr>
        <p:spPr/>
        <p:txBody>
          <a:bodyPr/>
          <a:lstStyle/>
          <a:p>
            <a:pPr algn="ctr"/>
            <a:r>
              <a:rPr lang="en-US"/>
              <a:t>Perception: AMLO's Handling of Issues: Underwater on Security, Corruption and Economy</a:t>
            </a:r>
          </a:p>
        </p:txBody>
      </p:sp>
      <p:pic>
        <p:nvPicPr>
          <p:cNvPr id="3" name="Picture 2" descr="A graph of a number of people&#10;&#10;Description automatically generated">
            <a:extLst>
              <a:ext uri="{FF2B5EF4-FFF2-40B4-BE49-F238E27FC236}">
                <a16:creationId xmlns:a16="http://schemas.microsoft.com/office/drawing/2014/main" id="{4845491A-6ACC-FD35-CE8E-70F9D735CD4B}"/>
              </a:ext>
            </a:extLst>
          </p:cNvPr>
          <p:cNvPicPr>
            <a:picLocks noChangeAspect="1"/>
          </p:cNvPicPr>
          <p:nvPr/>
        </p:nvPicPr>
        <p:blipFill>
          <a:blip r:embed="rId2"/>
          <a:stretch>
            <a:fillRect/>
          </a:stretch>
        </p:blipFill>
        <p:spPr>
          <a:xfrm>
            <a:off x="2320352" y="1932468"/>
            <a:ext cx="3694206" cy="2823635"/>
          </a:xfrm>
          <a:prstGeom prst="rect">
            <a:avLst/>
          </a:prstGeom>
        </p:spPr>
      </p:pic>
      <p:pic>
        <p:nvPicPr>
          <p:cNvPr id="4" name="Picture 3">
            <a:extLst>
              <a:ext uri="{FF2B5EF4-FFF2-40B4-BE49-F238E27FC236}">
                <a16:creationId xmlns:a16="http://schemas.microsoft.com/office/drawing/2014/main" id="{BBED7BD9-9FAE-2481-5EE6-6870360A71E3}"/>
              </a:ext>
            </a:extLst>
          </p:cNvPr>
          <p:cNvPicPr>
            <a:picLocks noChangeAspect="1"/>
          </p:cNvPicPr>
          <p:nvPr/>
        </p:nvPicPr>
        <p:blipFill>
          <a:blip r:embed="rId3"/>
          <a:stretch>
            <a:fillRect/>
          </a:stretch>
        </p:blipFill>
        <p:spPr>
          <a:xfrm>
            <a:off x="1919609" y="1155040"/>
            <a:ext cx="5263045" cy="3815887"/>
          </a:xfrm>
          <a:prstGeom prst="rect">
            <a:avLst/>
          </a:prstGeom>
        </p:spPr>
      </p:pic>
    </p:spTree>
    <p:extLst>
      <p:ext uri="{BB962C8B-B14F-4D97-AF65-F5344CB8AC3E}">
        <p14:creationId xmlns:p14="http://schemas.microsoft.com/office/powerpoint/2010/main" val="4413487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A6A385-582F-01AB-DE66-7C4B8A3685C4}"/>
              </a:ext>
            </a:extLst>
          </p:cNvPr>
          <p:cNvSpPr>
            <a:spLocks noGrp="1"/>
          </p:cNvSpPr>
          <p:nvPr>
            <p:ph type="title"/>
          </p:nvPr>
        </p:nvSpPr>
        <p:spPr/>
        <p:txBody>
          <a:bodyPr/>
          <a:lstStyle/>
          <a:p>
            <a:r>
              <a:rPr lang="en" sz="2700" dirty="0"/>
              <a:t>1/2024 poll: Approval of </a:t>
            </a:r>
            <a:r>
              <a:rPr lang="en" sz="2700" dirty="0">
                <a:solidFill>
                  <a:srgbClr val="FF0000"/>
                </a:solidFill>
              </a:rPr>
              <a:t>AMLO´s administration.</a:t>
            </a:r>
            <a:r>
              <a:rPr lang="en" sz="2700" dirty="0"/>
              <a:t> Specific issues: corruption, social welfare, economy, and security </a:t>
            </a:r>
          </a:p>
        </p:txBody>
      </p:sp>
      <p:pic>
        <p:nvPicPr>
          <p:cNvPr id="3" name="Imagen 2" descr="Gráfico&#10;&#10;Descripción generada automáticamente">
            <a:extLst>
              <a:ext uri="{FF2B5EF4-FFF2-40B4-BE49-F238E27FC236}">
                <a16:creationId xmlns:a16="http://schemas.microsoft.com/office/drawing/2014/main" id="{E355F80C-9546-E61E-8176-EEA414F6BB79}"/>
              </a:ext>
            </a:extLst>
          </p:cNvPr>
          <p:cNvPicPr>
            <a:picLocks noChangeAspect="1"/>
          </p:cNvPicPr>
          <p:nvPr/>
        </p:nvPicPr>
        <p:blipFill rotWithShape="1">
          <a:blip r:embed="rId2"/>
          <a:srcRect t="17540" r="146" b="17313"/>
          <a:stretch/>
        </p:blipFill>
        <p:spPr>
          <a:xfrm>
            <a:off x="178451" y="1216949"/>
            <a:ext cx="6389535" cy="2168408"/>
          </a:xfrm>
          <a:prstGeom prst="rect">
            <a:avLst/>
          </a:prstGeom>
        </p:spPr>
      </p:pic>
      <p:pic>
        <p:nvPicPr>
          <p:cNvPr id="6" name="Imagen 5" descr="Gráfico, Gráfico de cajas y bigotes&#10;&#10;Descripción generada automáticamente">
            <a:extLst>
              <a:ext uri="{FF2B5EF4-FFF2-40B4-BE49-F238E27FC236}">
                <a16:creationId xmlns:a16="http://schemas.microsoft.com/office/drawing/2014/main" id="{E22A5AF5-28C0-FA29-34DA-10EDC049653D}"/>
              </a:ext>
            </a:extLst>
          </p:cNvPr>
          <p:cNvPicPr>
            <a:picLocks noChangeAspect="1"/>
          </p:cNvPicPr>
          <p:nvPr/>
        </p:nvPicPr>
        <p:blipFill rotWithShape="1">
          <a:blip r:embed="rId3"/>
          <a:srcRect l="1729" t="35845" r="2340" b="24081"/>
          <a:stretch/>
        </p:blipFill>
        <p:spPr>
          <a:xfrm>
            <a:off x="1061" y="3870960"/>
            <a:ext cx="4720729" cy="1152622"/>
          </a:xfrm>
          <a:prstGeom prst="rect">
            <a:avLst/>
          </a:prstGeom>
        </p:spPr>
      </p:pic>
      <p:pic>
        <p:nvPicPr>
          <p:cNvPr id="8" name="Imagen 7" descr="Gráfico, Gráfico de cajas y bigotes&#10;&#10;Descripción generada automáticamente">
            <a:extLst>
              <a:ext uri="{FF2B5EF4-FFF2-40B4-BE49-F238E27FC236}">
                <a16:creationId xmlns:a16="http://schemas.microsoft.com/office/drawing/2014/main" id="{7996411E-1247-70B0-8A39-D29A45CF440A}"/>
              </a:ext>
            </a:extLst>
          </p:cNvPr>
          <p:cNvPicPr>
            <a:picLocks noChangeAspect="1"/>
          </p:cNvPicPr>
          <p:nvPr/>
        </p:nvPicPr>
        <p:blipFill rotWithShape="1">
          <a:blip r:embed="rId3"/>
          <a:srcRect l="1677" t="24110" r="44665" b="64109"/>
          <a:stretch/>
        </p:blipFill>
        <p:spPr>
          <a:xfrm>
            <a:off x="3176962" y="3455575"/>
            <a:ext cx="2793192" cy="341910"/>
          </a:xfrm>
          <a:prstGeom prst="rect">
            <a:avLst/>
          </a:prstGeom>
        </p:spPr>
      </p:pic>
      <p:pic>
        <p:nvPicPr>
          <p:cNvPr id="4" name="Imagen 3" descr="Gráfico&#10;&#10;Descripción generada automáticamente">
            <a:extLst>
              <a:ext uri="{FF2B5EF4-FFF2-40B4-BE49-F238E27FC236}">
                <a16:creationId xmlns:a16="http://schemas.microsoft.com/office/drawing/2014/main" id="{BCC41D57-9370-8E44-B124-A1262812CE16}"/>
              </a:ext>
            </a:extLst>
          </p:cNvPr>
          <p:cNvPicPr>
            <a:picLocks noChangeAspect="1"/>
          </p:cNvPicPr>
          <p:nvPr/>
        </p:nvPicPr>
        <p:blipFill rotWithShape="1">
          <a:blip r:embed="rId4"/>
          <a:srcRect l="2079" t="36131" r="2703" b="25547"/>
          <a:stretch/>
        </p:blipFill>
        <p:spPr>
          <a:xfrm>
            <a:off x="4748109" y="3871505"/>
            <a:ext cx="4374798" cy="1114633"/>
          </a:xfrm>
          <a:prstGeom prst="rect">
            <a:avLst/>
          </a:prstGeom>
        </p:spPr>
      </p:pic>
      <p:sp>
        <p:nvSpPr>
          <p:cNvPr id="5" name="CuadroTexto 4">
            <a:extLst>
              <a:ext uri="{FF2B5EF4-FFF2-40B4-BE49-F238E27FC236}">
                <a16:creationId xmlns:a16="http://schemas.microsoft.com/office/drawing/2014/main" id="{4C1A4E8D-BDA2-3B6E-9913-40B7CAA5511E}"/>
              </a:ext>
            </a:extLst>
          </p:cNvPr>
          <p:cNvSpPr txBox="1"/>
          <p:nvPr/>
        </p:nvSpPr>
        <p:spPr>
          <a:xfrm>
            <a:off x="6780604" y="1637924"/>
            <a:ext cx="3131724"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latin typeface="Times New Roman"/>
                <a:cs typeface="Times New Roman"/>
              </a:rPr>
              <a:t>January 2024:</a:t>
            </a:r>
            <a:endParaRPr lang="en-US" sz="1600" dirty="0"/>
          </a:p>
          <a:p>
            <a:r>
              <a:rPr lang="en-US" sz="1600" b="1" dirty="0">
                <a:latin typeface="Times New Roman"/>
                <a:cs typeface="Times New Roman"/>
              </a:rPr>
              <a:t>AMLO rated poorly</a:t>
            </a:r>
            <a:r>
              <a:rPr lang="en-US" sz="1600" dirty="0">
                <a:latin typeface="Times New Roman"/>
                <a:cs typeface="Times New Roman"/>
              </a:rPr>
              <a:t> on </a:t>
            </a:r>
            <a:endParaRPr lang="en-US" sz="1600"/>
          </a:p>
          <a:p>
            <a:r>
              <a:rPr lang="en-US" sz="1600" dirty="0">
                <a:latin typeface="Times New Roman"/>
                <a:cs typeface="Times New Roman"/>
              </a:rPr>
              <a:t>security (71%), </a:t>
            </a:r>
            <a:endParaRPr lang="en-US" sz="1600" dirty="0"/>
          </a:p>
          <a:p>
            <a:r>
              <a:rPr lang="en-US" sz="1600" dirty="0">
                <a:latin typeface="Times New Roman"/>
                <a:cs typeface="Times New Roman"/>
              </a:rPr>
              <a:t>economy (52%), </a:t>
            </a:r>
            <a:endParaRPr lang="en-US" sz="1600"/>
          </a:p>
          <a:p>
            <a:r>
              <a:rPr lang="en-US" sz="1600" dirty="0">
                <a:latin typeface="Times New Roman"/>
                <a:cs typeface="Times New Roman"/>
              </a:rPr>
              <a:t>corruption (38%), </a:t>
            </a:r>
            <a:endParaRPr lang="en-US" sz="1600" dirty="0"/>
          </a:p>
          <a:p>
            <a:r>
              <a:rPr lang="en-US" sz="1600" dirty="0">
                <a:latin typeface="Times New Roman"/>
                <a:cs typeface="Times New Roman"/>
              </a:rPr>
              <a:t>social welfare (48%) </a:t>
            </a:r>
            <a:endParaRPr lang="en-US" sz="1600" dirty="0"/>
          </a:p>
        </p:txBody>
      </p:sp>
    </p:spTree>
    <p:extLst>
      <p:ext uri="{BB962C8B-B14F-4D97-AF65-F5344CB8AC3E}">
        <p14:creationId xmlns:p14="http://schemas.microsoft.com/office/powerpoint/2010/main" val="21381049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40"/>
          <p:cNvSpPr txBox="1">
            <a:spLocks noGrp="1"/>
          </p:cNvSpPr>
          <p:nvPr>
            <p:ph type="title"/>
          </p:nvPr>
        </p:nvSpPr>
        <p:spPr>
          <a:xfrm>
            <a:off x="153649" y="172250"/>
            <a:ext cx="8795478" cy="857250"/>
          </a:xfrm>
          <a:prstGeom prst="rect">
            <a:avLst/>
          </a:prstGeom>
          <a:noFill/>
          <a:ln>
            <a:noFill/>
          </a:ln>
        </p:spPr>
        <p:txBody>
          <a:bodyPr spcFirstLastPara="1" wrap="square" lIns="68575" tIns="34275" rIns="68575" bIns="34275" anchor="ctr" anchorCtr="0">
            <a:normAutofit/>
          </a:bodyPr>
          <a:lstStyle/>
          <a:p>
            <a:r>
              <a:rPr lang="en"/>
              <a:t>Homicides and Femicides: Still at Crisis Levels</a:t>
            </a:r>
            <a:endParaRPr/>
          </a:p>
        </p:txBody>
      </p:sp>
      <p:sp>
        <p:nvSpPr>
          <p:cNvPr id="617" name="Google Shape;617;p40"/>
          <p:cNvSpPr txBox="1"/>
          <p:nvPr/>
        </p:nvSpPr>
        <p:spPr>
          <a:xfrm>
            <a:off x="6104213" y="1120525"/>
            <a:ext cx="2840700" cy="4256509"/>
          </a:xfrm>
          <a:prstGeom prst="rect">
            <a:avLst/>
          </a:prstGeom>
          <a:noFill/>
          <a:ln>
            <a:noFill/>
          </a:ln>
        </p:spPr>
        <p:txBody>
          <a:bodyPr spcFirstLastPara="1" wrap="square" lIns="91425" tIns="45700" rIns="91425" bIns="45700" anchor="t" anchorCtr="0">
            <a:spAutoFit/>
          </a:bodyPr>
          <a:lstStyle/>
          <a:p>
            <a:pPr>
              <a:lnSpc>
                <a:spcPct val="115000"/>
              </a:lnSpc>
              <a:buClr>
                <a:schemeClr val="dk1"/>
              </a:buClr>
              <a:buSzPts val="1100"/>
            </a:pPr>
            <a:r>
              <a:rPr lang="en" sz="1600" b="1" i="0" u="none" strike="noStrike" cap="none">
                <a:solidFill>
                  <a:srgbClr val="0B5AB2"/>
                </a:solidFill>
                <a:latin typeface="Times New Roman"/>
                <a:ea typeface="Times New Roman"/>
                <a:cs typeface="Times New Roman"/>
                <a:sym typeface="Times New Roman"/>
              </a:rPr>
              <a:t>2019 Record 34,648</a:t>
            </a:r>
            <a:r>
              <a:rPr lang="en" sz="1600" b="1">
                <a:solidFill>
                  <a:srgbClr val="FF0000"/>
                </a:solidFill>
                <a:latin typeface="Times New Roman"/>
                <a:ea typeface="Times New Roman"/>
                <a:cs typeface="Times New Roman"/>
                <a:sym typeface="Times New Roman"/>
              </a:rPr>
              <a:t> </a:t>
            </a:r>
            <a:endParaRPr lang="en" sz="1600" b="1">
              <a:solidFill>
                <a:srgbClr val="FF0000"/>
              </a:solidFill>
              <a:latin typeface="Times New Roman"/>
              <a:ea typeface="Times New Roman"/>
              <a:cs typeface="Times New Roman"/>
            </a:endParaRPr>
          </a:p>
          <a:p>
            <a:pPr>
              <a:lnSpc>
                <a:spcPct val="114999"/>
              </a:lnSpc>
              <a:buSzPts val="1100"/>
            </a:pPr>
            <a:r>
              <a:rPr lang="en" sz="1600" b="1">
                <a:solidFill>
                  <a:srgbClr val="7030A0"/>
                </a:solidFill>
                <a:latin typeface="Times New Roman"/>
                <a:ea typeface="Times New Roman"/>
                <a:cs typeface="Times New Roman"/>
                <a:sym typeface="Times New Roman"/>
              </a:rPr>
              <a:t>2022 declined to 32,223</a:t>
            </a:r>
            <a:endParaRPr sz="1600" b="1" i="0" u="none" strike="noStrike" cap="none">
              <a:solidFill>
                <a:srgbClr val="7030A0"/>
              </a:solidFill>
              <a:latin typeface="Times New Roman"/>
              <a:ea typeface="Times New Roman"/>
              <a:cs typeface="Times New Roman"/>
            </a:endParaRPr>
          </a:p>
          <a:p>
            <a:pPr>
              <a:lnSpc>
                <a:spcPct val="115000"/>
              </a:lnSpc>
              <a:buClr>
                <a:schemeClr val="dk1"/>
              </a:buClr>
              <a:buSzPts val="1100"/>
            </a:pPr>
            <a:r>
              <a:rPr lang="en-US" sz="1600">
                <a:solidFill>
                  <a:srgbClr val="00B050"/>
                </a:solidFill>
                <a:latin typeface="Times New Roman"/>
                <a:ea typeface="Times New Roman"/>
                <a:cs typeface="Times New Roman"/>
              </a:rPr>
              <a:t>2023 declined to 30,523</a:t>
            </a:r>
            <a:r>
              <a:rPr lang="en-US" sz="1600">
                <a:solidFill>
                  <a:schemeClr val="dk1"/>
                </a:solidFill>
                <a:latin typeface="Times New Roman"/>
                <a:ea typeface="Times New Roman"/>
                <a:cs typeface="Times New Roman"/>
              </a:rPr>
              <a:t>.  </a:t>
            </a:r>
          </a:p>
          <a:p>
            <a:pPr>
              <a:lnSpc>
                <a:spcPct val="114999"/>
              </a:lnSpc>
              <a:buSzPts val="1100"/>
            </a:pPr>
            <a:r>
              <a:rPr lang="en-US" sz="1600" b="1" u="sng">
                <a:solidFill>
                  <a:srgbClr val="FF0000"/>
                </a:solidFill>
                <a:latin typeface="Times New Roman"/>
                <a:ea typeface="Times New Roman"/>
                <a:cs typeface="Times New Roman"/>
              </a:rPr>
              <a:t>But during AMLO's term</a:t>
            </a:r>
          </a:p>
          <a:p>
            <a:pPr>
              <a:lnSpc>
                <a:spcPct val="114999"/>
              </a:lnSpc>
              <a:buSzPts val="1100"/>
            </a:pPr>
            <a:r>
              <a:rPr lang="en-US" sz="1600">
                <a:solidFill>
                  <a:srgbClr val="FF0000"/>
                </a:solidFill>
                <a:latin typeface="Times New Roman"/>
                <a:ea typeface="Times New Roman"/>
                <a:cs typeface="Times New Roman"/>
              </a:rPr>
              <a:t> over 170,000 – a record.</a:t>
            </a:r>
            <a:r>
              <a:rPr lang="en-US" sz="1600">
                <a:solidFill>
                  <a:schemeClr val="dk1"/>
                </a:solidFill>
                <a:latin typeface="Times New Roman"/>
                <a:ea typeface="Times New Roman"/>
                <a:cs typeface="Times New Roman"/>
              </a:rPr>
              <a:t> </a:t>
            </a:r>
            <a:endParaRPr lang="en-US">
              <a:solidFill>
                <a:schemeClr val="dk1"/>
              </a:solidFill>
              <a:ea typeface="Times New Roman"/>
            </a:endParaRPr>
          </a:p>
          <a:p>
            <a:pPr>
              <a:lnSpc>
                <a:spcPct val="114999"/>
              </a:lnSpc>
              <a:buClr>
                <a:schemeClr val="dk1"/>
              </a:buClr>
              <a:buSzPts val="1100"/>
            </a:pPr>
            <a:r>
              <a:rPr lang="en" sz="1600" b="1" i="0" u="none" strike="noStrike" cap="none">
                <a:solidFill>
                  <a:srgbClr val="7030A0"/>
                </a:solidFill>
                <a:latin typeface="Times New Roman"/>
                <a:ea typeface="Times New Roman"/>
                <a:cs typeface="Times New Roman"/>
                <a:sym typeface="Times New Roman"/>
              </a:rPr>
              <a:t>50% homicides in </a:t>
            </a:r>
            <a:r>
              <a:rPr lang="en" sz="1600" b="1">
                <a:solidFill>
                  <a:srgbClr val="7030A0"/>
                </a:solidFill>
                <a:latin typeface="Times New Roman"/>
                <a:ea typeface="Times New Roman"/>
                <a:cs typeface="Times New Roman"/>
                <a:sym typeface="Times New Roman"/>
              </a:rPr>
              <a:t>6 </a:t>
            </a:r>
            <a:r>
              <a:rPr lang="en" sz="1600" b="1" i="0" u="none" strike="noStrike" cap="none">
                <a:solidFill>
                  <a:srgbClr val="7030A0"/>
                </a:solidFill>
                <a:latin typeface="Times New Roman"/>
                <a:ea typeface="Times New Roman"/>
                <a:cs typeface="Times New Roman"/>
                <a:sym typeface="Times New Roman"/>
              </a:rPr>
              <a:t>states</a:t>
            </a:r>
            <a:r>
              <a:rPr lang="en" sz="1600" b="1">
                <a:solidFill>
                  <a:srgbClr val="7030A0"/>
                </a:solidFill>
                <a:latin typeface="Times New Roman"/>
                <a:ea typeface="Times New Roman"/>
                <a:cs typeface="Times New Roman"/>
                <a:sym typeface="Times New Roman"/>
              </a:rPr>
              <a:t>.</a:t>
            </a:r>
            <a:endParaRPr lang="en" sz="1600" b="1">
              <a:solidFill>
                <a:srgbClr val="00B050"/>
              </a:solidFill>
              <a:latin typeface="Times New Roman"/>
              <a:ea typeface="Times New Roman"/>
              <a:cs typeface="Times New Roman"/>
            </a:endParaRPr>
          </a:p>
          <a:p>
            <a:pPr>
              <a:lnSpc>
                <a:spcPct val="114999"/>
              </a:lnSpc>
              <a:buSzPts val="1100"/>
            </a:pPr>
            <a:endParaRPr lang="en" sz="1600" b="1">
              <a:solidFill>
                <a:srgbClr val="002060"/>
              </a:solidFill>
              <a:latin typeface="Times New Roman"/>
              <a:ea typeface="Times New Roman"/>
              <a:cs typeface="Times New Roman"/>
              <a:sym typeface="Times New Roman"/>
            </a:endParaRPr>
          </a:p>
          <a:p>
            <a:pPr>
              <a:lnSpc>
                <a:spcPct val="114999"/>
              </a:lnSpc>
              <a:buSzPts val="1100"/>
            </a:pPr>
            <a:r>
              <a:rPr lang="en" sz="1600" b="1" i="0" u="none" strike="noStrike" cap="none">
                <a:solidFill>
                  <a:srgbClr val="002060"/>
                </a:solidFill>
                <a:latin typeface="Times New Roman"/>
                <a:ea typeface="Times New Roman"/>
                <a:cs typeface="Times New Roman"/>
                <a:sym typeface="Times New Roman"/>
              </a:rPr>
              <a:t>Violence cost Mexico</a:t>
            </a:r>
            <a:r>
              <a:rPr lang="en" sz="1600" b="1">
                <a:solidFill>
                  <a:srgbClr val="002060"/>
                </a:solidFill>
                <a:latin typeface="Times New Roman"/>
                <a:ea typeface="Times New Roman"/>
                <a:cs typeface="Times New Roman"/>
                <a:sym typeface="Times New Roman"/>
              </a:rPr>
              <a:t> 18.3%</a:t>
            </a:r>
            <a:r>
              <a:rPr lang="en" sz="1600" b="1" i="0" u="none" strike="noStrike" cap="none">
                <a:solidFill>
                  <a:srgbClr val="002060"/>
                </a:solidFill>
                <a:latin typeface="Times New Roman"/>
                <a:ea typeface="Times New Roman"/>
                <a:cs typeface="Times New Roman"/>
                <a:sym typeface="Times New Roman"/>
              </a:rPr>
              <a:t> GDP </a:t>
            </a:r>
            <a:r>
              <a:rPr lang="en" sz="1600">
                <a:solidFill>
                  <a:srgbClr val="002060"/>
                </a:solidFill>
                <a:latin typeface="Times New Roman"/>
                <a:ea typeface="Times New Roman"/>
                <a:cs typeface="Times New Roman"/>
                <a:sym typeface="Times New Roman"/>
              </a:rPr>
              <a:t>in 2022, </a:t>
            </a:r>
            <a:r>
              <a:rPr lang="en" sz="1600" b="1">
                <a:solidFill>
                  <a:srgbClr val="002060"/>
                </a:solidFill>
                <a:latin typeface="Times New Roman"/>
                <a:ea typeface="Times New Roman"/>
                <a:cs typeface="Times New Roman"/>
                <a:sym typeface="Times New Roman"/>
              </a:rPr>
              <a:t>$230 billion.</a:t>
            </a:r>
            <a:endParaRPr sz="1600" b="1" i="0" u="none" strike="noStrike" cap="none">
              <a:solidFill>
                <a:srgbClr val="002060"/>
              </a:solidFill>
              <a:latin typeface="Times New Roman"/>
              <a:ea typeface="Times New Roman"/>
              <a:cs typeface="Times New Roman"/>
            </a:endParaRPr>
          </a:p>
          <a:p>
            <a:pPr>
              <a:lnSpc>
                <a:spcPct val="114999"/>
              </a:lnSpc>
              <a:buSzPts val="1100"/>
            </a:pPr>
            <a:endParaRPr lang="en" sz="1600" b="1">
              <a:solidFill>
                <a:srgbClr val="00B050"/>
              </a:solidFill>
              <a:latin typeface="Times New Roman"/>
              <a:ea typeface="Times New Roman"/>
              <a:cs typeface="Times New Roman"/>
            </a:endParaRPr>
          </a:p>
          <a:p>
            <a:pPr>
              <a:lnSpc>
                <a:spcPct val="114999"/>
              </a:lnSpc>
              <a:buSzPts val="1100"/>
            </a:pPr>
            <a:r>
              <a:rPr lang="en" sz="1600" b="1">
                <a:solidFill>
                  <a:srgbClr val="00B050"/>
                </a:solidFill>
                <a:latin typeface="Times New Roman"/>
                <a:ea typeface="Times New Roman"/>
                <a:cs typeface="Times New Roman"/>
              </a:rPr>
              <a:t>40,000 missing under AMLO.</a:t>
            </a:r>
            <a:endParaRPr lang="en"/>
          </a:p>
          <a:p>
            <a:pPr>
              <a:lnSpc>
                <a:spcPct val="114999"/>
              </a:lnSpc>
              <a:buSzPts val="1100"/>
            </a:pPr>
            <a:endParaRPr lang="en" sz="1600" b="1">
              <a:solidFill>
                <a:srgbClr val="00B050"/>
              </a:solidFill>
              <a:latin typeface="Times New Roman"/>
              <a:ea typeface="Times New Roman"/>
              <a:cs typeface="Times New Roman"/>
            </a:endParaRPr>
          </a:p>
          <a:p>
            <a:pPr>
              <a:lnSpc>
                <a:spcPct val="114999"/>
              </a:lnSpc>
              <a:buSzPts val="1100"/>
            </a:pPr>
            <a:r>
              <a:rPr lang="en" sz="1600" b="1">
                <a:solidFill>
                  <a:srgbClr val="C00000"/>
                </a:solidFill>
                <a:latin typeface="Times New Roman"/>
                <a:ea typeface="Times New Roman"/>
                <a:cs typeface="Times New Roman"/>
              </a:rPr>
              <a:t>$19-30 billion drug profits. </a:t>
            </a:r>
          </a:p>
          <a:p>
            <a:pPr>
              <a:lnSpc>
                <a:spcPct val="114999"/>
              </a:lnSpc>
              <a:buSzPts val="1100"/>
            </a:pPr>
            <a:r>
              <a:rPr lang="en" sz="1600" b="1">
                <a:solidFill>
                  <a:srgbClr val="C00000"/>
                </a:solidFill>
                <a:latin typeface="Times New Roman"/>
                <a:ea typeface="Times New Roman"/>
                <a:cs typeface="Times New Roman"/>
              </a:rPr>
              <a:t>US main source of crime guns.</a:t>
            </a:r>
            <a:endParaRPr lang="en"/>
          </a:p>
          <a:p>
            <a:pPr>
              <a:buSzPts val="1300"/>
            </a:pPr>
            <a:endParaRPr lang="en-US" sz="1300" b="1">
              <a:solidFill>
                <a:srgbClr val="0070C0"/>
              </a:solidFill>
              <a:latin typeface="Times New Roman"/>
              <a:ea typeface="Times New Roman"/>
              <a:cs typeface="Times New Roman"/>
            </a:endParaRPr>
          </a:p>
        </p:txBody>
      </p:sp>
      <p:sp>
        <p:nvSpPr>
          <p:cNvPr id="618" name="Google Shape;618;p40"/>
          <p:cNvSpPr txBox="1"/>
          <p:nvPr/>
        </p:nvSpPr>
        <p:spPr>
          <a:xfrm flipV="1">
            <a:off x="1158152" y="3564705"/>
            <a:ext cx="1639080"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1400" b="0" i="0" u="none" strike="noStrike" cap="none">
                <a:solidFill>
                  <a:srgbClr val="000000"/>
                </a:solidFill>
                <a:latin typeface="Arial"/>
                <a:ea typeface="Arial"/>
                <a:cs typeface="Arial"/>
                <a:sym typeface="Arial"/>
              </a:rPr>
              <a:t>http://www.informeseguridad.cns.gob.mx/</a:t>
            </a:r>
            <a:endParaRPr sz="1400" b="0" i="0" u="none" strike="noStrike" cap="none">
              <a:solidFill>
                <a:srgbClr val="000000"/>
              </a:solidFill>
              <a:latin typeface="Arial"/>
              <a:ea typeface="Arial"/>
              <a:cs typeface="Arial"/>
              <a:sym typeface="Arial"/>
            </a:endParaRPr>
          </a:p>
        </p:txBody>
      </p:sp>
      <p:cxnSp>
        <p:nvCxnSpPr>
          <p:cNvPr id="619" name="Google Shape;619;p40"/>
          <p:cNvCxnSpPr/>
          <p:nvPr/>
        </p:nvCxnSpPr>
        <p:spPr>
          <a:xfrm>
            <a:off x="6043681" y="1245482"/>
            <a:ext cx="20783" cy="4080272"/>
          </a:xfrm>
          <a:prstGeom prst="straightConnector1">
            <a:avLst/>
          </a:prstGeom>
          <a:noFill/>
          <a:ln w="9525" cap="flat" cmpd="sng">
            <a:solidFill>
              <a:schemeClr val="dk1"/>
            </a:solidFill>
            <a:prstDash val="solid"/>
            <a:round/>
            <a:headEnd type="none" w="sm" len="sm"/>
            <a:tailEnd type="none" w="sm" len="sm"/>
          </a:ln>
        </p:spPr>
      </p:cxnSp>
      <p:graphicFrame>
        <p:nvGraphicFramePr>
          <p:cNvPr id="4" name="Chart 3">
            <a:extLst>
              <a:ext uri="{FF2B5EF4-FFF2-40B4-BE49-F238E27FC236}">
                <a16:creationId xmlns:a16="http://schemas.microsoft.com/office/drawing/2014/main" id="{A3171209-CC3F-448A-9EC7-4DC7E13E226A}"/>
              </a:ext>
            </a:extLst>
          </p:cNvPr>
          <p:cNvGraphicFramePr>
            <a:graphicFrameLocks/>
          </p:cNvGraphicFramePr>
          <p:nvPr>
            <p:extLst>
              <p:ext uri="{D42A27DB-BD31-4B8C-83A1-F6EECF244321}">
                <p14:modId xmlns:p14="http://schemas.microsoft.com/office/powerpoint/2010/main" val="1235652992"/>
              </p:ext>
            </p:extLst>
          </p:nvPr>
        </p:nvGraphicFramePr>
        <p:xfrm>
          <a:off x="768585" y="2226106"/>
          <a:ext cx="2991366" cy="1668200"/>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descr="A graph of blue bars&#10;&#10;Description automatically generated">
            <a:extLst>
              <a:ext uri="{FF2B5EF4-FFF2-40B4-BE49-F238E27FC236}">
                <a16:creationId xmlns:a16="http://schemas.microsoft.com/office/drawing/2014/main" id="{44C17ACA-28DE-6D91-12FE-B5DE9A33B203}"/>
              </a:ext>
            </a:extLst>
          </p:cNvPr>
          <p:cNvPicPr>
            <a:picLocks noChangeAspect="1"/>
          </p:cNvPicPr>
          <p:nvPr/>
        </p:nvPicPr>
        <p:blipFill rotWithShape="1">
          <a:blip r:embed="rId4"/>
          <a:srcRect r="7035" b="-217"/>
          <a:stretch/>
        </p:blipFill>
        <p:spPr>
          <a:xfrm>
            <a:off x="1260188" y="2109336"/>
            <a:ext cx="2851528" cy="2079728"/>
          </a:xfrm>
          <a:prstGeom prst="rect">
            <a:avLst/>
          </a:prstGeom>
        </p:spPr>
      </p:pic>
      <p:pic>
        <p:nvPicPr>
          <p:cNvPr id="5" name="Picture 4">
            <a:extLst>
              <a:ext uri="{FF2B5EF4-FFF2-40B4-BE49-F238E27FC236}">
                <a16:creationId xmlns:a16="http://schemas.microsoft.com/office/drawing/2014/main" id="{2B1D42BC-F02E-958D-5847-ADDB3AF3DF2A}"/>
              </a:ext>
            </a:extLst>
          </p:cNvPr>
          <p:cNvPicPr>
            <a:picLocks noChangeAspect="1"/>
          </p:cNvPicPr>
          <p:nvPr/>
        </p:nvPicPr>
        <p:blipFill>
          <a:blip r:embed="rId5"/>
          <a:stretch>
            <a:fillRect/>
          </a:stretch>
        </p:blipFill>
        <p:spPr>
          <a:xfrm>
            <a:off x="46517" y="1653703"/>
            <a:ext cx="5914362" cy="2733217"/>
          </a:xfrm>
          <a:prstGeom prst="rect">
            <a:avLst/>
          </a:prstGeom>
        </p:spPr>
      </p:pic>
    </p:spTree>
  </p:cSld>
  <p:clrMapOvr>
    <a:masterClrMapping/>
  </p:clrMapOvr>
  <p:transition spd="slow">
    <p:push/>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65A2A6-97DE-C101-731F-2D9A6C88C9E2}"/>
              </a:ext>
            </a:extLst>
          </p:cNvPr>
          <p:cNvSpPr>
            <a:spLocks noGrp="1"/>
          </p:cNvSpPr>
          <p:nvPr>
            <p:ph type="title"/>
          </p:nvPr>
        </p:nvSpPr>
        <p:spPr/>
        <p:txBody>
          <a:bodyPr/>
          <a:lstStyle/>
          <a:p>
            <a:r>
              <a:rPr lang="es-ES" sz="2400" err="1"/>
              <a:t>From</a:t>
            </a:r>
            <a:r>
              <a:rPr lang="es-ES" sz="2400" dirty="0"/>
              <a:t> 2016 </a:t>
            </a:r>
            <a:r>
              <a:rPr lang="es-ES" sz="2400" err="1"/>
              <a:t>to</a:t>
            </a:r>
            <a:r>
              <a:rPr lang="es-ES" sz="2400" dirty="0"/>
              <a:t> 2022, </a:t>
            </a:r>
            <a:r>
              <a:rPr lang="es-ES" sz="2400" err="1"/>
              <a:t>there</a:t>
            </a:r>
            <a:r>
              <a:rPr lang="es-ES" sz="2400" dirty="0"/>
              <a:t> </a:t>
            </a:r>
            <a:r>
              <a:rPr lang="es-ES" sz="2400" err="1"/>
              <a:t>was</a:t>
            </a:r>
            <a:r>
              <a:rPr lang="es-ES" sz="2400" dirty="0"/>
              <a:t> a </a:t>
            </a:r>
            <a:r>
              <a:rPr lang="es-ES" sz="2400" b="1" dirty="0"/>
              <a:t>105% </a:t>
            </a:r>
            <a:r>
              <a:rPr lang="es-ES" sz="2400" b="1" err="1"/>
              <a:t>increase</a:t>
            </a:r>
            <a:r>
              <a:rPr lang="es-ES" sz="2400" b="1" dirty="0"/>
              <a:t> in rifles </a:t>
            </a:r>
            <a:r>
              <a:rPr lang="es-ES" sz="2400" b="1" err="1"/>
              <a:t>found</a:t>
            </a:r>
            <a:r>
              <a:rPr lang="es-ES" sz="2400" b="1" dirty="0"/>
              <a:t> in </a:t>
            </a:r>
            <a:r>
              <a:rPr lang="es-ES" sz="2400" b="1" err="1"/>
              <a:t>Mexico</a:t>
            </a:r>
            <a:r>
              <a:rPr lang="es-ES" sz="2400" dirty="0"/>
              <a:t>. </a:t>
            </a:r>
            <a:r>
              <a:rPr lang="es-ES" sz="2400" err="1"/>
              <a:t>Cartels</a:t>
            </a:r>
            <a:r>
              <a:rPr lang="es-ES" sz="2400" dirty="0"/>
              <a:t> </a:t>
            </a:r>
            <a:r>
              <a:rPr lang="es-ES" sz="2400" err="1"/>
              <a:t>may</a:t>
            </a:r>
            <a:r>
              <a:rPr lang="es-ES" sz="2400" dirty="0"/>
              <a:t> be </a:t>
            </a:r>
            <a:r>
              <a:rPr lang="es-ES" sz="2400" err="1"/>
              <a:t>favoring</a:t>
            </a:r>
            <a:r>
              <a:rPr lang="es-ES" sz="2400" dirty="0"/>
              <a:t> </a:t>
            </a:r>
            <a:r>
              <a:rPr lang="es-ES" sz="2400" err="1"/>
              <a:t>this</a:t>
            </a:r>
            <a:r>
              <a:rPr lang="es-ES" sz="2400" dirty="0"/>
              <a:t> </a:t>
            </a:r>
            <a:r>
              <a:rPr lang="es-ES" sz="2400" err="1"/>
              <a:t>type</a:t>
            </a:r>
            <a:r>
              <a:rPr lang="es-ES" sz="2400" dirty="0"/>
              <a:t> </a:t>
            </a:r>
            <a:r>
              <a:rPr lang="es-ES" sz="2400" err="1"/>
              <a:t>of</a:t>
            </a:r>
            <a:r>
              <a:rPr lang="es-ES" sz="2400" dirty="0"/>
              <a:t> </a:t>
            </a:r>
            <a:r>
              <a:rPr lang="es-ES" sz="2400" err="1"/>
              <a:t>firearm</a:t>
            </a:r>
            <a:r>
              <a:rPr lang="es-ES" sz="2400" dirty="0"/>
              <a:t>. </a:t>
            </a:r>
          </a:p>
        </p:txBody>
      </p:sp>
      <p:pic>
        <p:nvPicPr>
          <p:cNvPr id="3" name="Imagen 2" descr="Gráfico, Gráfico de líneas&#10;&#10;Descripción generada automáticamente">
            <a:extLst>
              <a:ext uri="{FF2B5EF4-FFF2-40B4-BE49-F238E27FC236}">
                <a16:creationId xmlns:a16="http://schemas.microsoft.com/office/drawing/2014/main" id="{054BD44D-774E-C8B3-E9CF-72E4CF472E50}"/>
              </a:ext>
            </a:extLst>
          </p:cNvPr>
          <p:cNvPicPr>
            <a:picLocks noChangeAspect="1"/>
          </p:cNvPicPr>
          <p:nvPr/>
        </p:nvPicPr>
        <p:blipFill>
          <a:blip r:embed="rId2"/>
          <a:stretch>
            <a:fillRect/>
          </a:stretch>
        </p:blipFill>
        <p:spPr>
          <a:xfrm>
            <a:off x="437167" y="1320628"/>
            <a:ext cx="6160752" cy="3475339"/>
          </a:xfrm>
          <a:prstGeom prst="rect">
            <a:avLst/>
          </a:prstGeom>
        </p:spPr>
      </p:pic>
      <p:sp>
        <p:nvSpPr>
          <p:cNvPr id="4" name="CuadroTexto 3">
            <a:extLst>
              <a:ext uri="{FF2B5EF4-FFF2-40B4-BE49-F238E27FC236}">
                <a16:creationId xmlns:a16="http://schemas.microsoft.com/office/drawing/2014/main" id="{F31A37A2-A301-26E7-66AD-CF6B6098D76F}"/>
              </a:ext>
            </a:extLst>
          </p:cNvPr>
          <p:cNvSpPr txBox="1"/>
          <p:nvPr/>
        </p:nvSpPr>
        <p:spPr>
          <a:xfrm>
            <a:off x="6815586" y="1713740"/>
            <a:ext cx="2205152"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600" b="1" err="1">
                <a:latin typeface="Times New Roman"/>
                <a:cs typeface="Times New Roman"/>
              </a:rPr>
              <a:t>Specific</a:t>
            </a:r>
            <a:r>
              <a:rPr lang="es-ES" sz="1600" b="1" dirty="0">
                <a:latin typeface="Times New Roman"/>
                <a:cs typeface="Times New Roman"/>
              </a:rPr>
              <a:t> US </a:t>
            </a:r>
            <a:r>
              <a:rPr lang="es-ES" sz="1600" b="1" err="1">
                <a:latin typeface="Times New Roman"/>
                <a:cs typeface="Times New Roman"/>
              </a:rPr>
              <a:t>counties</a:t>
            </a:r>
            <a:r>
              <a:rPr lang="es-ES" sz="1600" b="1" dirty="0">
                <a:latin typeface="Times New Roman"/>
                <a:cs typeface="Times New Roman"/>
              </a:rPr>
              <a:t> </a:t>
            </a:r>
            <a:r>
              <a:rPr lang="es-ES" sz="1600" b="1" err="1">
                <a:latin typeface="Times New Roman"/>
                <a:cs typeface="Times New Roman"/>
              </a:rPr>
              <a:t>have</a:t>
            </a:r>
            <a:r>
              <a:rPr lang="es-ES" sz="1600" b="1" dirty="0">
                <a:latin typeface="Times New Roman"/>
                <a:cs typeface="Times New Roman"/>
              </a:rPr>
              <a:t> </a:t>
            </a:r>
            <a:r>
              <a:rPr lang="es-ES" sz="1600" b="1" err="1">
                <a:latin typeface="Times New Roman"/>
                <a:cs typeface="Times New Roman"/>
              </a:rPr>
              <a:t>been</a:t>
            </a:r>
            <a:r>
              <a:rPr lang="es-ES" sz="1600" b="1" dirty="0">
                <a:latin typeface="Times New Roman"/>
                <a:cs typeface="Times New Roman"/>
              </a:rPr>
              <a:t> </a:t>
            </a:r>
            <a:r>
              <a:rPr lang="es-ES" sz="1600" b="1" err="1">
                <a:latin typeface="Times New Roman"/>
                <a:cs typeface="Times New Roman"/>
              </a:rPr>
              <a:t>linked</a:t>
            </a:r>
            <a:r>
              <a:rPr lang="es-ES" sz="1600" b="1" dirty="0">
                <a:latin typeface="Times New Roman"/>
                <a:cs typeface="Times New Roman"/>
              </a:rPr>
              <a:t> </a:t>
            </a:r>
            <a:r>
              <a:rPr lang="es-ES" sz="1600" b="1" err="1">
                <a:latin typeface="Times New Roman"/>
                <a:cs typeface="Times New Roman"/>
              </a:rPr>
              <a:t>to</a:t>
            </a:r>
            <a:r>
              <a:rPr lang="es-ES" sz="1600" b="1" dirty="0">
                <a:latin typeface="Times New Roman"/>
                <a:cs typeface="Times New Roman"/>
              </a:rPr>
              <a:t> </a:t>
            </a:r>
            <a:r>
              <a:rPr lang="es-ES" sz="1600" b="1" err="1">
                <a:latin typeface="Times New Roman"/>
                <a:cs typeface="Times New Roman"/>
              </a:rPr>
              <a:t>weapons</a:t>
            </a:r>
            <a:r>
              <a:rPr lang="es-ES" sz="1600" b="1" dirty="0">
                <a:latin typeface="Times New Roman"/>
                <a:cs typeface="Times New Roman"/>
              </a:rPr>
              <a:t> </a:t>
            </a:r>
            <a:r>
              <a:rPr lang="es-ES" sz="1600" b="1" err="1">
                <a:latin typeface="Times New Roman"/>
                <a:cs typeface="Times New Roman"/>
              </a:rPr>
              <a:t>found</a:t>
            </a:r>
            <a:r>
              <a:rPr lang="es-ES" sz="1600" b="1" dirty="0">
                <a:latin typeface="Times New Roman"/>
                <a:cs typeface="Times New Roman"/>
              </a:rPr>
              <a:t> </a:t>
            </a:r>
            <a:r>
              <a:rPr lang="es-ES" sz="1600" b="1" err="1">
                <a:latin typeface="Times New Roman"/>
                <a:cs typeface="Times New Roman"/>
              </a:rPr>
              <a:t>across</a:t>
            </a:r>
            <a:r>
              <a:rPr lang="es-ES" sz="1600" b="1" dirty="0">
                <a:latin typeface="Times New Roman"/>
                <a:cs typeface="Times New Roman"/>
              </a:rPr>
              <a:t> </a:t>
            </a:r>
            <a:r>
              <a:rPr lang="es-ES" sz="1600" b="1" err="1">
                <a:latin typeface="Times New Roman"/>
                <a:cs typeface="Times New Roman"/>
              </a:rPr>
              <a:t>Mexican</a:t>
            </a:r>
            <a:r>
              <a:rPr lang="es-ES" sz="1600" b="1" dirty="0">
                <a:latin typeface="Times New Roman"/>
                <a:cs typeface="Times New Roman"/>
              </a:rPr>
              <a:t> </a:t>
            </a:r>
            <a:r>
              <a:rPr lang="es-ES" sz="1600" b="1" err="1">
                <a:latin typeface="Times New Roman"/>
                <a:cs typeface="Times New Roman"/>
              </a:rPr>
              <a:t>municipalities</a:t>
            </a:r>
            <a:r>
              <a:rPr lang="es-ES" sz="1600" b="1" dirty="0">
                <a:latin typeface="Times New Roman"/>
                <a:cs typeface="Times New Roman"/>
              </a:rPr>
              <a:t>,</a:t>
            </a:r>
            <a:r>
              <a:rPr lang="es-ES" sz="1600" dirty="0">
                <a:latin typeface="Times New Roman"/>
                <a:cs typeface="Times New Roman"/>
              </a:rPr>
              <a:t> </a:t>
            </a:r>
            <a:r>
              <a:rPr lang="es-ES" sz="1600" err="1">
                <a:latin typeface="Times New Roman"/>
                <a:cs typeface="Times New Roman"/>
              </a:rPr>
              <a:t>spanning</a:t>
            </a:r>
            <a:r>
              <a:rPr lang="es-ES" sz="1600" dirty="0">
                <a:latin typeface="Times New Roman"/>
                <a:cs typeface="Times New Roman"/>
              </a:rPr>
              <a:t> </a:t>
            </a:r>
            <a:r>
              <a:rPr lang="es-ES" sz="1600" err="1">
                <a:latin typeface="Times New Roman"/>
                <a:cs typeface="Times New Roman"/>
              </a:rPr>
              <a:t>from</a:t>
            </a:r>
            <a:r>
              <a:rPr lang="es-ES" sz="1600" dirty="0">
                <a:latin typeface="Times New Roman"/>
                <a:cs typeface="Times New Roman"/>
              </a:rPr>
              <a:t> </a:t>
            </a:r>
            <a:r>
              <a:rPr lang="es-ES" sz="1600" err="1">
                <a:latin typeface="Times New Roman"/>
                <a:cs typeface="Times New Roman"/>
              </a:rPr>
              <a:t>the</a:t>
            </a:r>
            <a:r>
              <a:rPr lang="es-ES" sz="1600" dirty="0">
                <a:latin typeface="Times New Roman"/>
                <a:cs typeface="Times New Roman"/>
              </a:rPr>
              <a:t> </a:t>
            </a:r>
            <a:r>
              <a:rPr lang="es-ES" sz="1600" err="1">
                <a:latin typeface="Times New Roman"/>
                <a:cs typeface="Times New Roman"/>
              </a:rPr>
              <a:t>Pacific</a:t>
            </a:r>
            <a:r>
              <a:rPr lang="es-ES" sz="1600" dirty="0">
                <a:latin typeface="Times New Roman"/>
                <a:cs typeface="Times New Roman"/>
              </a:rPr>
              <a:t> </a:t>
            </a:r>
            <a:r>
              <a:rPr lang="es-ES" sz="1600" err="1">
                <a:latin typeface="Times New Roman"/>
                <a:cs typeface="Times New Roman"/>
              </a:rPr>
              <a:t>to</a:t>
            </a:r>
            <a:r>
              <a:rPr lang="es-ES" sz="1600" dirty="0">
                <a:latin typeface="Times New Roman"/>
                <a:cs typeface="Times New Roman"/>
              </a:rPr>
              <a:t> </a:t>
            </a:r>
            <a:r>
              <a:rPr lang="es-ES" sz="1600" err="1">
                <a:latin typeface="Times New Roman"/>
                <a:cs typeface="Times New Roman"/>
              </a:rPr>
              <a:t>the</a:t>
            </a:r>
            <a:r>
              <a:rPr lang="es-ES" sz="1600" dirty="0">
                <a:latin typeface="Times New Roman"/>
                <a:cs typeface="Times New Roman"/>
              </a:rPr>
              <a:t> Atlantic </a:t>
            </a:r>
            <a:r>
              <a:rPr lang="es-ES" sz="1600" err="1">
                <a:latin typeface="Times New Roman"/>
                <a:cs typeface="Times New Roman"/>
              </a:rPr>
              <a:t>Coasts</a:t>
            </a:r>
            <a:r>
              <a:rPr lang="es-ES" sz="1600" dirty="0">
                <a:latin typeface="Times New Roman"/>
                <a:cs typeface="Times New Roman"/>
              </a:rPr>
              <a:t>.</a:t>
            </a:r>
          </a:p>
        </p:txBody>
      </p:sp>
    </p:spTree>
    <p:extLst>
      <p:ext uri="{BB962C8B-B14F-4D97-AF65-F5344CB8AC3E}">
        <p14:creationId xmlns:p14="http://schemas.microsoft.com/office/powerpoint/2010/main" val="15284013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3"/>
          <p:cNvSpPr txBox="1"/>
          <p:nvPr/>
        </p:nvSpPr>
        <p:spPr>
          <a:xfrm>
            <a:off x="4709075" y="2867251"/>
            <a:ext cx="3900900" cy="621164"/>
          </a:xfrm>
          <a:prstGeom prst="rect">
            <a:avLst/>
          </a:prstGeom>
          <a:noFill/>
          <a:ln>
            <a:noFill/>
          </a:ln>
        </p:spPr>
        <p:txBody>
          <a:bodyPr spcFirstLastPara="1" wrap="square" lIns="68575" tIns="34275" rIns="68575" bIns="34275" anchor="t" anchorCtr="0">
            <a:noAutofit/>
          </a:bodyPr>
          <a:lstStyle/>
          <a:p>
            <a:pPr algn="ctr">
              <a:buSzPts val="2400"/>
            </a:pPr>
            <a:r>
              <a:rPr lang="en" sz="2400">
                <a:solidFill>
                  <a:srgbClr val="FFC000"/>
                </a:solidFill>
                <a:latin typeface="Times New Roman"/>
                <a:ea typeface="Times New Roman"/>
                <a:cs typeface="Times New Roman"/>
                <a:sym typeface="Times New Roman"/>
              </a:rPr>
              <a:t>Implement USMCA, solve disputes, 2026 review</a:t>
            </a:r>
            <a:endParaRPr lang="en" sz="2400" b="0" i="0" u="none" strike="noStrike" cap="none">
              <a:solidFill>
                <a:srgbClr val="FFC000"/>
              </a:solidFill>
              <a:latin typeface="Times New Roman"/>
              <a:cs typeface="Times New Roman"/>
            </a:endParaRPr>
          </a:p>
        </p:txBody>
      </p:sp>
      <p:sp>
        <p:nvSpPr>
          <p:cNvPr id="278" name="Google Shape;278;p3"/>
          <p:cNvSpPr txBox="1"/>
          <p:nvPr/>
        </p:nvSpPr>
        <p:spPr>
          <a:xfrm>
            <a:off x="4572115" y="3760701"/>
            <a:ext cx="4502014" cy="660287"/>
          </a:xfrm>
          <a:prstGeom prst="rect">
            <a:avLst/>
          </a:prstGeom>
          <a:noFill/>
          <a:ln>
            <a:noFill/>
          </a:ln>
        </p:spPr>
        <p:txBody>
          <a:bodyPr spcFirstLastPara="1" wrap="square" lIns="68575" tIns="34275" rIns="68575" bIns="34275" anchor="t" anchorCtr="0">
            <a:noAutofit/>
          </a:bodyPr>
          <a:lstStyle/>
          <a:p>
            <a:pPr>
              <a:buSzPts val="2400"/>
            </a:pPr>
            <a:r>
              <a:rPr lang="en" sz="2400">
                <a:solidFill>
                  <a:srgbClr val="C00000"/>
                </a:solidFill>
                <a:latin typeface="Times New Roman"/>
                <a:ea typeface="Times New Roman"/>
                <a:cs typeface="Times New Roman"/>
                <a:sym typeface="Times New Roman"/>
              </a:rPr>
              <a:t> Boost North Am. Cooperation               </a:t>
            </a:r>
            <a:endParaRPr lang="en-US" sz="1100" b="0" i="0" u="none" strike="noStrike" cap="none">
              <a:solidFill>
                <a:srgbClr val="000000"/>
              </a:solidFill>
              <a:latin typeface="Arial"/>
              <a:ea typeface="Arial"/>
              <a:cs typeface="Arial"/>
            </a:endParaRPr>
          </a:p>
        </p:txBody>
      </p:sp>
      <p:sp>
        <p:nvSpPr>
          <p:cNvPr id="279" name="Google Shape;279;p3"/>
          <p:cNvSpPr txBox="1"/>
          <p:nvPr/>
        </p:nvSpPr>
        <p:spPr>
          <a:xfrm>
            <a:off x="192182" y="1253114"/>
            <a:ext cx="4521000" cy="807900"/>
          </a:xfrm>
          <a:prstGeom prst="rect">
            <a:avLst/>
          </a:prstGeom>
          <a:noFill/>
          <a:ln>
            <a:noFill/>
          </a:ln>
        </p:spPr>
        <p:txBody>
          <a:bodyPr spcFirstLastPara="1" wrap="square" lIns="68575" tIns="34275" rIns="68575" bIns="34275" anchor="t" anchorCtr="0">
            <a:noAutofit/>
          </a:bodyPr>
          <a:lstStyle/>
          <a:p>
            <a:pPr algn="ctr">
              <a:buSzPts val="2400"/>
            </a:pPr>
            <a:r>
              <a:rPr lang="en" sz="2400" b="0" i="0" u="none" strike="noStrike" cap="none">
                <a:solidFill>
                  <a:srgbClr val="C00000"/>
                </a:solidFill>
                <a:latin typeface="Times New Roman"/>
                <a:ea typeface="Times New Roman"/>
                <a:cs typeface="Times New Roman"/>
                <a:sym typeface="Times New Roman"/>
              </a:rPr>
              <a:t>U.S. drug demand</a:t>
            </a:r>
            <a:r>
              <a:rPr lang="en" sz="2400">
                <a:solidFill>
                  <a:srgbClr val="C00000"/>
                </a:solidFill>
                <a:latin typeface="Times New Roman"/>
                <a:ea typeface="Times New Roman"/>
                <a:cs typeface="Times New Roman"/>
                <a:sym typeface="Times New Roman"/>
              </a:rPr>
              <a:t>, Fentanyl deaths, Mexican traffickers, US </a:t>
            </a:r>
            <a:r>
              <a:rPr lang="en" sz="2400" b="0" i="0" u="none" strike="noStrike" cap="none">
                <a:solidFill>
                  <a:srgbClr val="C00000"/>
                </a:solidFill>
                <a:latin typeface="Times New Roman"/>
                <a:ea typeface="Times New Roman"/>
                <a:cs typeface="Times New Roman"/>
                <a:sym typeface="Times New Roman"/>
              </a:rPr>
              <a:t>guns</a:t>
            </a:r>
            <a:r>
              <a:rPr lang="en" sz="2400">
                <a:solidFill>
                  <a:srgbClr val="C00000"/>
                </a:solidFill>
                <a:latin typeface="Times New Roman"/>
                <a:ea typeface="Times New Roman"/>
                <a:cs typeface="Times New Roman"/>
                <a:sym typeface="Times New Roman"/>
              </a:rPr>
              <a:t> </a:t>
            </a:r>
            <a:endParaRPr sz="1100" b="0" i="0" u="none" strike="noStrike" cap="none">
              <a:solidFill>
                <a:srgbClr val="000000"/>
              </a:solidFill>
              <a:latin typeface="Arial"/>
              <a:ea typeface="Arial"/>
              <a:cs typeface="Arial"/>
              <a:sym typeface="Arial"/>
            </a:endParaRPr>
          </a:p>
        </p:txBody>
      </p:sp>
      <p:sp>
        <p:nvSpPr>
          <p:cNvPr id="280" name="Google Shape;280;p3"/>
          <p:cNvSpPr txBox="1"/>
          <p:nvPr/>
        </p:nvSpPr>
        <p:spPr>
          <a:xfrm>
            <a:off x="4274400" y="2059350"/>
            <a:ext cx="4521000" cy="653400"/>
          </a:xfrm>
          <a:prstGeom prst="rect">
            <a:avLst/>
          </a:prstGeom>
          <a:noFill/>
          <a:ln>
            <a:noFill/>
          </a:ln>
        </p:spPr>
        <p:txBody>
          <a:bodyPr spcFirstLastPara="1" wrap="square" lIns="68575" tIns="34275" rIns="68575" bIns="34275" anchor="t" anchorCtr="0">
            <a:noAutofit/>
          </a:bodyPr>
          <a:lstStyle/>
          <a:p>
            <a:pPr algn="ctr">
              <a:buSzPts val="2400"/>
            </a:pPr>
            <a:r>
              <a:rPr lang="en" sz="2400">
                <a:solidFill>
                  <a:schemeClr val="accent5"/>
                </a:solidFill>
                <a:latin typeface="Times New Roman"/>
                <a:ea typeface="Times New Roman"/>
                <a:cs typeface="Times New Roman"/>
                <a:sym typeface="Times New Roman"/>
              </a:rPr>
              <a:t> </a:t>
            </a:r>
            <a:r>
              <a:rPr lang="en" sz="2400" b="0" i="0" u="none" strike="noStrike" cap="none">
                <a:solidFill>
                  <a:schemeClr val="accent5"/>
                </a:solidFill>
                <a:latin typeface="Times New Roman"/>
                <a:ea typeface="Times New Roman"/>
                <a:cs typeface="Times New Roman"/>
                <a:sym typeface="Times New Roman"/>
              </a:rPr>
              <a:t>Build a</a:t>
            </a:r>
            <a:r>
              <a:rPr lang="en" sz="2400">
                <a:solidFill>
                  <a:schemeClr val="accent5"/>
                </a:solidFill>
                <a:latin typeface="Times New Roman"/>
                <a:ea typeface="Times New Roman"/>
                <a:cs typeface="Times New Roman"/>
                <a:sym typeface="Times New Roman"/>
              </a:rPr>
              <a:t> </a:t>
            </a:r>
            <a:r>
              <a:rPr lang="en" sz="2400" b="0" i="0" u="none" strike="noStrike" cap="none">
                <a:solidFill>
                  <a:schemeClr val="accent5"/>
                </a:solidFill>
                <a:latin typeface="Times New Roman"/>
                <a:ea typeface="Times New Roman"/>
                <a:cs typeface="Times New Roman"/>
                <a:sym typeface="Times New Roman"/>
              </a:rPr>
              <a:t> 21st century border</a:t>
            </a:r>
            <a:r>
              <a:rPr lang="en" sz="2400">
                <a:solidFill>
                  <a:schemeClr val="accent5"/>
                </a:solidFill>
                <a:latin typeface="Times New Roman"/>
                <a:ea typeface="Times New Roman"/>
                <a:cs typeface="Times New Roman"/>
                <a:sym typeface="Times New Roman"/>
              </a:rPr>
              <a:t> to handle trade, crime, migrants</a:t>
            </a:r>
            <a:endParaRPr sz="1100" b="0" i="0" u="none" strike="noStrike" cap="none">
              <a:solidFill>
                <a:schemeClr val="accent5"/>
              </a:solidFill>
              <a:latin typeface="Arial"/>
              <a:ea typeface="Arial"/>
              <a:cs typeface="Arial"/>
              <a:sym typeface="Arial"/>
            </a:endParaRPr>
          </a:p>
        </p:txBody>
      </p:sp>
      <p:sp>
        <p:nvSpPr>
          <p:cNvPr id="281" name="Google Shape;281;p3"/>
          <p:cNvSpPr txBox="1"/>
          <p:nvPr/>
        </p:nvSpPr>
        <p:spPr>
          <a:xfrm>
            <a:off x="5824725" y="4458801"/>
            <a:ext cx="2645400" cy="4140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1100" b="0" i="0" u="none" strike="noStrike" cap="none">
              <a:solidFill>
                <a:srgbClr val="000000"/>
              </a:solidFill>
              <a:latin typeface="Arial"/>
              <a:ea typeface="Arial"/>
              <a:cs typeface="Arial"/>
              <a:sym typeface="Arial"/>
            </a:endParaRPr>
          </a:p>
        </p:txBody>
      </p:sp>
      <p:sp>
        <p:nvSpPr>
          <p:cNvPr id="282" name="Google Shape;282;p3"/>
          <p:cNvSpPr txBox="1"/>
          <p:nvPr/>
        </p:nvSpPr>
        <p:spPr>
          <a:xfrm>
            <a:off x="5001552" y="4420186"/>
            <a:ext cx="3804589" cy="551063"/>
          </a:xfrm>
          <a:prstGeom prst="rect">
            <a:avLst/>
          </a:prstGeom>
          <a:noFill/>
          <a:ln>
            <a:noFill/>
          </a:ln>
        </p:spPr>
        <p:txBody>
          <a:bodyPr spcFirstLastPara="1" wrap="square" lIns="68575" tIns="34275" rIns="68575" bIns="34275" anchor="t" anchorCtr="0">
            <a:noAutofit/>
          </a:bodyPr>
          <a:lstStyle/>
          <a:p>
            <a:pPr>
              <a:buSzPts val="2400"/>
            </a:pPr>
            <a:r>
              <a:rPr lang="en" sz="2400">
                <a:solidFill>
                  <a:srgbClr val="FFC000"/>
                </a:solidFill>
                <a:latin typeface="Times New Roman"/>
                <a:cs typeface="Times New Roman"/>
              </a:rPr>
              <a:t>Face Democratic Backsliding</a:t>
            </a:r>
            <a:endParaRPr lang="en" sz="2400" b="0" i="0" u="none" strike="noStrike" cap="none">
              <a:solidFill>
                <a:srgbClr val="FFC000"/>
              </a:solidFill>
              <a:latin typeface="Times New Roman"/>
              <a:cs typeface="Times New Roman"/>
            </a:endParaRPr>
          </a:p>
        </p:txBody>
      </p:sp>
      <p:sp>
        <p:nvSpPr>
          <p:cNvPr id="283" name="Google Shape;283;p3"/>
          <p:cNvSpPr txBox="1"/>
          <p:nvPr/>
        </p:nvSpPr>
        <p:spPr>
          <a:xfrm>
            <a:off x="4914725" y="1192648"/>
            <a:ext cx="3695400" cy="557100"/>
          </a:xfrm>
          <a:prstGeom prst="rect">
            <a:avLst/>
          </a:prstGeom>
          <a:noFill/>
          <a:ln>
            <a:noFill/>
          </a:ln>
        </p:spPr>
        <p:txBody>
          <a:bodyPr spcFirstLastPara="1" wrap="square" lIns="68575" tIns="34275" rIns="68575" bIns="34275" anchor="t" anchorCtr="0">
            <a:noAutofit/>
          </a:bodyPr>
          <a:lstStyle/>
          <a:p>
            <a:pPr>
              <a:buSzPts val="2400"/>
            </a:pPr>
            <a:r>
              <a:rPr lang="en" sz="2400">
                <a:solidFill>
                  <a:srgbClr val="00B050"/>
                </a:solidFill>
                <a:latin typeface="Times New Roman"/>
                <a:ea typeface="Times New Roman"/>
                <a:cs typeface="Times New Roman"/>
                <a:sym typeface="Times New Roman"/>
              </a:rPr>
              <a:t> </a:t>
            </a:r>
            <a:r>
              <a:rPr lang="en" sz="2400" b="0" i="0" u="none" strike="noStrike" cap="none">
                <a:solidFill>
                  <a:srgbClr val="00B050"/>
                </a:solidFill>
                <a:latin typeface="Times New Roman"/>
                <a:ea typeface="Times New Roman"/>
                <a:cs typeface="Times New Roman"/>
                <a:sym typeface="Times New Roman"/>
              </a:rPr>
              <a:t> </a:t>
            </a:r>
            <a:r>
              <a:rPr lang="en" sz="2400" b="0" i="0" u="none" strike="noStrike" cap="none">
                <a:solidFill>
                  <a:srgbClr val="FFC000"/>
                </a:solidFill>
                <a:latin typeface="Times New Roman"/>
                <a:ea typeface="Times New Roman"/>
                <a:cs typeface="Times New Roman"/>
                <a:sym typeface="Times New Roman"/>
              </a:rPr>
              <a:t>Boost commerce</a:t>
            </a:r>
            <a:r>
              <a:rPr lang="en" sz="2400">
                <a:solidFill>
                  <a:srgbClr val="FFC000"/>
                </a:solidFill>
                <a:latin typeface="Times New Roman"/>
                <a:ea typeface="Times New Roman"/>
                <a:cs typeface="Times New Roman"/>
                <a:sym typeface="Times New Roman"/>
              </a:rPr>
              <a:t>, </a:t>
            </a:r>
            <a:r>
              <a:rPr lang="en" sz="2400" b="0" i="0" u="none" strike="noStrike" cap="none">
                <a:solidFill>
                  <a:srgbClr val="FFC000"/>
                </a:solidFill>
                <a:latin typeface="Times New Roman"/>
                <a:ea typeface="Times New Roman"/>
                <a:cs typeface="Times New Roman"/>
                <a:sym typeface="Times New Roman"/>
              </a:rPr>
              <a:t>jobs; build </a:t>
            </a:r>
            <a:r>
              <a:rPr lang="en" sz="2400">
                <a:solidFill>
                  <a:srgbClr val="FFC000"/>
                </a:solidFill>
                <a:latin typeface="Times New Roman"/>
                <a:ea typeface="Times New Roman"/>
                <a:cs typeface="Times New Roman"/>
                <a:sym typeface="Times New Roman"/>
              </a:rPr>
              <a:t>resilient </a:t>
            </a:r>
            <a:r>
              <a:rPr lang="en" sz="2400" b="0" i="0" u="none" strike="noStrike" cap="none">
                <a:solidFill>
                  <a:srgbClr val="FFC000"/>
                </a:solidFill>
                <a:latin typeface="Times New Roman"/>
                <a:ea typeface="Times New Roman"/>
                <a:cs typeface="Times New Roman"/>
                <a:sym typeface="Times New Roman"/>
              </a:rPr>
              <a:t>supply chains</a:t>
            </a:r>
            <a:endParaRPr sz="1100" b="0" i="0" u="none" strike="noStrike" cap="none">
              <a:solidFill>
                <a:srgbClr val="FFC000"/>
              </a:solidFill>
              <a:latin typeface="Arial"/>
              <a:ea typeface="Arial"/>
              <a:cs typeface="Arial"/>
              <a:sym typeface="Arial"/>
            </a:endParaRPr>
          </a:p>
        </p:txBody>
      </p:sp>
      <p:sp>
        <p:nvSpPr>
          <p:cNvPr id="284" name="Google Shape;284;p3"/>
          <p:cNvSpPr txBox="1"/>
          <p:nvPr/>
        </p:nvSpPr>
        <p:spPr>
          <a:xfrm>
            <a:off x="513019" y="4005997"/>
            <a:ext cx="3775800" cy="6621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0" i="0" u="none" strike="noStrike" cap="none">
                <a:solidFill>
                  <a:srgbClr val="00B050"/>
                </a:solidFill>
                <a:latin typeface="Times New Roman"/>
                <a:ea typeface="Times New Roman"/>
                <a:cs typeface="Times New Roman"/>
                <a:sym typeface="Times New Roman"/>
              </a:rPr>
              <a:t>Negative public perceptions;  deepen stakeholder dialogues         </a:t>
            </a:r>
            <a:endParaRPr sz="1100" b="0" i="0" u="none" strike="noStrike" cap="none">
              <a:solidFill>
                <a:srgbClr val="000000"/>
              </a:solidFill>
              <a:latin typeface="Arial"/>
              <a:ea typeface="Arial"/>
              <a:cs typeface="Arial"/>
              <a:sym typeface="Arial"/>
            </a:endParaRPr>
          </a:p>
        </p:txBody>
      </p:sp>
      <p:sp>
        <p:nvSpPr>
          <p:cNvPr id="285" name="Google Shape;285;p3"/>
          <p:cNvSpPr txBox="1">
            <a:spLocks noGrp="1"/>
          </p:cNvSpPr>
          <p:nvPr>
            <p:ph type="title"/>
          </p:nvPr>
        </p:nvSpPr>
        <p:spPr>
          <a:xfrm>
            <a:off x="153649" y="172250"/>
            <a:ext cx="8795478" cy="857250"/>
          </a:xfrm>
          <a:prstGeom prst="rect">
            <a:avLst/>
          </a:prstGeom>
          <a:noFill/>
          <a:ln>
            <a:noFill/>
          </a:ln>
        </p:spPr>
        <p:txBody>
          <a:bodyPr spcFirstLastPara="1" wrap="square" lIns="68575" tIns="34275" rIns="68575" bIns="34275" anchor="ctr" anchorCtr="0">
            <a:noAutofit/>
          </a:bodyPr>
          <a:lstStyle/>
          <a:p>
            <a:pPr>
              <a:buSzPts val="3300"/>
            </a:pPr>
            <a:r>
              <a:rPr lang="en" sz="3000"/>
              <a:t>Serious Challenges and Opportunities to Address</a:t>
            </a:r>
            <a:endParaRPr sz="3000"/>
          </a:p>
        </p:txBody>
      </p:sp>
      <p:sp>
        <p:nvSpPr>
          <p:cNvPr id="286" name="Google Shape;286;p3"/>
          <p:cNvSpPr txBox="1"/>
          <p:nvPr/>
        </p:nvSpPr>
        <p:spPr>
          <a:xfrm>
            <a:off x="631767" y="2169558"/>
            <a:ext cx="3541222" cy="807901"/>
          </a:xfrm>
          <a:prstGeom prst="rect">
            <a:avLst/>
          </a:prstGeom>
          <a:noFill/>
          <a:ln>
            <a:noFill/>
          </a:ln>
        </p:spPr>
        <p:txBody>
          <a:bodyPr spcFirstLastPara="1" wrap="square" lIns="68575" tIns="34275" rIns="68575" bIns="34275" anchor="t" anchorCtr="0">
            <a:noAutofit/>
          </a:bodyPr>
          <a:lstStyle/>
          <a:p>
            <a:pPr>
              <a:buSzPts val="2400"/>
            </a:pPr>
            <a:r>
              <a:rPr lang="en" sz="2400" b="0" i="0" u="none" strike="noStrike" cap="none">
                <a:solidFill>
                  <a:srgbClr val="00B050"/>
                </a:solidFill>
                <a:latin typeface="Times New Roman"/>
                <a:ea typeface="Times New Roman"/>
                <a:cs typeface="Times New Roman"/>
                <a:sym typeface="Times New Roman"/>
              </a:rPr>
              <a:t>Manage</a:t>
            </a:r>
            <a:r>
              <a:rPr lang="en" sz="2400">
                <a:solidFill>
                  <a:srgbClr val="00B050"/>
                </a:solidFill>
                <a:latin typeface="Times New Roman"/>
                <a:ea typeface="Times New Roman"/>
                <a:cs typeface="Times New Roman"/>
                <a:sym typeface="Times New Roman"/>
              </a:rPr>
              <a:t> migration: Mexico Central Am &amp; elsewhere</a:t>
            </a:r>
            <a:endParaRPr sz="1100" b="0" i="0" u="none" strike="noStrike" cap="none">
              <a:solidFill>
                <a:srgbClr val="000000"/>
              </a:solidFill>
              <a:latin typeface="Arial"/>
              <a:ea typeface="Arial"/>
              <a:cs typeface="Arial"/>
              <a:sym typeface="Arial"/>
            </a:endParaRPr>
          </a:p>
        </p:txBody>
      </p:sp>
      <p:sp>
        <p:nvSpPr>
          <p:cNvPr id="287" name="Google Shape;287;p3"/>
          <p:cNvSpPr txBox="1"/>
          <p:nvPr/>
        </p:nvSpPr>
        <p:spPr>
          <a:xfrm>
            <a:off x="-872" y="3069564"/>
            <a:ext cx="4520999" cy="923400"/>
          </a:xfrm>
          <a:prstGeom prst="rect">
            <a:avLst/>
          </a:prstGeom>
          <a:noFill/>
          <a:ln>
            <a:noFill/>
          </a:ln>
        </p:spPr>
        <p:txBody>
          <a:bodyPr spcFirstLastPara="1" wrap="square" lIns="91425" tIns="91425" rIns="91425" bIns="91425" anchor="t" anchorCtr="0">
            <a:spAutoFit/>
          </a:bodyPr>
          <a:lstStyle/>
          <a:p>
            <a:pPr algn="ctr">
              <a:buSzPts val="2400"/>
            </a:pPr>
            <a:r>
              <a:rPr lang="en" sz="2400" b="0" i="0" u="none" strike="noStrike" cap="none">
                <a:solidFill>
                  <a:schemeClr val="accent5"/>
                </a:solidFill>
                <a:latin typeface="Times New Roman"/>
                <a:ea typeface="Times New Roman"/>
                <a:cs typeface="Times New Roman"/>
                <a:sym typeface="Times New Roman"/>
              </a:rPr>
              <a:t>Security</a:t>
            </a:r>
            <a:r>
              <a:rPr lang="en" sz="2400">
                <a:solidFill>
                  <a:schemeClr val="accent5"/>
                </a:solidFill>
                <a:latin typeface="Times New Roman"/>
                <a:ea typeface="Times New Roman"/>
                <a:cs typeface="Times New Roman"/>
                <a:sym typeface="Times New Roman"/>
              </a:rPr>
              <a:t> </a:t>
            </a:r>
            <a:r>
              <a:rPr lang="en" sz="2400" b="0" i="0" u="none" strike="noStrike" cap="none">
                <a:solidFill>
                  <a:schemeClr val="accent5"/>
                </a:solidFill>
                <a:latin typeface="Times New Roman"/>
                <a:ea typeface="Times New Roman"/>
                <a:cs typeface="Times New Roman"/>
                <a:sym typeface="Times New Roman"/>
              </a:rPr>
              <a:t>Cooperation: </a:t>
            </a:r>
            <a:r>
              <a:rPr lang="en" sz="2400">
                <a:solidFill>
                  <a:schemeClr val="accent5"/>
                </a:solidFill>
                <a:latin typeface="Times New Roman"/>
                <a:ea typeface="Times New Roman"/>
                <a:cs typeface="Times New Roman"/>
                <a:sym typeface="Times New Roman"/>
              </a:rPr>
              <a:t>Need results from </a:t>
            </a:r>
            <a:r>
              <a:rPr lang="en" sz="2400" b="0" i="0" u="none" strike="noStrike" cap="none">
                <a:solidFill>
                  <a:schemeClr val="accent5"/>
                </a:solidFill>
                <a:latin typeface="Times New Roman"/>
                <a:ea typeface="Times New Roman"/>
                <a:cs typeface="Times New Roman"/>
                <a:sym typeface="Times New Roman"/>
              </a:rPr>
              <a:t>Bicentennial Framework</a:t>
            </a:r>
            <a:r>
              <a:rPr lang="en" sz="2400">
                <a:solidFill>
                  <a:schemeClr val="accent5"/>
                </a:solidFill>
                <a:latin typeface="Times New Roman"/>
                <a:ea typeface="Times New Roman"/>
                <a:cs typeface="Times New Roman"/>
                <a:sym typeface="Times New Roman"/>
              </a:rPr>
              <a:t> </a:t>
            </a:r>
            <a:endParaRPr lang="en-US" sz="1100" b="0" i="0" u="none" strike="noStrike" cap="none">
              <a:solidFill>
                <a:schemeClr val="accent5"/>
              </a:solidFill>
              <a:latin typeface="Arial"/>
              <a:ea typeface="Arial"/>
              <a:cs typeface="Arial"/>
            </a:endParaRPr>
          </a:p>
        </p:txBody>
      </p:sp>
    </p:spTree>
  </p:cSld>
  <p:clrMapOvr>
    <a:masterClrMapping/>
  </p:clrMapOvr>
  <p:transition spd="slow">
    <p:push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44"/>
          <p:cNvSpPr txBox="1">
            <a:spLocks noGrp="1"/>
          </p:cNvSpPr>
          <p:nvPr>
            <p:ph type="body" idx="4294967295"/>
          </p:nvPr>
        </p:nvSpPr>
        <p:spPr>
          <a:xfrm>
            <a:off x="317924" y="1834620"/>
            <a:ext cx="4444643" cy="4072880"/>
          </a:xfrm>
          <a:prstGeom prst="rect">
            <a:avLst/>
          </a:prstGeom>
          <a:noFill/>
          <a:ln>
            <a:noFill/>
          </a:ln>
        </p:spPr>
        <p:txBody>
          <a:bodyPr spcFirstLastPara="1" wrap="square" lIns="68575" tIns="34275" rIns="68575" bIns="34275" anchor="t" anchorCtr="0">
            <a:spAutoFit/>
          </a:bodyPr>
          <a:lstStyle/>
          <a:p>
            <a:pPr marL="342900" lvl="0" indent="-342900" algn="l" rtl="0">
              <a:lnSpc>
                <a:spcPct val="100000"/>
              </a:lnSpc>
              <a:spcBef>
                <a:spcPts val="500"/>
              </a:spcBef>
              <a:spcAft>
                <a:spcPts val="0"/>
              </a:spcAft>
              <a:buClr>
                <a:schemeClr val="dk1"/>
              </a:buClr>
              <a:buSzPts val="2400"/>
              <a:buFont typeface="Calibri"/>
              <a:buAutoNum type="arabicPeriod"/>
            </a:pPr>
            <a:r>
              <a:rPr lang="en" sz="2100"/>
              <a:t>Disrupting the operational capacity of </a:t>
            </a:r>
            <a:r>
              <a:rPr lang="en" sz="2100">
                <a:solidFill>
                  <a:srgbClr val="0070C0"/>
                </a:solidFill>
              </a:rPr>
              <a:t>organized crime.</a:t>
            </a:r>
            <a:endParaRPr/>
          </a:p>
          <a:p>
            <a:pPr marL="342900" lvl="0" indent="-342900" algn="l" rtl="0">
              <a:lnSpc>
                <a:spcPct val="100000"/>
              </a:lnSpc>
              <a:spcBef>
                <a:spcPts val="500"/>
              </a:spcBef>
              <a:spcAft>
                <a:spcPts val="0"/>
              </a:spcAft>
              <a:buClr>
                <a:schemeClr val="dk1"/>
              </a:buClr>
              <a:buSzPts val="2400"/>
              <a:buFont typeface="Calibri"/>
              <a:buAutoNum type="arabicPeriod"/>
            </a:pPr>
            <a:r>
              <a:rPr lang="en" sz="2100"/>
              <a:t>Institutionalizing reforms to sustain the </a:t>
            </a:r>
            <a:r>
              <a:rPr lang="en" sz="2100">
                <a:solidFill>
                  <a:srgbClr val="0070C0"/>
                </a:solidFill>
              </a:rPr>
              <a:t>rule of law </a:t>
            </a:r>
            <a:r>
              <a:rPr lang="en" sz="2100"/>
              <a:t>and respect for </a:t>
            </a:r>
            <a:r>
              <a:rPr lang="en" sz="2100">
                <a:solidFill>
                  <a:srgbClr val="0070C0"/>
                </a:solidFill>
              </a:rPr>
              <a:t>human rights </a:t>
            </a:r>
            <a:r>
              <a:rPr lang="en" sz="2100"/>
              <a:t>in Mexico.</a:t>
            </a:r>
            <a:endParaRPr/>
          </a:p>
          <a:p>
            <a:pPr marL="342900" lvl="0" indent="-342900" algn="l" rtl="0">
              <a:lnSpc>
                <a:spcPct val="100000"/>
              </a:lnSpc>
              <a:spcBef>
                <a:spcPts val="500"/>
              </a:spcBef>
              <a:spcAft>
                <a:spcPts val="0"/>
              </a:spcAft>
              <a:buClr>
                <a:schemeClr val="dk1"/>
              </a:buClr>
              <a:buSzPts val="2400"/>
              <a:buFont typeface="Calibri"/>
              <a:buAutoNum type="arabicPeriod"/>
            </a:pPr>
            <a:r>
              <a:rPr lang="en" sz="2100"/>
              <a:t>Creating a “</a:t>
            </a:r>
            <a:r>
              <a:rPr lang="en" sz="2100">
                <a:solidFill>
                  <a:srgbClr val="0070C0"/>
                </a:solidFill>
              </a:rPr>
              <a:t>21st Century Border</a:t>
            </a:r>
            <a:r>
              <a:rPr lang="en" sz="2100"/>
              <a:t>”.</a:t>
            </a:r>
            <a:endParaRPr/>
          </a:p>
          <a:p>
            <a:pPr marL="342900" lvl="0" indent="-342900" algn="l" rtl="0">
              <a:lnSpc>
                <a:spcPct val="100000"/>
              </a:lnSpc>
              <a:spcBef>
                <a:spcPts val="500"/>
              </a:spcBef>
              <a:spcAft>
                <a:spcPts val="0"/>
              </a:spcAft>
              <a:buClr>
                <a:schemeClr val="dk1"/>
              </a:buClr>
              <a:buSzPts val="2400"/>
              <a:buFont typeface="Calibri"/>
              <a:buAutoNum type="arabicPeriod"/>
            </a:pPr>
            <a:r>
              <a:rPr lang="en" sz="2100"/>
              <a:t>Building strong and resilient </a:t>
            </a:r>
            <a:r>
              <a:rPr lang="en" sz="2100">
                <a:solidFill>
                  <a:srgbClr val="0070C0"/>
                </a:solidFill>
              </a:rPr>
              <a:t>communities.</a:t>
            </a:r>
            <a:endParaRPr/>
          </a:p>
          <a:p>
            <a:pPr marL="0" lvl="0" indent="0" algn="l" rtl="0">
              <a:lnSpc>
                <a:spcPct val="100000"/>
              </a:lnSpc>
              <a:spcBef>
                <a:spcPts val="500"/>
              </a:spcBef>
              <a:spcAft>
                <a:spcPts val="0"/>
              </a:spcAft>
              <a:buClr>
                <a:schemeClr val="dk1"/>
              </a:buClr>
              <a:buSzPts val="2400"/>
              <a:buNone/>
            </a:pPr>
            <a:endParaRPr sz="2100"/>
          </a:p>
          <a:p>
            <a:pPr marL="342900" lvl="0" indent="-190500" algn="l" rtl="0">
              <a:lnSpc>
                <a:spcPct val="100000"/>
              </a:lnSpc>
              <a:spcBef>
                <a:spcPts val="500"/>
              </a:spcBef>
              <a:spcAft>
                <a:spcPts val="0"/>
              </a:spcAft>
              <a:buClr>
                <a:schemeClr val="dk1"/>
              </a:buClr>
              <a:buSzPts val="2400"/>
              <a:buFont typeface="Calibri"/>
              <a:buNone/>
            </a:pPr>
            <a:endParaRPr sz="2100"/>
          </a:p>
          <a:p>
            <a:pPr marL="342900" lvl="0" indent="-190500" algn="l" rtl="0">
              <a:lnSpc>
                <a:spcPct val="100000"/>
              </a:lnSpc>
              <a:spcBef>
                <a:spcPts val="500"/>
              </a:spcBef>
              <a:spcAft>
                <a:spcPts val="0"/>
              </a:spcAft>
              <a:buClr>
                <a:schemeClr val="dk1"/>
              </a:buClr>
              <a:buSzPts val="2400"/>
              <a:buFont typeface="Calibri"/>
              <a:buNone/>
            </a:pPr>
            <a:endParaRPr sz="2100">
              <a:solidFill>
                <a:srgbClr val="F4F3EC"/>
              </a:solidFill>
            </a:endParaRPr>
          </a:p>
        </p:txBody>
      </p:sp>
      <p:sp>
        <p:nvSpPr>
          <p:cNvPr id="647" name="Google Shape;647;p44"/>
          <p:cNvSpPr txBox="1"/>
          <p:nvPr/>
        </p:nvSpPr>
        <p:spPr>
          <a:xfrm>
            <a:off x="5448309" y="1140753"/>
            <a:ext cx="3500700" cy="2285595"/>
          </a:xfrm>
          <a:prstGeom prst="rect">
            <a:avLst/>
          </a:prstGeom>
          <a:noFill/>
          <a:ln>
            <a:noFill/>
          </a:ln>
        </p:spPr>
        <p:txBody>
          <a:bodyPr spcFirstLastPara="1" wrap="square" lIns="68575" tIns="34275" rIns="68575" bIns="34275" anchor="t" anchorCtr="0">
            <a:spAutoFit/>
          </a:bodyPr>
          <a:lstStyle/>
          <a:p>
            <a:pPr>
              <a:lnSpc>
                <a:spcPct val="95000"/>
              </a:lnSpc>
              <a:buSzPts val="1260"/>
            </a:pPr>
            <a:r>
              <a:rPr lang="en" sz="1550">
                <a:solidFill>
                  <a:srgbClr val="C00000"/>
                </a:solidFill>
                <a:latin typeface="Times New Roman"/>
                <a:ea typeface="Times New Roman"/>
                <a:cs typeface="Times New Roman"/>
                <a:sym typeface="Times New Roman"/>
              </a:rPr>
              <a:t>Over $3.5</a:t>
            </a:r>
            <a:r>
              <a:rPr lang="en" sz="1550" b="0" i="0" u="none" strike="noStrike" cap="none">
                <a:solidFill>
                  <a:srgbClr val="C00000"/>
                </a:solidFill>
                <a:latin typeface="Times New Roman"/>
                <a:ea typeface="Times New Roman"/>
                <a:cs typeface="Times New Roman"/>
                <a:sym typeface="Times New Roman"/>
              </a:rPr>
              <a:t> billion </a:t>
            </a:r>
            <a:r>
              <a:rPr lang="en" sz="1550" b="0" i="0" u="none" strike="noStrike" cap="none">
                <a:solidFill>
                  <a:srgbClr val="000000"/>
                </a:solidFill>
                <a:latin typeface="Times New Roman"/>
                <a:ea typeface="Times New Roman"/>
                <a:cs typeface="Times New Roman"/>
                <a:sym typeface="Times New Roman"/>
              </a:rPr>
              <a:t>appropriated </a:t>
            </a:r>
            <a:r>
              <a:rPr lang="en" sz="1550" b="0" i="0" u="none" strike="noStrike" cap="none">
                <a:solidFill>
                  <a:srgbClr val="C00000"/>
                </a:solidFill>
                <a:latin typeface="Times New Roman"/>
                <a:ea typeface="Times New Roman"/>
                <a:cs typeface="Times New Roman"/>
                <a:sym typeface="Times New Roman"/>
              </a:rPr>
              <a:t>since 2008</a:t>
            </a:r>
            <a:r>
              <a:rPr lang="en" sz="1550" b="0" i="0" u="none" strike="noStrike" cap="none">
                <a:solidFill>
                  <a:srgbClr val="000000"/>
                </a:solidFill>
                <a:latin typeface="Times New Roman"/>
                <a:ea typeface="Times New Roman"/>
                <a:cs typeface="Times New Roman"/>
                <a:sym typeface="Times New Roman"/>
              </a:rPr>
              <a:t>.</a:t>
            </a:r>
            <a:endParaRPr sz="1550" b="0" i="0" u="none" strike="noStrike" cap="none">
              <a:solidFill>
                <a:srgbClr val="000000"/>
              </a:solidFill>
              <a:latin typeface="Arial"/>
              <a:ea typeface="Arial"/>
              <a:cs typeface="Arial"/>
              <a:sym typeface="Arial"/>
            </a:endParaRPr>
          </a:p>
          <a:p>
            <a:pPr>
              <a:lnSpc>
                <a:spcPct val="95000"/>
              </a:lnSpc>
              <a:spcBef>
                <a:spcPts val="1600"/>
              </a:spcBef>
              <a:buSzPts val="1260"/>
            </a:pPr>
            <a:r>
              <a:rPr lang="en" sz="1550" b="0" i="0" u="none" strike="noStrike" cap="none">
                <a:solidFill>
                  <a:srgbClr val="C00000"/>
                </a:solidFill>
                <a:latin typeface="Times New Roman"/>
                <a:ea typeface="Times New Roman"/>
                <a:cs typeface="Times New Roman"/>
                <a:sym typeface="Times New Roman"/>
              </a:rPr>
              <a:t>$1.6 billion </a:t>
            </a:r>
            <a:r>
              <a:rPr lang="en" sz="1550" b="0" i="0" u="none" strike="noStrike" cap="none">
                <a:solidFill>
                  <a:srgbClr val="000000"/>
                </a:solidFill>
                <a:latin typeface="Times New Roman"/>
                <a:ea typeface="Times New Roman"/>
                <a:cs typeface="Times New Roman"/>
                <a:sym typeface="Times New Roman"/>
              </a:rPr>
              <a:t>already spent on training and equipment via over 100 programs to bolster Mexican capacity.</a:t>
            </a:r>
            <a:r>
              <a:rPr lang="en" sz="1550">
                <a:latin typeface="Times New Roman"/>
                <a:ea typeface="Times New Roman"/>
                <a:cs typeface="Times New Roman"/>
                <a:sym typeface="Times New Roman"/>
              </a:rPr>
              <a:t>  Progress on some technical training.</a:t>
            </a:r>
            <a:endParaRPr sz="1400" b="0" i="0" u="none" strike="noStrike" cap="none">
              <a:solidFill>
                <a:srgbClr val="000000"/>
              </a:solidFill>
              <a:latin typeface="Arial"/>
              <a:ea typeface="Arial"/>
              <a:cs typeface="Arial"/>
              <a:sym typeface="Arial"/>
            </a:endParaRPr>
          </a:p>
          <a:p>
            <a:pPr marL="0" marR="0" lvl="0" indent="0" algn="l">
              <a:lnSpc>
                <a:spcPct val="95000"/>
              </a:lnSpc>
              <a:spcBef>
                <a:spcPts val="1600"/>
              </a:spcBef>
              <a:spcAft>
                <a:spcPts val="0"/>
              </a:spcAft>
              <a:buSzPts val="1260"/>
              <a:buFont typeface="Arial"/>
              <a:buNone/>
            </a:pPr>
            <a:endParaRPr lang="en" sz="1550" b="0" i="0" u="none" strike="noStrike" cap="none">
              <a:solidFill>
                <a:srgbClr val="000000"/>
              </a:solidFill>
              <a:latin typeface="Times New Roman"/>
              <a:ea typeface="Times New Roman"/>
              <a:cs typeface="Times New Roman"/>
            </a:endParaRPr>
          </a:p>
          <a:p>
            <a:pPr>
              <a:lnSpc>
                <a:spcPct val="95000"/>
              </a:lnSpc>
              <a:spcBef>
                <a:spcPts val="1600"/>
              </a:spcBef>
              <a:buSzPts val="1320"/>
            </a:pPr>
            <a:endParaRPr lang="en-US" sz="1650">
              <a:latin typeface="Times New Roman"/>
              <a:ea typeface="Times New Roman"/>
              <a:cs typeface="Times New Roman"/>
            </a:endParaRPr>
          </a:p>
        </p:txBody>
      </p:sp>
      <p:sp>
        <p:nvSpPr>
          <p:cNvPr id="648" name="Google Shape;648;p44"/>
          <p:cNvSpPr/>
          <p:nvPr/>
        </p:nvSpPr>
        <p:spPr>
          <a:xfrm>
            <a:off x="5448308" y="2551717"/>
            <a:ext cx="3500818" cy="1304203"/>
          </a:xfrm>
          <a:prstGeom prst="rect">
            <a:avLst/>
          </a:prstGeom>
          <a:noFill/>
          <a:ln>
            <a:noFill/>
          </a:ln>
        </p:spPr>
        <p:txBody>
          <a:bodyPr spcFirstLastPara="1" wrap="square" lIns="91425" tIns="45700" rIns="91425" bIns="45700" anchor="t" anchorCtr="0">
            <a:noAutofit/>
          </a:bodyPr>
          <a:lstStyle/>
          <a:p>
            <a:pPr>
              <a:buSzPts val="1575"/>
            </a:pPr>
            <a:r>
              <a:rPr lang="en" sz="1550" b="0" i="0" u="none" strike="noStrike" cap="none">
                <a:solidFill>
                  <a:srgbClr val="000000"/>
                </a:solidFill>
                <a:latin typeface="Times New Roman"/>
                <a:ea typeface="Times New Roman"/>
                <a:cs typeface="Times New Roman"/>
                <a:sym typeface="Times New Roman"/>
              </a:rPr>
              <a:t>Mexico has spent over </a:t>
            </a:r>
            <a:r>
              <a:rPr lang="en" sz="1550" b="0" i="0" u="none" strike="noStrike" cap="none">
                <a:solidFill>
                  <a:srgbClr val="C00000"/>
                </a:solidFill>
                <a:latin typeface="Times New Roman"/>
                <a:ea typeface="Times New Roman"/>
                <a:cs typeface="Times New Roman"/>
                <a:sym typeface="Times New Roman"/>
              </a:rPr>
              <a:t>10</a:t>
            </a:r>
            <a:r>
              <a:rPr lang="en" sz="1550" b="0" i="0" u="none" strike="noStrike" cap="none">
                <a:solidFill>
                  <a:srgbClr val="000000"/>
                </a:solidFill>
                <a:latin typeface="Times New Roman"/>
                <a:ea typeface="Times New Roman"/>
                <a:cs typeface="Times New Roman"/>
                <a:sym typeface="Times New Roman"/>
              </a:rPr>
              <a:t> times more, but heroin, </a:t>
            </a:r>
            <a:r>
              <a:rPr lang="en" sz="1550" b="0" i="0" u="none" strike="noStrike" cap="none">
                <a:solidFill>
                  <a:srgbClr val="0070C0"/>
                </a:solidFill>
                <a:latin typeface="Times New Roman"/>
                <a:ea typeface="Times New Roman"/>
                <a:cs typeface="Times New Roman"/>
                <a:sym typeface="Times New Roman"/>
              </a:rPr>
              <a:t>fentanyl and meth trafficking still massive</a:t>
            </a:r>
            <a:r>
              <a:rPr lang="en" sz="1550">
                <a:solidFill>
                  <a:srgbClr val="0070C0"/>
                </a:solidFill>
                <a:latin typeface="Times New Roman"/>
                <a:ea typeface="Times New Roman"/>
                <a:cs typeface="Times New Roman"/>
                <a:sym typeface="Times New Roman"/>
              </a:rPr>
              <a:t>,</a:t>
            </a:r>
            <a:r>
              <a:rPr lang="en" sz="1550" b="0" i="0" u="none" strike="noStrike" cap="none">
                <a:solidFill>
                  <a:srgbClr val="0070C0"/>
                </a:solidFill>
                <a:latin typeface="Times New Roman"/>
                <a:ea typeface="Times New Roman"/>
                <a:cs typeface="Times New Roman"/>
                <a:sym typeface="Times New Roman"/>
              </a:rPr>
              <a:t> violence still high</a:t>
            </a:r>
            <a:r>
              <a:rPr lang="en" sz="1550">
                <a:solidFill>
                  <a:srgbClr val="0070C0"/>
                </a:solidFill>
                <a:latin typeface="Times New Roman"/>
                <a:ea typeface="Times New Roman"/>
                <a:cs typeface="Times New Roman"/>
                <a:sym typeface="Times New Roman"/>
              </a:rPr>
              <a:t> impunity, and well over 90% impunity on most crimes.</a:t>
            </a:r>
            <a:endParaRPr lang="en-US" sz="1550">
              <a:solidFill>
                <a:srgbClr val="0070C0"/>
              </a:solidFill>
              <a:ea typeface="Times New Roman"/>
              <a:sym typeface="Times New Roman"/>
            </a:endParaRPr>
          </a:p>
          <a:p>
            <a:pPr>
              <a:buSzPts val="1575"/>
            </a:pPr>
            <a:endParaRPr lang="en" sz="1550" b="0" i="0" u="none" strike="noStrike" cap="none">
              <a:solidFill>
                <a:srgbClr val="0070C0"/>
              </a:solidFill>
              <a:latin typeface="Times New Roman"/>
              <a:cs typeface="Times New Roman"/>
            </a:endParaRPr>
          </a:p>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mes New Roman"/>
              <a:ea typeface="Times New Roman"/>
              <a:cs typeface="Times New Roman"/>
              <a:sym typeface="Times New Roman"/>
            </a:endParaRPr>
          </a:p>
        </p:txBody>
      </p:sp>
      <p:cxnSp>
        <p:nvCxnSpPr>
          <p:cNvPr id="649" name="Google Shape;649;p44"/>
          <p:cNvCxnSpPr/>
          <p:nvPr/>
        </p:nvCxnSpPr>
        <p:spPr>
          <a:xfrm>
            <a:off x="5095046" y="1063228"/>
            <a:ext cx="20783" cy="4080272"/>
          </a:xfrm>
          <a:prstGeom prst="straightConnector1">
            <a:avLst/>
          </a:prstGeom>
          <a:noFill/>
          <a:ln w="9525" cap="flat" cmpd="sng">
            <a:solidFill>
              <a:schemeClr val="dk1"/>
            </a:solidFill>
            <a:prstDash val="solid"/>
            <a:round/>
            <a:headEnd type="none" w="sm" len="sm"/>
            <a:tailEnd type="none" w="sm" len="sm"/>
          </a:ln>
        </p:spPr>
      </p:cxnSp>
      <p:sp>
        <p:nvSpPr>
          <p:cNvPr id="650" name="Google Shape;650;p44"/>
          <p:cNvSpPr txBox="1">
            <a:spLocks noGrp="1"/>
          </p:cNvSpPr>
          <p:nvPr>
            <p:ph type="title"/>
          </p:nvPr>
        </p:nvSpPr>
        <p:spPr>
          <a:xfrm>
            <a:off x="153647" y="196792"/>
            <a:ext cx="8795478" cy="857250"/>
          </a:xfrm>
          <a:prstGeom prst="rect">
            <a:avLst/>
          </a:prstGeom>
          <a:noFill/>
          <a:ln>
            <a:noFill/>
          </a:ln>
        </p:spPr>
        <p:txBody>
          <a:bodyPr spcFirstLastPara="1" wrap="square" lIns="68575" tIns="34275" rIns="68575" bIns="34275" anchor="ctr" anchorCtr="0">
            <a:normAutofit/>
          </a:bodyPr>
          <a:lstStyle/>
          <a:p>
            <a:pPr marL="0" lvl="0" indent="0" algn="l" rtl="0">
              <a:lnSpc>
                <a:spcPct val="100000"/>
              </a:lnSpc>
              <a:spcBef>
                <a:spcPts val="0"/>
              </a:spcBef>
              <a:spcAft>
                <a:spcPts val="0"/>
              </a:spcAft>
              <a:buClr>
                <a:schemeClr val="dk1"/>
              </a:buClr>
              <a:buSzPts val="1400"/>
              <a:buNone/>
            </a:pPr>
            <a:r>
              <a:rPr lang="en"/>
              <a:t>Mérida Initiative: 2007-2022</a:t>
            </a:r>
            <a:endParaRPr/>
          </a:p>
        </p:txBody>
      </p:sp>
      <p:sp>
        <p:nvSpPr>
          <p:cNvPr id="651" name="Google Shape;651;p44"/>
          <p:cNvSpPr txBox="1"/>
          <p:nvPr/>
        </p:nvSpPr>
        <p:spPr>
          <a:xfrm>
            <a:off x="401916" y="1173028"/>
            <a:ext cx="4341253"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 sz="2100" b="1" i="0" u="none" strike="noStrike" cap="none">
                <a:solidFill>
                  <a:srgbClr val="000000"/>
                </a:solidFill>
                <a:latin typeface="Times New Roman"/>
                <a:ea typeface="Times New Roman"/>
                <a:cs typeface="Times New Roman"/>
                <a:sym typeface="Times New Roman"/>
              </a:rPr>
              <a:t>U.S.-Mexico Merida Program Goals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100"/>
              <a:buFont typeface="Arial"/>
              <a:buNone/>
            </a:pPr>
            <a:r>
              <a:rPr lang="en" sz="2100" b="1" i="0" u="none" strike="noStrike" cap="none">
                <a:solidFill>
                  <a:srgbClr val="000000"/>
                </a:solidFill>
                <a:latin typeface="Times New Roman"/>
                <a:ea typeface="Times New Roman"/>
                <a:cs typeface="Times New Roman"/>
                <a:sym typeface="Times New Roman"/>
              </a:rPr>
              <a:t>                 Established 2007</a:t>
            </a:r>
            <a:endParaRPr sz="1400" b="0" i="0" u="none" strike="noStrike" cap="none">
              <a:solidFill>
                <a:srgbClr val="000000"/>
              </a:solidFill>
              <a:latin typeface="Arial"/>
              <a:ea typeface="Arial"/>
              <a:cs typeface="Arial"/>
              <a:sym typeface="Arial"/>
            </a:endParaRPr>
          </a:p>
        </p:txBody>
      </p:sp>
      <p:sp>
        <p:nvSpPr>
          <p:cNvPr id="652" name="Google Shape;652;p44"/>
          <p:cNvSpPr/>
          <p:nvPr/>
        </p:nvSpPr>
        <p:spPr>
          <a:xfrm>
            <a:off x="5448308" y="3673239"/>
            <a:ext cx="3500817" cy="1353275"/>
          </a:xfrm>
          <a:prstGeom prst="rect">
            <a:avLst/>
          </a:prstGeom>
          <a:noFill/>
          <a:ln>
            <a:noFill/>
          </a:ln>
        </p:spPr>
        <p:txBody>
          <a:bodyPr spcFirstLastPara="1" wrap="square" lIns="91425" tIns="45700" rIns="91425" bIns="45700" anchor="t" anchorCtr="0">
            <a:noAutofit/>
          </a:bodyPr>
          <a:lstStyle/>
          <a:p>
            <a:pPr>
              <a:buSzPts val="1575"/>
            </a:pPr>
            <a:r>
              <a:rPr lang="en" sz="1550" b="0" i="0" u="none" strike="noStrike" cap="none">
                <a:solidFill>
                  <a:srgbClr val="000000"/>
                </a:solidFill>
                <a:latin typeface="Times New Roman"/>
                <a:ea typeface="Times New Roman"/>
                <a:cs typeface="Times New Roman"/>
                <a:sym typeface="Times New Roman"/>
              </a:rPr>
              <a:t>Congress provided </a:t>
            </a:r>
            <a:r>
              <a:rPr lang="en" sz="1550" b="0" i="0" u="none" strike="noStrike" cap="none">
                <a:solidFill>
                  <a:srgbClr val="C00000"/>
                </a:solidFill>
                <a:latin typeface="Times New Roman"/>
                <a:ea typeface="Times New Roman"/>
                <a:cs typeface="Times New Roman"/>
                <a:sym typeface="Times New Roman"/>
              </a:rPr>
              <a:t>$155 million </a:t>
            </a:r>
            <a:r>
              <a:rPr lang="en" sz="1550" b="0" i="0" u="none" strike="noStrike" cap="none">
                <a:solidFill>
                  <a:srgbClr val="000000"/>
                </a:solidFill>
                <a:latin typeface="Times New Roman"/>
                <a:ea typeface="Times New Roman"/>
                <a:cs typeface="Times New Roman"/>
                <a:sym typeface="Times New Roman"/>
              </a:rPr>
              <a:t>in FY 2019,</a:t>
            </a:r>
            <a:r>
              <a:rPr lang="en" sz="1550">
                <a:latin typeface="Times New Roman"/>
                <a:ea typeface="Times New Roman"/>
                <a:cs typeface="Times New Roman"/>
                <a:sym typeface="Times New Roman"/>
              </a:rPr>
              <a:t> </a:t>
            </a:r>
            <a:r>
              <a:rPr lang="en" sz="1550" b="0" i="0" u="none" strike="noStrike" cap="none">
                <a:solidFill>
                  <a:srgbClr val="000000"/>
                </a:solidFill>
                <a:latin typeface="Times New Roman"/>
                <a:ea typeface="Times New Roman"/>
                <a:cs typeface="Times New Roman"/>
                <a:sym typeface="Times New Roman"/>
              </a:rPr>
              <a:t> </a:t>
            </a:r>
            <a:r>
              <a:rPr lang="en" sz="1550" b="0" i="0" u="none" strike="noStrike" cap="none">
                <a:solidFill>
                  <a:srgbClr val="C00000"/>
                </a:solidFill>
                <a:latin typeface="Times New Roman"/>
                <a:ea typeface="Times New Roman"/>
                <a:cs typeface="Times New Roman"/>
                <a:sym typeface="Times New Roman"/>
              </a:rPr>
              <a:t>$</a:t>
            </a:r>
            <a:r>
              <a:rPr lang="en" sz="1550">
                <a:solidFill>
                  <a:srgbClr val="C00000"/>
                </a:solidFill>
                <a:latin typeface="Times New Roman"/>
                <a:ea typeface="Times New Roman"/>
                <a:cs typeface="Times New Roman"/>
                <a:sym typeface="Times New Roman"/>
              </a:rPr>
              <a:t>158</a:t>
            </a:r>
            <a:r>
              <a:rPr lang="en" sz="1550" b="0" i="0" u="none" strike="noStrike" cap="none">
                <a:solidFill>
                  <a:srgbClr val="C00000"/>
                </a:solidFill>
                <a:latin typeface="Times New Roman"/>
                <a:ea typeface="Times New Roman"/>
                <a:cs typeface="Times New Roman"/>
                <a:sym typeface="Times New Roman"/>
              </a:rPr>
              <a:t> million</a:t>
            </a:r>
            <a:r>
              <a:rPr lang="en" sz="1550" b="0" i="0" u="none" strike="noStrike" cap="none">
                <a:solidFill>
                  <a:srgbClr val="000000"/>
                </a:solidFill>
                <a:latin typeface="Times New Roman"/>
                <a:ea typeface="Times New Roman"/>
                <a:cs typeface="Times New Roman"/>
                <a:sym typeface="Times New Roman"/>
              </a:rPr>
              <a:t> in FY </a:t>
            </a:r>
            <a:r>
              <a:rPr lang="en" sz="1550">
                <a:latin typeface="Times New Roman"/>
                <a:ea typeface="Times New Roman"/>
                <a:cs typeface="Times New Roman"/>
                <a:sym typeface="Times New Roman"/>
              </a:rPr>
              <a:t>20, </a:t>
            </a:r>
            <a:r>
              <a:rPr lang="en" sz="1550" b="0" i="0" u="none" strike="noStrike" cap="none">
                <a:solidFill>
                  <a:srgbClr val="A61C00"/>
                </a:solidFill>
                <a:latin typeface="Times New Roman"/>
                <a:ea typeface="Times New Roman"/>
                <a:cs typeface="Times New Roman"/>
                <a:sym typeface="Times New Roman"/>
              </a:rPr>
              <a:t>$159 million</a:t>
            </a:r>
            <a:r>
              <a:rPr lang="en" sz="1550" b="0" i="0" u="none" strike="noStrike" cap="none">
                <a:solidFill>
                  <a:srgbClr val="000000"/>
                </a:solidFill>
                <a:latin typeface="Times New Roman"/>
                <a:ea typeface="Times New Roman"/>
                <a:cs typeface="Times New Roman"/>
                <a:sym typeface="Times New Roman"/>
              </a:rPr>
              <a:t> in FY </a:t>
            </a:r>
            <a:r>
              <a:rPr lang="en" sz="1550">
                <a:latin typeface="Times New Roman"/>
                <a:ea typeface="Times New Roman"/>
                <a:cs typeface="Times New Roman"/>
                <a:sym typeface="Times New Roman"/>
              </a:rPr>
              <a:t>21, </a:t>
            </a:r>
            <a:r>
              <a:rPr lang="en" sz="1550">
                <a:solidFill>
                  <a:srgbClr val="C00000"/>
                </a:solidFill>
                <a:latin typeface="Times New Roman"/>
                <a:ea typeface="Times New Roman"/>
                <a:cs typeface="Times New Roman"/>
                <a:sym typeface="Times New Roman"/>
              </a:rPr>
              <a:t>$141 million</a:t>
            </a:r>
            <a:r>
              <a:rPr lang="en" sz="1550">
                <a:latin typeface="Times New Roman"/>
                <a:ea typeface="Times New Roman"/>
                <a:cs typeface="Times New Roman"/>
                <a:sym typeface="Times New Roman"/>
              </a:rPr>
              <a:t> in FY 22 </a:t>
            </a:r>
            <a:r>
              <a:rPr lang="en" sz="1550">
                <a:latin typeface="Times New Roman"/>
                <a:cs typeface="Times New Roman"/>
              </a:rPr>
              <a:t>request</a:t>
            </a:r>
            <a:r>
              <a:rPr lang="en" sz="1550">
                <a:solidFill>
                  <a:schemeClr val="tx1"/>
                </a:solidFill>
                <a:latin typeface="Times New Roman"/>
                <a:cs typeface="Times New Roman"/>
              </a:rPr>
              <a:t>; FY 23 request: </a:t>
            </a:r>
            <a:r>
              <a:rPr lang="en" sz="1550">
                <a:solidFill>
                  <a:srgbClr val="C00000"/>
                </a:solidFill>
                <a:latin typeface="Times New Roman"/>
                <a:cs typeface="Times New Roman"/>
              </a:rPr>
              <a:t>$114 million</a:t>
            </a:r>
            <a:r>
              <a:rPr lang="en" sz="1550">
                <a:solidFill>
                  <a:schemeClr val="tx1"/>
                </a:solidFill>
                <a:latin typeface="Times New Roman"/>
                <a:cs typeface="Times New Roman"/>
              </a:rPr>
              <a:t>.</a:t>
            </a:r>
            <a:endParaRPr lang="en-US">
              <a:solidFill>
                <a:schemeClr val="tx1"/>
              </a:solidFill>
            </a:endParaRPr>
          </a:p>
          <a:p>
            <a:pPr>
              <a:buSzPts val="1575"/>
            </a:pPr>
            <a:r>
              <a:rPr lang="en" sz="1550">
                <a:solidFill>
                  <a:srgbClr val="0070C0"/>
                </a:solidFill>
                <a:latin typeface="Times New Roman"/>
                <a:cs typeface="Times New Roman"/>
              </a:rPr>
              <a:t>Total US aid 2001-23: $19.4 billion</a:t>
            </a:r>
            <a:endParaRPr lang="en"/>
          </a:p>
          <a:p>
            <a:pPr>
              <a:buSzPts val="1575"/>
            </a:pPr>
            <a:endParaRPr lang="en" sz="1550">
              <a:solidFill>
                <a:srgbClr val="C00000"/>
              </a:solidFill>
              <a:latin typeface="Times New Roman"/>
              <a:cs typeface="Times New Roman"/>
            </a:endParaRPr>
          </a:p>
        </p:txBody>
      </p:sp>
      <p:sp>
        <p:nvSpPr>
          <p:cNvPr id="653" name="Google Shape;653;p44"/>
          <p:cNvSpPr txBox="1"/>
          <p:nvPr/>
        </p:nvSpPr>
        <p:spPr>
          <a:xfrm>
            <a:off x="153647" y="4826480"/>
            <a:ext cx="3909395" cy="253916"/>
          </a:xfrm>
          <a:prstGeom prst="rect">
            <a:avLst/>
          </a:prstGeom>
          <a:noFill/>
          <a:ln>
            <a:noFill/>
          </a:ln>
        </p:spPr>
        <p:txBody>
          <a:bodyPr spcFirstLastPara="1" wrap="square" lIns="91425" tIns="45700" rIns="91425" bIns="45700" anchor="t" anchorCtr="0">
            <a:spAutoFit/>
          </a:bodyPr>
          <a:lstStyle/>
          <a:p>
            <a:pPr>
              <a:buSzPts val="1050"/>
            </a:pPr>
            <a:r>
              <a:rPr lang="en" sz="1050" b="0" i="0" u="none" strike="noStrike" cap="none">
                <a:solidFill>
                  <a:srgbClr val="000000"/>
                </a:solidFill>
                <a:latin typeface="Times New Roman"/>
                <a:ea typeface="Times New Roman"/>
                <a:cs typeface="Times New Roman"/>
                <a:sym typeface="Times New Roman"/>
              </a:rPr>
              <a:t>Congressional Research Service, </a:t>
            </a:r>
            <a:r>
              <a:rPr lang="en" sz="1050">
                <a:latin typeface="Times New Roman"/>
                <a:ea typeface="Times New Roman"/>
                <a:cs typeface="Times New Roman"/>
                <a:sym typeface="Times New Roman"/>
              </a:rPr>
              <a:t>2021, 22, 23</a:t>
            </a:r>
            <a:endParaRPr sz="1400" b="0" i="0" u="none" strike="noStrike" cap="none">
              <a:solidFill>
                <a:srgbClr val="000000"/>
              </a:solidFill>
              <a:latin typeface="Arial"/>
              <a:ea typeface="Arial"/>
              <a:cs typeface="Arial"/>
              <a:sym typeface="Arial"/>
            </a:endParaRPr>
          </a:p>
        </p:txBody>
      </p:sp>
    </p:spTree>
  </p:cSld>
  <p:clrMapOvr>
    <a:masterClrMapping/>
  </p:clrMapOvr>
  <p:transition spd="slow">
    <p:push/>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46"/>
          <p:cNvSpPr txBox="1">
            <a:spLocks noGrp="1"/>
          </p:cNvSpPr>
          <p:nvPr>
            <p:ph type="title"/>
          </p:nvPr>
        </p:nvSpPr>
        <p:spPr>
          <a:xfrm>
            <a:off x="129722" y="190859"/>
            <a:ext cx="8229600" cy="85725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chemeClr val="dk1"/>
              </a:buClr>
              <a:buSzPts val="3000"/>
              <a:buFont typeface="Times New Roman"/>
              <a:buNone/>
            </a:pPr>
            <a:r>
              <a:rPr lang="en" sz="3000" dirty="0"/>
              <a:t>Law Enforcement &amp; Security Cooperation: 2007-24</a:t>
            </a:r>
            <a:endParaRPr sz="1100" dirty="0"/>
          </a:p>
        </p:txBody>
      </p:sp>
      <p:sp>
        <p:nvSpPr>
          <p:cNvPr id="670" name="Google Shape;670;p46"/>
          <p:cNvSpPr txBox="1">
            <a:spLocks noGrp="1"/>
          </p:cNvSpPr>
          <p:nvPr>
            <p:ph type="body" idx="4294967295"/>
          </p:nvPr>
        </p:nvSpPr>
        <p:spPr>
          <a:xfrm>
            <a:off x="1984750" y="1149350"/>
            <a:ext cx="5104200" cy="969900"/>
          </a:xfrm>
          <a:prstGeom prst="rect">
            <a:avLst/>
          </a:prstGeom>
          <a:noFill/>
          <a:ln w="28575" cap="flat" cmpd="sng">
            <a:solidFill>
              <a:schemeClr val="dk2"/>
            </a:solidFill>
            <a:prstDash val="solid"/>
            <a:round/>
            <a:headEnd type="none" w="sm" len="sm"/>
            <a:tailEnd type="none" w="sm" len="sm"/>
          </a:ln>
        </p:spPr>
        <p:txBody>
          <a:bodyPr spcFirstLastPara="1" wrap="square" lIns="68575" tIns="34275" rIns="68575" bIns="34275" anchor="t" anchorCtr="0">
            <a:noAutofit/>
          </a:bodyPr>
          <a:lstStyle/>
          <a:p>
            <a:pPr marL="0" indent="0" algn="ctr">
              <a:spcBef>
                <a:spcPts val="0"/>
              </a:spcBef>
              <a:buSzPts val="3000"/>
              <a:buNone/>
            </a:pPr>
            <a:r>
              <a:rPr lang="en" sz="3000" dirty="0"/>
              <a:t>Mérida</a:t>
            </a:r>
            <a:r>
              <a:rPr lang="en" sz="2900" dirty="0"/>
              <a:t> Initiative &amp; Agency-to-Agency Cooperation (2007-21)</a:t>
            </a:r>
            <a:endParaRPr sz="1100" dirty="0"/>
          </a:p>
        </p:txBody>
      </p:sp>
      <p:sp>
        <p:nvSpPr>
          <p:cNvPr id="671" name="Google Shape;671;p46"/>
          <p:cNvSpPr txBox="1"/>
          <p:nvPr/>
        </p:nvSpPr>
        <p:spPr>
          <a:xfrm>
            <a:off x="1739550" y="2263699"/>
            <a:ext cx="5594400" cy="532200"/>
          </a:xfrm>
          <a:prstGeom prst="rect">
            <a:avLst/>
          </a:prstGeom>
          <a:noFill/>
          <a:ln w="28575" cap="flat" cmpd="sng">
            <a:solidFill>
              <a:schemeClr val="dk2"/>
            </a:solidFill>
            <a:prstDash val="solid"/>
            <a:round/>
            <a:headEnd type="none" w="sm" len="sm"/>
            <a:tailEnd type="none" w="sm" len="sm"/>
          </a:ln>
        </p:spPr>
        <p:txBody>
          <a:bodyPr spcFirstLastPara="1" wrap="square" lIns="68575" tIns="34275" rIns="68575" bIns="34275" anchor="t" anchorCtr="0">
            <a:noAutofit/>
          </a:bodyPr>
          <a:lstStyle/>
          <a:p>
            <a:pPr marL="0" marR="0" lvl="0" indent="0" algn="ctr" rtl="0">
              <a:lnSpc>
                <a:spcPct val="95000"/>
              </a:lnSpc>
              <a:spcBef>
                <a:spcPts val="0"/>
              </a:spcBef>
              <a:spcAft>
                <a:spcPts val="0"/>
              </a:spcAft>
              <a:buClr>
                <a:srgbClr val="4F81BD"/>
              </a:buClr>
              <a:buSzPts val="2400"/>
              <a:buFont typeface="Arial"/>
              <a:buNone/>
            </a:pPr>
            <a:r>
              <a:rPr lang="en" sz="3000" b="0" i="0" u="none" strike="noStrike" cap="none">
                <a:solidFill>
                  <a:srgbClr val="000000"/>
                </a:solidFill>
                <a:latin typeface="Times New Roman"/>
                <a:ea typeface="Times New Roman"/>
                <a:cs typeface="Times New Roman"/>
                <a:sym typeface="Times New Roman"/>
              </a:rPr>
              <a:t>Defense Dialogues &amp; Cooperation</a:t>
            </a:r>
            <a:endParaRPr sz="1100" b="0" i="0" u="none" strike="noStrike" cap="none">
              <a:solidFill>
                <a:srgbClr val="000000"/>
              </a:solidFill>
              <a:latin typeface="Arial"/>
              <a:ea typeface="Arial"/>
              <a:cs typeface="Arial"/>
              <a:sym typeface="Arial"/>
            </a:endParaRPr>
          </a:p>
        </p:txBody>
      </p:sp>
      <p:sp>
        <p:nvSpPr>
          <p:cNvPr id="672" name="Google Shape;672;p46"/>
          <p:cNvSpPr txBox="1"/>
          <p:nvPr/>
        </p:nvSpPr>
        <p:spPr>
          <a:xfrm>
            <a:off x="1335450" y="2901875"/>
            <a:ext cx="6473100" cy="2111100"/>
          </a:xfrm>
          <a:prstGeom prst="rect">
            <a:avLst/>
          </a:prstGeom>
          <a:noFill/>
          <a:ln w="28575" cap="flat" cmpd="sng">
            <a:solidFill>
              <a:schemeClr val="dk2"/>
            </a:solidFill>
            <a:prstDash val="solid"/>
            <a:round/>
            <a:headEnd type="none" w="sm" len="sm"/>
            <a:tailEnd type="none" w="sm" len="sm"/>
          </a:ln>
        </p:spPr>
        <p:txBody>
          <a:bodyPr spcFirstLastPara="1" wrap="square" lIns="68575" tIns="34275" rIns="68575" bIns="34275" anchor="t" anchorCtr="0">
            <a:noAutofit/>
          </a:bodyPr>
          <a:lstStyle/>
          <a:p>
            <a:pPr marL="0" marR="0" lvl="0" indent="0" algn="ctr" rtl="0">
              <a:lnSpc>
                <a:spcPct val="95000"/>
              </a:lnSpc>
              <a:spcBef>
                <a:spcPts val="0"/>
              </a:spcBef>
              <a:spcAft>
                <a:spcPts val="0"/>
              </a:spcAft>
              <a:buClr>
                <a:srgbClr val="4F81BD"/>
              </a:buClr>
              <a:buSzPts val="2400"/>
              <a:buFont typeface="Arial"/>
              <a:buNone/>
            </a:pPr>
            <a:r>
              <a:rPr lang="en" sz="3000" b="0" i="0" u="none" strike="noStrike" cap="none">
                <a:solidFill>
                  <a:srgbClr val="000000"/>
                </a:solidFill>
                <a:latin typeface="Times New Roman"/>
                <a:ea typeface="Times New Roman"/>
                <a:cs typeface="Times New Roman"/>
                <a:sym typeface="Times New Roman"/>
              </a:rPr>
              <a:t>Security Coordination Group (est. 2014)</a:t>
            </a:r>
            <a:endParaRPr sz="1100" b="0" i="0" u="none" strike="noStrike" cap="none">
              <a:solidFill>
                <a:srgbClr val="000000"/>
              </a:solidFill>
              <a:latin typeface="Arial"/>
              <a:ea typeface="Arial"/>
              <a:cs typeface="Arial"/>
              <a:sym typeface="Arial"/>
            </a:endParaRPr>
          </a:p>
          <a:p>
            <a:pPr marL="0" marR="0" lvl="0" indent="0" algn="ctr" rtl="0">
              <a:lnSpc>
                <a:spcPct val="95000"/>
              </a:lnSpc>
              <a:spcBef>
                <a:spcPts val="1200"/>
              </a:spcBef>
              <a:spcAft>
                <a:spcPts val="0"/>
              </a:spcAft>
              <a:buClr>
                <a:srgbClr val="4F81BD"/>
              </a:buClr>
              <a:buSzPts val="2400"/>
              <a:buFont typeface="Arial"/>
              <a:buNone/>
            </a:pPr>
            <a:r>
              <a:rPr lang="en" sz="3000" b="0" i="0" u="none" strike="noStrike" cap="none">
                <a:solidFill>
                  <a:srgbClr val="000000"/>
                </a:solidFill>
                <a:latin typeface="Times New Roman"/>
                <a:ea typeface="Times New Roman"/>
                <a:cs typeface="Times New Roman"/>
                <a:sym typeface="Times New Roman"/>
              </a:rPr>
              <a:t>High-Level Security Group (est. 2019)</a:t>
            </a:r>
            <a:endParaRPr sz="3000" b="0" i="0" u="none" strike="noStrike" cap="none">
              <a:solidFill>
                <a:srgbClr val="000000"/>
              </a:solidFill>
              <a:latin typeface="Times New Roman"/>
              <a:ea typeface="Times New Roman"/>
              <a:cs typeface="Times New Roman"/>
              <a:sym typeface="Times New Roman"/>
            </a:endParaRPr>
          </a:p>
          <a:p>
            <a:pPr algn="ctr">
              <a:lnSpc>
                <a:spcPct val="95000"/>
              </a:lnSpc>
              <a:spcBef>
                <a:spcPts val="1200"/>
              </a:spcBef>
              <a:buClr>
                <a:srgbClr val="4F81BD"/>
              </a:buClr>
              <a:buSzPts val="2400"/>
            </a:pPr>
            <a:r>
              <a:rPr lang="en" sz="3000" b="0" i="0" u="none" strike="noStrike" cap="none">
                <a:solidFill>
                  <a:srgbClr val="000000"/>
                </a:solidFill>
                <a:latin typeface="Times New Roman"/>
                <a:ea typeface="Times New Roman"/>
                <a:cs typeface="Times New Roman"/>
                <a:sym typeface="Times New Roman"/>
              </a:rPr>
              <a:t>Cabinet-Level Security Dialogue </a:t>
            </a:r>
            <a:r>
              <a:rPr lang="en" sz="3000">
                <a:latin typeface="Times New Roman"/>
                <a:ea typeface="Times New Roman"/>
                <a:cs typeface="Times New Roman"/>
                <a:sym typeface="Times New Roman"/>
              </a:rPr>
              <a:t>and Bicentennial framework</a:t>
            </a:r>
            <a:r>
              <a:rPr lang="en" sz="3000" b="0" i="0" u="none" strike="noStrike" cap="none">
                <a:solidFill>
                  <a:srgbClr val="000000"/>
                </a:solidFill>
                <a:latin typeface="Times New Roman"/>
                <a:ea typeface="Times New Roman"/>
                <a:cs typeface="Times New Roman"/>
                <a:sym typeface="Times New Roman"/>
              </a:rPr>
              <a:t> (</a:t>
            </a:r>
            <a:r>
              <a:rPr lang="en" sz="3000">
                <a:latin typeface="Times New Roman"/>
                <a:ea typeface="Times New Roman"/>
                <a:cs typeface="Times New Roman"/>
                <a:sym typeface="Times New Roman"/>
              </a:rPr>
              <a:t>est. 2021</a:t>
            </a:r>
            <a:r>
              <a:rPr lang="en" sz="3000" b="0" i="0" u="none" strike="noStrike" cap="none">
                <a:solidFill>
                  <a:srgbClr val="000000"/>
                </a:solidFill>
                <a:latin typeface="Times New Roman"/>
                <a:ea typeface="Times New Roman"/>
                <a:cs typeface="Times New Roman"/>
                <a:sym typeface="Times New Roman"/>
              </a:rPr>
              <a:t>)</a:t>
            </a:r>
            <a:endParaRPr sz="3000" b="0" i="0" u="none" strike="noStrike" cap="none">
              <a:solidFill>
                <a:srgbClr val="000000"/>
              </a:solidFill>
              <a:latin typeface="Times New Roman"/>
              <a:ea typeface="Times New Roman"/>
              <a:cs typeface="Times New Roman"/>
              <a:sym typeface="Times New Roman"/>
            </a:endParaRPr>
          </a:p>
        </p:txBody>
      </p:sp>
    </p:spTree>
  </p:cSld>
  <p:clrMapOvr>
    <a:masterClrMapping/>
  </p:clrMapOvr>
  <p:transition spd="slow">
    <p:push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47"/>
          <p:cNvSpPr txBox="1">
            <a:spLocks noGrp="1"/>
          </p:cNvSpPr>
          <p:nvPr>
            <p:ph type="title"/>
          </p:nvPr>
        </p:nvSpPr>
        <p:spPr>
          <a:xfrm>
            <a:off x="261933" y="181274"/>
            <a:ext cx="8795478" cy="85725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3300"/>
              <a:buFont typeface="Times New Roman"/>
              <a:buNone/>
            </a:pPr>
            <a:r>
              <a:rPr lang="en"/>
              <a:t>Expert Suggestions for Cooperation (2018-2024)</a:t>
            </a:r>
            <a:endParaRPr/>
          </a:p>
        </p:txBody>
      </p:sp>
      <p:sp>
        <p:nvSpPr>
          <p:cNvPr id="679" name="Google Shape;679;p47"/>
          <p:cNvSpPr txBox="1"/>
          <p:nvPr/>
        </p:nvSpPr>
        <p:spPr>
          <a:xfrm>
            <a:off x="261933" y="4854742"/>
            <a:ext cx="62262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Times New Roman"/>
                <a:ea typeface="Times New Roman"/>
                <a:cs typeface="Times New Roman"/>
                <a:sym typeface="Times New Roman"/>
              </a:rPr>
              <a:t>US-Mexico Cooperation Taskforce 2018-2024</a:t>
            </a:r>
            <a:endParaRPr sz="1400" b="0" i="0" u="none" strike="noStrike" cap="none">
              <a:solidFill>
                <a:srgbClr val="000000"/>
              </a:solidFill>
              <a:latin typeface="Arial"/>
              <a:ea typeface="Arial"/>
              <a:cs typeface="Arial"/>
              <a:sym typeface="Arial"/>
            </a:endParaRPr>
          </a:p>
        </p:txBody>
      </p:sp>
      <p:sp>
        <p:nvSpPr>
          <p:cNvPr id="680" name="Google Shape;680;p47"/>
          <p:cNvSpPr txBox="1"/>
          <p:nvPr/>
        </p:nvSpPr>
        <p:spPr>
          <a:xfrm>
            <a:off x="147725" y="1168375"/>
            <a:ext cx="8715900" cy="3323957"/>
          </a:xfrm>
          <a:prstGeom prst="rect">
            <a:avLst/>
          </a:prstGeom>
          <a:noFill/>
          <a:ln>
            <a:noFill/>
          </a:ln>
        </p:spPr>
        <p:txBody>
          <a:bodyPr spcFirstLastPara="1" wrap="square" lIns="91425" tIns="91425" rIns="91425" bIns="91425" anchor="t" anchorCtr="0">
            <a:spAutoFit/>
          </a:bodyPr>
          <a:lstStyle/>
          <a:p>
            <a:pPr>
              <a:buSzPts val="1700"/>
            </a:pPr>
            <a:r>
              <a:rPr lang="en" sz="1700" b="0" i="0" u="none" strike="noStrike" cap="none">
                <a:solidFill>
                  <a:srgbClr val="000000"/>
                </a:solidFill>
                <a:latin typeface="Times New Roman"/>
                <a:ea typeface="Times New Roman"/>
                <a:cs typeface="Times New Roman"/>
                <a:sym typeface="Times New Roman"/>
              </a:rPr>
              <a:t>An alignment of key security objectives.</a:t>
            </a:r>
            <a:r>
              <a:rPr lang="en" sz="1700">
                <a:latin typeface="Times New Roman"/>
                <a:ea typeface="Times New Roman"/>
                <a:cs typeface="Times New Roman"/>
                <a:sym typeface="Times New Roman"/>
              </a:rPr>
              <a:t> </a:t>
            </a:r>
            <a:endParaRPr sz="1700" b="0" i="0" u="none" strike="noStrike" cap="none">
              <a:solidFill>
                <a:srgbClr val="000000"/>
              </a:solidFill>
              <a:latin typeface="Times New Roman"/>
              <a:ea typeface="Times New Roman"/>
              <a:cs typeface="Times New Roman"/>
              <a:sym typeface="Times New Roman"/>
            </a:endParaRPr>
          </a:p>
          <a:p>
            <a:pPr marL="457200" marR="0" lvl="0" indent="-336550" algn="l" rtl="0">
              <a:lnSpc>
                <a:spcPct val="100000"/>
              </a:lnSpc>
              <a:spcBef>
                <a:spcPts val="0"/>
              </a:spcBef>
              <a:spcAft>
                <a:spcPts val="0"/>
              </a:spcAft>
              <a:buClr>
                <a:srgbClr val="000000"/>
              </a:buClr>
              <a:buSzPts val="1700"/>
              <a:buFont typeface="Times New Roman"/>
              <a:buAutoNum type="arabicPeriod"/>
            </a:pPr>
            <a:r>
              <a:rPr lang="en" sz="1700" b="0" i="0" u="none" strike="noStrike" cap="none">
                <a:solidFill>
                  <a:srgbClr val="000000"/>
                </a:solidFill>
                <a:latin typeface="Times New Roman"/>
                <a:ea typeface="Times New Roman"/>
                <a:cs typeface="Times New Roman"/>
                <a:sym typeface="Times New Roman"/>
              </a:rPr>
              <a:t>Create a</a:t>
            </a:r>
            <a:r>
              <a:rPr lang="en" sz="1700" b="1" i="0" u="none" strike="noStrike" cap="none">
                <a:solidFill>
                  <a:srgbClr val="000000"/>
                </a:solidFill>
                <a:latin typeface="Times New Roman"/>
                <a:ea typeface="Times New Roman"/>
                <a:cs typeface="Times New Roman"/>
                <a:sym typeface="Times New Roman"/>
              </a:rPr>
              <a:t> bilateral coordination group</a:t>
            </a:r>
            <a:r>
              <a:rPr lang="en" sz="1700" b="0" i="0" u="none" strike="noStrike" cap="none">
                <a:solidFill>
                  <a:srgbClr val="000000"/>
                </a:solidFill>
                <a:latin typeface="Times New Roman"/>
                <a:ea typeface="Times New Roman"/>
                <a:cs typeface="Times New Roman"/>
                <a:sym typeface="Times New Roman"/>
              </a:rPr>
              <a:t> to reconcile the priorities of both nations </a:t>
            </a:r>
            <a:r>
              <a:rPr lang="en" sz="1700" b="0" i="0" u="none" strike="noStrike" cap="none">
                <a:solidFill>
                  <a:srgbClr val="FF0000"/>
                </a:solidFill>
                <a:latin typeface="Times New Roman"/>
                <a:ea typeface="Times New Roman"/>
                <a:cs typeface="Times New Roman"/>
                <a:sym typeface="Times New Roman"/>
              </a:rPr>
              <a:t>(done)</a:t>
            </a:r>
            <a:r>
              <a:rPr lang="en" sz="1700" b="0" i="0" u="none" strike="noStrike" cap="none">
                <a:solidFill>
                  <a:srgbClr val="000000"/>
                </a:solidFill>
                <a:latin typeface="Times New Roman"/>
                <a:ea typeface="Times New Roman"/>
                <a:cs typeface="Times New Roman"/>
                <a:sym typeface="Times New Roman"/>
              </a:rPr>
              <a:t>.</a:t>
            </a:r>
            <a:endParaRPr sz="1700" b="0" i="0" u="none" strike="noStrike" cap="none">
              <a:solidFill>
                <a:srgbClr val="000000"/>
              </a:solidFill>
              <a:latin typeface="Times New Roman"/>
              <a:ea typeface="Times New Roman"/>
              <a:cs typeface="Times New Roman"/>
              <a:sym typeface="Times New Roman"/>
            </a:endParaRPr>
          </a:p>
          <a:p>
            <a:pPr marL="457200" marR="0" lvl="0" indent="-336550" algn="l" rtl="0">
              <a:lnSpc>
                <a:spcPct val="100000"/>
              </a:lnSpc>
              <a:spcBef>
                <a:spcPts val="0"/>
              </a:spcBef>
              <a:spcAft>
                <a:spcPts val="0"/>
              </a:spcAft>
              <a:buClr>
                <a:srgbClr val="000000"/>
              </a:buClr>
              <a:buSzPts val="1700"/>
              <a:buFont typeface="Times New Roman"/>
              <a:buAutoNum type="arabicPeriod"/>
            </a:pPr>
            <a:r>
              <a:rPr lang="en" sz="1700" b="0" i="0" u="none" strike="noStrike" cap="none">
                <a:solidFill>
                  <a:srgbClr val="000000"/>
                </a:solidFill>
                <a:latin typeface="Times New Roman"/>
                <a:ea typeface="Times New Roman"/>
                <a:cs typeface="Times New Roman"/>
                <a:sym typeface="Times New Roman"/>
              </a:rPr>
              <a:t>Build </a:t>
            </a:r>
            <a:r>
              <a:rPr lang="en" sz="1700" b="1" i="0" u="none" strike="noStrike" cap="none">
                <a:solidFill>
                  <a:srgbClr val="000000"/>
                </a:solidFill>
                <a:latin typeface="Times New Roman"/>
                <a:ea typeface="Times New Roman"/>
                <a:cs typeface="Times New Roman"/>
                <a:sym typeface="Times New Roman"/>
              </a:rPr>
              <a:t>cooperation </a:t>
            </a:r>
            <a:r>
              <a:rPr lang="en" sz="1700" b="0" i="0" u="none" strike="noStrike" cap="none">
                <a:solidFill>
                  <a:srgbClr val="000000"/>
                </a:solidFill>
                <a:latin typeface="Times New Roman"/>
                <a:ea typeface="Times New Roman"/>
                <a:cs typeface="Times New Roman"/>
                <a:sym typeface="Times New Roman"/>
              </a:rPr>
              <a:t>with the </a:t>
            </a:r>
            <a:r>
              <a:rPr lang="en" sz="1700" b="1" i="0" u="none" strike="noStrike" cap="none">
                <a:solidFill>
                  <a:srgbClr val="000000"/>
                </a:solidFill>
                <a:latin typeface="Times New Roman"/>
                <a:ea typeface="Times New Roman"/>
                <a:cs typeface="Times New Roman"/>
                <a:sym typeface="Times New Roman"/>
              </a:rPr>
              <a:t>National Guard</a:t>
            </a:r>
            <a:r>
              <a:rPr lang="en" sz="1700" b="0" i="0" u="none" strike="noStrike" cap="none">
                <a:solidFill>
                  <a:srgbClr val="000000"/>
                </a:solidFill>
                <a:latin typeface="Times New Roman"/>
                <a:ea typeface="Times New Roman"/>
                <a:cs typeface="Times New Roman"/>
                <a:sym typeface="Times New Roman"/>
              </a:rPr>
              <a:t> and at </a:t>
            </a:r>
            <a:r>
              <a:rPr lang="en" sz="1700" b="1" i="0" u="none" strike="noStrike" cap="none">
                <a:solidFill>
                  <a:srgbClr val="000000"/>
                </a:solidFill>
                <a:latin typeface="Times New Roman"/>
                <a:ea typeface="Times New Roman"/>
                <a:cs typeface="Times New Roman"/>
                <a:sym typeface="Times New Roman"/>
              </a:rPr>
              <a:t>sub-national levels</a:t>
            </a:r>
            <a:r>
              <a:rPr lang="en" sz="1700">
                <a:latin typeface="Times New Roman"/>
                <a:ea typeface="Times New Roman"/>
                <a:cs typeface="Times New Roman"/>
                <a:sym typeface="Times New Roman"/>
              </a:rPr>
              <a:t> </a:t>
            </a:r>
            <a:r>
              <a:rPr lang="en" sz="1700">
                <a:solidFill>
                  <a:srgbClr val="FF0000"/>
                </a:solidFill>
                <a:latin typeface="Times New Roman"/>
                <a:ea typeface="Times New Roman"/>
                <a:cs typeface="Times New Roman"/>
                <a:sym typeface="Times New Roman"/>
              </a:rPr>
              <a:t>(in process)</a:t>
            </a:r>
            <a:r>
              <a:rPr lang="en" sz="1700">
                <a:solidFill>
                  <a:schemeClr val="tx1"/>
                </a:solidFill>
                <a:latin typeface="Times New Roman"/>
                <a:ea typeface="Times New Roman"/>
                <a:cs typeface="Times New Roman"/>
                <a:sym typeface="Times New Roman"/>
              </a:rPr>
              <a:t>.</a:t>
            </a:r>
            <a:endParaRPr sz="1700" b="0" i="0" u="none" strike="noStrike" cap="none">
              <a:solidFill>
                <a:schemeClr val="tx1"/>
              </a:solidFill>
              <a:latin typeface="Times New Roman"/>
              <a:ea typeface="Times New Roman"/>
              <a:cs typeface="Times New Roman"/>
              <a:sym typeface="Times New Roman"/>
            </a:endParaRPr>
          </a:p>
          <a:p>
            <a:pPr marL="457200" indent="-336550">
              <a:buSzPts val="1700"/>
              <a:buFont typeface="Times New Roman"/>
              <a:buAutoNum type="arabicPeriod"/>
            </a:pPr>
            <a:r>
              <a:rPr lang="en" sz="1700" b="1" i="0" u="none" strike="noStrike" cap="none">
                <a:solidFill>
                  <a:srgbClr val="000000"/>
                </a:solidFill>
                <a:latin typeface="Times New Roman"/>
                <a:ea typeface="Times New Roman"/>
                <a:cs typeface="Times New Roman"/>
                <a:sym typeface="Times New Roman"/>
              </a:rPr>
              <a:t>Training</a:t>
            </a:r>
            <a:r>
              <a:rPr lang="en" sz="1700" b="0" i="0" u="none" strike="noStrike" cap="none">
                <a:solidFill>
                  <a:srgbClr val="000000"/>
                </a:solidFill>
                <a:latin typeface="Times New Roman"/>
                <a:ea typeface="Times New Roman"/>
                <a:cs typeface="Times New Roman"/>
                <a:sym typeface="Times New Roman"/>
              </a:rPr>
              <a:t> to improve Mexican law enforcement and </a:t>
            </a:r>
            <a:r>
              <a:rPr lang="en" sz="1700" b="1" i="0" u="none" strike="noStrike" cap="none">
                <a:solidFill>
                  <a:srgbClr val="000000"/>
                </a:solidFill>
                <a:latin typeface="Times New Roman"/>
                <a:ea typeface="Times New Roman"/>
                <a:cs typeface="Times New Roman"/>
                <a:sym typeface="Times New Roman"/>
              </a:rPr>
              <a:t>criminal justice system </a:t>
            </a:r>
            <a:r>
              <a:rPr lang="en" sz="1700" i="0" u="none" strike="noStrike" cap="none">
                <a:solidFill>
                  <a:srgbClr val="FF0000"/>
                </a:solidFill>
                <a:latin typeface="Times New Roman"/>
                <a:ea typeface="Times New Roman"/>
                <a:cs typeface="Times New Roman"/>
                <a:sym typeface="Times New Roman"/>
              </a:rPr>
              <a:t>(in process)</a:t>
            </a:r>
            <a:r>
              <a:rPr lang="en" sz="1700" i="0" u="none" strike="noStrike" cap="none">
                <a:solidFill>
                  <a:srgbClr val="000000"/>
                </a:solidFill>
                <a:latin typeface="Times New Roman"/>
                <a:ea typeface="Times New Roman"/>
                <a:cs typeface="Times New Roman"/>
                <a:sym typeface="Times New Roman"/>
              </a:rPr>
              <a:t>; </a:t>
            </a:r>
            <a:r>
              <a:rPr lang="en" sz="1700" b="0" i="0" u="none" strike="noStrike" cap="none">
                <a:solidFill>
                  <a:srgbClr val="000000"/>
                </a:solidFill>
                <a:latin typeface="Times New Roman"/>
                <a:ea typeface="Times New Roman"/>
                <a:cs typeface="Times New Roman"/>
                <a:sym typeface="Times New Roman"/>
              </a:rPr>
              <a:t>launch </a:t>
            </a:r>
            <a:r>
              <a:rPr lang="en" sz="1700" b="1" i="0" u="none" strike="noStrike" cap="none">
                <a:solidFill>
                  <a:srgbClr val="000000"/>
                </a:solidFill>
                <a:latin typeface="Times New Roman"/>
                <a:ea typeface="Times New Roman"/>
                <a:cs typeface="Times New Roman"/>
                <a:sym typeface="Times New Roman"/>
              </a:rPr>
              <a:t>joint investigative work,</a:t>
            </a:r>
            <a:r>
              <a:rPr lang="en" sz="1700" b="0" i="0" u="none" strike="noStrike" cap="none">
                <a:solidFill>
                  <a:srgbClr val="000000"/>
                </a:solidFill>
                <a:latin typeface="Times New Roman"/>
                <a:ea typeface="Times New Roman"/>
                <a:cs typeface="Times New Roman"/>
                <a:sym typeface="Times New Roman"/>
              </a:rPr>
              <a:t> including on </a:t>
            </a:r>
            <a:r>
              <a:rPr lang="en" sz="1700" b="1" i="0" u="none" strike="noStrike" cap="none">
                <a:solidFill>
                  <a:srgbClr val="000000"/>
                </a:solidFill>
                <a:latin typeface="Times New Roman"/>
                <a:ea typeface="Times New Roman"/>
                <a:cs typeface="Times New Roman"/>
                <a:sym typeface="Times New Roman"/>
              </a:rPr>
              <a:t>illicit finance </a:t>
            </a:r>
            <a:r>
              <a:rPr lang="en" sz="1700" i="0" u="none" strike="noStrike" cap="none">
                <a:solidFill>
                  <a:srgbClr val="FF0000"/>
                </a:solidFill>
                <a:latin typeface="Times New Roman"/>
                <a:ea typeface="Times New Roman"/>
                <a:cs typeface="Times New Roman"/>
                <a:sym typeface="Times New Roman"/>
              </a:rPr>
              <a:t>(</a:t>
            </a:r>
            <a:r>
              <a:rPr lang="en" sz="1700">
                <a:solidFill>
                  <a:srgbClr val="FF0000"/>
                </a:solidFill>
                <a:latin typeface="Times New Roman"/>
                <a:ea typeface="Times New Roman"/>
                <a:cs typeface="Times New Roman"/>
                <a:sym typeface="Times New Roman"/>
              </a:rPr>
              <a:t>needed</a:t>
            </a:r>
            <a:r>
              <a:rPr lang="en" sz="1700" i="0" u="none" strike="noStrike" cap="none">
                <a:solidFill>
                  <a:srgbClr val="FF0000"/>
                </a:solidFill>
                <a:latin typeface="Times New Roman"/>
                <a:ea typeface="Times New Roman"/>
                <a:cs typeface="Times New Roman"/>
                <a:sym typeface="Times New Roman"/>
              </a:rPr>
              <a:t>)</a:t>
            </a:r>
            <a:r>
              <a:rPr lang="en" sz="1700" b="0" i="0" u="none" strike="noStrike" cap="none">
                <a:solidFill>
                  <a:srgbClr val="000000"/>
                </a:solidFill>
                <a:latin typeface="Times New Roman"/>
                <a:ea typeface="Times New Roman"/>
                <a:cs typeface="Times New Roman"/>
                <a:sym typeface="Times New Roman"/>
              </a:rPr>
              <a:t>.</a:t>
            </a:r>
            <a:r>
              <a:rPr lang="en" sz="1700">
                <a:latin typeface="Times New Roman"/>
                <a:ea typeface="Times New Roman"/>
                <a:cs typeface="Times New Roman"/>
                <a:sym typeface="Times New Roman"/>
              </a:rPr>
              <a:t> </a:t>
            </a:r>
            <a:endParaRPr sz="1700" b="0" i="0" u="none" strike="noStrike" cap="none">
              <a:solidFill>
                <a:srgbClr val="000000"/>
              </a:solidFill>
              <a:latin typeface="Times New Roman"/>
              <a:ea typeface="Times New Roman"/>
              <a:cs typeface="Times New Roman"/>
              <a:sym typeface="Times New Roman"/>
            </a:endParaRPr>
          </a:p>
          <a:p>
            <a:pPr marL="457200" indent="-336550">
              <a:buSzPts val="1700"/>
              <a:buFont typeface="Times New Roman"/>
              <a:buAutoNum type="arabicPeriod"/>
            </a:pPr>
            <a:r>
              <a:rPr lang="en" sz="1700" b="0" i="0" u="none" strike="noStrike" cap="none">
                <a:solidFill>
                  <a:srgbClr val="000000"/>
                </a:solidFill>
                <a:latin typeface="Times New Roman"/>
                <a:ea typeface="Times New Roman"/>
                <a:cs typeface="Times New Roman"/>
                <a:sym typeface="Times New Roman"/>
              </a:rPr>
              <a:t>Establish/re-activate/strengthen</a:t>
            </a:r>
            <a:r>
              <a:rPr lang="en" sz="1700" b="1" i="0" u="none" strike="noStrike" cap="none">
                <a:solidFill>
                  <a:srgbClr val="000000"/>
                </a:solidFill>
                <a:latin typeface="Times New Roman"/>
                <a:ea typeface="Times New Roman"/>
                <a:cs typeface="Times New Roman"/>
                <a:sym typeface="Times New Roman"/>
              </a:rPr>
              <a:t> international liaison units including at border</a:t>
            </a:r>
            <a:r>
              <a:rPr lang="en" sz="1700" b="0" i="0" u="none" strike="noStrike" cap="none">
                <a:solidFill>
                  <a:srgbClr val="000000"/>
                </a:solidFill>
                <a:latin typeface="Times New Roman"/>
                <a:ea typeface="Times New Roman"/>
                <a:cs typeface="Times New Roman"/>
                <a:sym typeface="Times New Roman"/>
              </a:rPr>
              <a:t> to help with investigations, information-sharing, </a:t>
            </a:r>
            <a:r>
              <a:rPr lang="en" sz="1700">
                <a:latin typeface="Times New Roman"/>
                <a:ea typeface="Times New Roman"/>
                <a:cs typeface="Times New Roman"/>
                <a:sym typeface="Times New Roman"/>
              </a:rPr>
              <a:t>etc.</a:t>
            </a:r>
            <a:r>
              <a:rPr lang="en" sz="1700" b="0" i="0" u="none" strike="noStrike" cap="none">
                <a:solidFill>
                  <a:srgbClr val="000000"/>
                </a:solidFill>
                <a:latin typeface="Times New Roman"/>
                <a:ea typeface="Times New Roman"/>
                <a:cs typeface="Times New Roman"/>
                <a:sym typeface="Times New Roman"/>
              </a:rPr>
              <a:t>; deepen prosecutor cooperation </a:t>
            </a:r>
            <a:r>
              <a:rPr lang="en" sz="1700">
                <a:solidFill>
                  <a:srgbClr val="FF0000"/>
                </a:solidFill>
                <a:latin typeface="Times New Roman"/>
                <a:ea typeface="Times New Roman"/>
                <a:cs typeface="Times New Roman"/>
                <a:sym typeface="Times New Roman"/>
              </a:rPr>
              <a:t>(underway)</a:t>
            </a:r>
            <a:r>
              <a:rPr lang="en" sz="1700">
                <a:latin typeface="Times New Roman"/>
                <a:ea typeface="Times New Roman"/>
                <a:cs typeface="Times New Roman"/>
                <a:sym typeface="Times New Roman"/>
              </a:rPr>
              <a:t>.</a:t>
            </a:r>
            <a:endParaRPr sz="1700" b="0" i="0" u="none" strike="noStrike" cap="none">
              <a:solidFill>
                <a:srgbClr val="000000"/>
              </a:solidFill>
              <a:latin typeface="Times New Roman"/>
              <a:ea typeface="Times New Roman"/>
              <a:cs typeface="Times New Roman"/>
              <a:sym typeface="Times New Roman"/>
            </a:endParaRPr>
          </a:p>
          <a:p>
            <a:pPr marL="457200" indent="-336550">
              <a:buSzPts val="1700"/>
              <a:buFont typeface="Times New Roman"/>
              <a:buAutoNum type="arabicPeriod"/>
            </a:pPr>
            <a:r>
              <a:rPr lang="en" sz="1700" b="0" i="0" u="none" strike="noStrike" cap="none">
                <a:solidFill>
                  <a:srgbClr val="000000"/>
                </a:solidFill>
                <a:latin typeface="Times New Roman"/>
                <a:ea typeface="Times New Roman"/>
                <a:cs typeface="Times New Roman"/>
                <a:sym typeface="Times New Roman"/>
              </a:rPr>
              <a:t>Create a joint U.S-Mexico </a:t>
            </a:r>
            <a:r>
              <a:rPr lang="en" sz="1700" b="1" i="0" u="none" strike="noStrike" cap="none">
                <a:solidFill>
                  <a:srgbClr val="000000"/>
                </a:solidFill>
                <a:latin typeface="Times New Roman"/>
                <a:ea typeface="Times New Roman"/>
                <a:cs typeface="Times New Roman"/>
                <a:sym typeface="Times New Roman"/>
              </a:rPr>
              <a:t>task force on countering fentanyl </a:t>
            </a:r>
            <a:r>
              <a:rPr lang="en" sz="1700" b="0" i="0" u="none" strike="noStrike" cap="none">
                <a:solidFill>
                  <a:srgbClr val="000000"/>
                </a:solidFill>
                <a:latin typeface="Times New Roman"/>
                <a:ea typeface="Times New Roman"/>
                <a:cs typeface="Times New Roman"/>
                <a:sym typeface="Times New Roman"/>
              </a:rPr>
              <a:t>trafficking </a:t>
            </a:r>
            <a:r>
              <a:rPr lang="en" sz="1700">
                <a:solidFill>
                  <a:srgbClr val="FF0000"/>
                </a:solidFill>
                <a:latin typeface="Times New Roman"/>
                <a:ea typeface="Times New Roman"/>
                <a:cs typeface="Times New Roman"/>
                <a:sym typeface="Times New Roman"/>
              </a:rPr>
              <a:t>(underway)</a:t>
            </a:r>
            <a:r>
              <a:rPr lang="en" sz="1700">
                <a:latin typeface="Times New Roman"/>
                <a:ea typeface="Times New Roman"/>
                <a:cs typeface="Times New Roman"/>
                <a:sym typeface="Times New Roman"/>
              </a:rPr>
              <a:t>.</a:t>
            </a:r>
            <a:endParaRPr sz="1700" b="0" i="0" u="none" strike="noStrike" cap="none">
              <a:solidFill>
                <a:srgbClr val="000000"/>
              </a:solidFill>
              <a:latin typeface="Times New Roman"/>
              <a:ea typeface="Times New Roman"/>
              <a:cs typeface="Times New Roman"/>
              <a:sym typeface="Times New Roman"/>
            </a:endParaRPr>
          </a:p>
          <a:p>
            <a:pPr marL="457200" indent="-336550">
              <a:buSzPts val="1700"/>
              <a:buFont typeface="Times New Roman"/>
              <a:buAutoNum type="arabicPeriod"/>
            </a:pPr>
            <a:r>
              <a:rPr lang="en" sz="1700" b="0" i="0" u="none" strike="noStrike" cap="none">
                <a:solidFill>
                  <a:srgbClr val="000000"/>
                </a:solidFill>
                <a:latin typeface="Times New Roman"/>
                <a:ea typeface="Times New Roman"/>
                <a:cs typeface="Times New Roman"/>
                <a:sym typeface="Times New Roman"/>
              </a:rPr>
              <a:t>Exchange best practices on drug abuse prevention </a:t>
            </a:r>
            <a:r>
              <a:rPr lang="en" sz="1700">
                <a:latin typeface="Times New Roman"/>
                <a:ea typeface="Times New Roman"/>
                <a:cs typeface="Times New Roman"/>
                <a:sym typeface="Times New Roman"/>
              </a:rPr>
              <a:t>&amp;</a:t>
            </a:r>
            <a:r>
              <a:rPr lang="en" sz="1700" b="0" i="0" u="none" strike="noStrike" cap="none">
                <a:solidFill>
                  <a:srgbClr val="000000"/>
                </a:solidFill>
                <a:latin typeface="Times New Roman"/>
                <a:ea typeface="Times New Roman"/>
                <a:cs typeface="Times New Roman"/>
                <a:sym typeface="Times New Roman"/>
              </a:rPr>
              <a:t> </a:t>
            </a:r>
            <a:r>
              <a:rPr lang="en" sz="1700" b="1" i="0" u="none" strike="noStrike" cap="none">
                <a:solidFill>
                  <a:srgbClr val="000000"/>
                </a:solidFill>
                <a:latin typeface="Times New Roman"/>
                <a:ea typeface="Times New Roman"/>
                <a:cs typeface="Times New Roman"/>
                <a:sym typeface="Times New Roman"/>
              </a:rPr>
              <a:t>harm reduction </a:t>
            </a:r>
            <a:r>
              <a:rPr lang="en" sz="1700" b="0" i="0" u="none" strike="noStrike" cap="none">
                <a:solidFill>
                  <a:srgbClr val="000000"/>
                </a:solidFill>
                <a:latin typeface="Times New Roman"/>
                <a:ea typeface="Times New Roman"/>
                <a:cs typeface="Times New Roman"/>
                <a:sym typeface="Times New Roman"/>
              </a:rPr>
              <a:t>strategies </a:t>
            </a:r>
            <a:r>
              <a:rPr lang="en" sz="1700">
                <a:solidFill>
                  <a:srgbClr val="FF0000"/>
                </a:solidFill>
                <a:latin typeface="Times New Roman"/>
                <a:ea typeface="Times New Roman"/>
                <a:cs typeface="Times New Roman"/>
                <a:sym typeface="Times New Roman"/>
              </a:rPr>
              <a:t>(started)</a:t>
            </a:r>
            <a:r>
              <a:rPr lang="en" sz="1700">
                <a:latin typeface="Times New Roman"/>
                <a:ea typeface="Times New Roman"/>
                <a:cs typeface="Times New Roman"/>
                <a:sym typeface="Times New Roman"/>
              </a:rPr>
              <a:t>. </a:t>
            </a:r>
            <a:endParaRPr sz="1700" b="0" i="0" u="none" strike="noStrike" cap="none">
              <a:solidFill>
                <a:srgbClr val="000000"/>
              </a:solidFill>
              <a:latin typeface="Times New Roman"/>
              <a:ea typeface="Times New Roman"/>
              <a:cs typeface="Times New Roman"/>
              <a:sym typeface="Times New Roman"/>
            </a:endParaRPr>
          </a:p>
          <a:p>
            <a:pPr marL="457200" marR="0" lvl="0" indent="-336550" algn="l" rtl="0">
              <a:lnSpc>
                <a:spcPct val="100000"/>
              </a:lnSpc>
              <a:spcBef>
                <a:spcPts val="0"/>
              </a:spcBef>
              <a:spcAft>
                <a:spcPts val="0"/>
              </a:spcAft>
              <a:buClr>
                <a:srgbClr val="000000"/>
              </a:buClr>
              <a:buSzPts val="1700"/>
              <a:buFont typeface="Times New Roman"/>
              <a:buAutoNum type="arabicPeriod"/>
            </a:pPr>
            <a:r>
              <a:rPr lang="en" sz="1700" b="0" i="0" u="none" strike="noStrike" cap="none">
                <a:solidFill>
                  <a:srgbClr val="000000"/>
                </a:solidFill>
                <a:latin typeface="Times New Roman"/>
                <a:ea typeface="Times New Roman"/>
                <a:cs typeface="Times New Roman"/>
                <a:sym typeface="Times New Roman"/>
              </a:rPr>
              <a:t>Enhance cooperation to </a:t>
            </a:r>
            <a:r>
              <a:rPr lang="en" sz="1700" b="1" i="0" u="none" strike="noStrike" cap="none">
                <a:solidFill>
                  <a:srgbClr val="000000"/>
                </a:solidFill>
                <a:latin typeface="Times New Roman"/>
                <a:ea typeface="Times New Roman"/>
                <a:cs typeface="Times New Roman"/>
                <a:sym typeface="Times New Roman"/>
              </a:rPr>
              <a:t>strengthen local policing and justice</a:t>
            </a:r>
            <a:r>
              <a:rPr lang="en" sz="1700" b="0" i="0" u="none" strike="noStrike" cap="none">
                <a:solidFill>
                  <a:srgbClr val="000000"/>
                </a:solidFill>
                <a:latin typeface="Times New Roman"/>
                <a:ea typeface="Times New Roman"/>
                <a:cs typeface="Times New Roman"/>
                <a:sym typeface="Times New Roman"/>
              </a:rPr>
              <a:t> in Mexico </a:t>
            </a:r>
            <a:r>
              <a:rPr lang="en" sz="1700" b="0" i="0" u="none" strike="noStrike" cap="none">
                <a:solidFill>
                  <a:srgbClr val="FF0000"/>
                </a:solidFill>
                <a:latin typeface="Times New Roman"/>
                <a:ea typeface="Times New Roman"/>
                <a:cs typeface="Times New Roman"/>
                <a:sym typeface="Times New Roman"/>
              </a:rPr>
              <a:t>(some underway)</a:t>
            </a:r>
            <a:r>
              <a:rPr lang="en" sz="1700" b="0" i="0" u="none" strike="noStrike" cap="none">
                <a:solidFill>
                  <a:srgbClr val="000000"/>
                </a:solidFill>
                <a:latin typeface="Times New Roman"/>
                <a:ea typeface="Times New Roman"/>
                <a:cs typeface="Times New Roman"/>
                <a:sym typeface="Times New Roman"/>
              </a:rPr>
              <a:t>.</a:t>
            </a:r>
            <a:endParaRPr sz="1700" b="0" i="0" u="none" strike="noStrike" cap="none">
              <a:solidFill>
                <a:srgbClr val="000000"/>
              </a:solidFill>
              <a:latin typeface="Times New Roman"/>
              <a:ea typeface="Times New Roman"/>
              <a:cs typeface="Times New Roman"/>
              <a:sym typeface="Times New Roman"/>
            </a:endParaRPr>
          </a:p>
          <a:p>
            <a:pPr marL="457200" marR="0" lvl="0" indent="-336550" algn="l" rtl="0">
              <a:lnSpc>
                <a:spcPct val="100000"/>
              </a:lnSpc>
              <a:spcBef>
                <a:spcPts val="0"/>
              </a:spcBef>
              <a:spcAft>
                <a:spcPts val="0"/>
              </a:spcAft>
              <a:buClr>
                <a:srgbClr val="000000"/>
              </a:buClr>
              <a:buSzPts val="1700"/>
              <a:buFont typeface="Times New Roman"/>
              <a:buAutoNum type="arabicPeriod"/>
            </a:pPr>
            <a:r>
              <a:rPr lang="en" sz="1700" b="0" i="0" u="none" strike="noStrike" cap="none">
                <a:solidFill>
                  <a:srgbClr val="000000"/>
                </a:solidFill>
                <a:latin typeface="Times New Roman"/>
                <a:ea typeface="Times New Roman"/>
                <a:cs typeface="Times New Roman"/>
                <a:sym typeface="Times New Roman"/>
              </a:rPr>
              <a:t>Enhance cooperation on </a:t>
            </a:r>
            <a:r>
              <a:rPr lang="en" sz="1700" b="1">
                <a:latin typeface="Times New Roman"/>
                <a:ea typeface="Times New Roman"/>
                <a:cs typeface="Times New Roman"/>
                <a:sym typeface="Times New Roman"/>
              </a:rPr>
              <a:t>migrant smuggling</a:t>
            </a:r>
            <a:r>
              <a:rPr lang="en" sz="1700">
                <a:latin typeface="Times New Roman"/>
                <a:ea typeface="Times New Roman"/>
                <a:cs typeface="Times New Roman"/>
                <a:sym typeface="Times New Roman"/>
              </a:rPr>
              <a:t> &amp;</a:t>
            </a:r>
            <a:r>
              <a:rPr lang="en" sz="1700" b="0" i="0" u="none" strike="noStrike" cap="none">
                <a:solidFill>
                  <a:srgbClr val="000000"/>
                </a:solidFill>
                <a:latin typeface="Times New Roman"/>
                <a:ea typeface="Times New Roman"/>
                <a:cs typeface="Times New Roman"/>
                <a:sym typeface="Times New Roman"/>
              </a:rPr>
              <a:t> </a:t>
            </a:r>
            <a:r>
              <a:rPr lang="en" sz="1700" b="1" i="0" u="none" strike="noStrike" cap="none">
                <a:solidFill>
                  <a:srgbClr val="000000"/>
                </a:solidFill>
                <a:latin typeface="Times New Roman"/>
                <a:ea typeface="Times New Roman"/>
                <a:cs typeface="Times New Roman"/>
                <a:sym typeface="Times New Roman"/>
              </a:rPr>
              <a:t>Central America networks </a:t>
            </a:r>
            <a:r>
              <a:rPr lang="en" sz="1700" i="0" u="none" strike="noStrike" cap="none">
                <a:solidFill>
                  <a:srgbClr val="FF0000"/>
                </a:solidFill>
                <a:latin typeface="Times New Roman"/>
                <a:ea typeface="Times New Roman"/>
                <a:cs typeface="Times New Roman"/>
                <a:sym typeface="Times New Roman"/>
              </a:rPr>
              <a:t>(</a:t>
            </a:r>
            <a:r>
              <a:rPr lang="en" sz="1700">
                <a:solidFill>
                  <a:srgbClr val="FF0000"/>
                </a:solidFill>
                <a:latin typeface="Times New Roman"/>
                <a:ea typeface="Times New Roman"/>
                <a:cs typeface="Times New Roman"/>
                <a:sym typeface="Times New Roman"/>
              </a:rPr>
              <a:t>in process</a:t>
            </a:r>
            <a:r>
              <a:rPr lang="en" sz="1700" i="0" u="none" strike="noStrike" cap="none">
                <a:solidFill>
                  <a:srgbClr val="FF0000"/>
                </a:solidFill>
                <a:latin typeface="Times New Roman"/>
                <a:ea typeface="Times New Roman"/>
                <a:cs typeface="Times New Roman"/>
                <a:sym typeface="Times New Roman"/>
              </a:rPr>
              <a:t>)</a:t>
            </a:r>
            <a:r>
              <a:rPr lang="en" sz="1700" b="0" i="0" u="none" strike="noStrike" cap="none">
                <a:solidFill>
                  <a:srgbClr val="000000"/>
                </a:solidFill>
                <a:latin typeface="Times New Roman"/>
                <a:ea typeface="Times New Roman"/>
                <a:cs typeface="Times New Roman"/>
                <a:sym typeface="Times New Roman"/>
              </a:rPr>
              <a:t>.</a:t>
            </a:r>
            <a:endParaRPr sz="1700" b="0" i="0" u="none" strike="noStrike" cap="none">
              <a:solidFill>
                <a:srgbClr val="000000"/>
              </a:solidFill>
              <a:latin typeface="Times New Roman"/>
              <a:ea typeface="Times New Roman"/>
              <a:cs typeface="Times New Roman"/>
              <a:sym typeface="Times New Roman"/>
            </a:endParaRPr>
          </a:p>
          <a:p>
            <a:pPr marL="457200" indent="-336550">
              <a:buSzPts val="1700"/>
              <a:buFont typeface="Times New Roman"/>
              <a:buAutoNum type="arabicPeriod"/>
            </a:pPr>
            <a:r>
              <a:rPr lang="en" sz="1700" b="1" i="0" u="none" strike="noStrike" cap="none">
                <a:solidFill>
                  <a:srgbClr val="000000"/>
                </a:solidFill>
                <a:latin typeface="Times New Roman"/>
                <a:ea typeface="Times New Roman"/>
                <a:cs typeface="Times New Roman"/>
                <a:sym typeface="Times New Roman"/>
              </a:rPr>
              <a:t>Separate cannabis regulation</a:t>
            </a:r>
            <a:r>
              <a:rPr lang="en" sz="1700" b="0" i="0" u="none" strike="noStrike" cap="none">
                <a:solidFill>
                  <a:srgbClr val="000000"/>
                </a:solidFill>
                <a:latin typeface="Times New Roman"/>
                <a:ea typeface="Times New Roman"/>
                <a:cs typeface="Times New Roman"/>
                <a:sym typeface="Times New Roman"/>
              </a:rPr>
              <a:t> from security cooperation </a:t>
            </a:r>
            <a:r>
              <a:rPr lang="en" sz="1700" b="0" i="0" u="none" strike="noStrike" cap="none">
                <a:solidFill>
                  <a:srgbClr val="FF0000"/>
                </a:solidFill>
                <a:latin typeface="Times New Roman"/>
                <a:ea typeface="Times New Roman"/>
                <a:cs typeface="Times New Roman"/>
                <a:sym typeface="Times New Roman"/>
              </a:rPr>
              <a:t>(so far</a:t>
            </a:r>
            <a:r>
              <a:rPr lang="en" sz="1700">
                <a:solidFill>
                  <a:srgbClr val="FF0000"/>
                </a:solidFill>
                <a:latin typeface="Times New Roman"/>
                <a:ea typeface="Times New Roman"/>
                <a:cs typeface="Times New Roman"/>
                <a:sym typeface="Times New Roman"/>
              </a:rPr>
              <a:t> yes</a:t>
            </a:r>
            <a:r>
              <a:rPr lang="en" sz="1700" b="0" i="0" u="none" strike="noStrike" cap="none">
                <a:solidFill>
                  <a:srgbClr val="FF0000"/>
                </a:solidFill>
                <a:latin typeface="Times New Roman"/>
                <a:ea typeface="Times New Roman"/>
                <a:cs typeface="Times New Roman"/>
                <a:sym typeface="Times New Roman"/>
              </a:rPr>
              <a:t>)</a:t>
            </a:r>
            <a:r>
              <a:rPr lang="en" sz="1700" b="0" i="0" u="none" strike="noStrike" cap="none">
                <a:solidFill>
                  <a:srgbClr val="000000"/>
                </a:solidFill>
                <a:latin typeface="Times New Roman"/>
                <a:ea typeface="Times New Roman"/>
                <a:cs typeface="Times New Roman"/>
                <a:sym typeface="Times New Roman"/>
              </a:rPr>
              <a:t>.</a:t>
            </a:r>
            <a:endParaRPr sz="1700" b="0" i="0" u="none" strike="noStrike" cap="none">
              <a:solidFill>
                <a:srgbClr val="000000"/>
              </a:solidFill>
              <a:latin typeface="Times New Roman"/>
              <a:ea typeface="Times New Roman"/>
              <a:cs typeface="Times New Roman"/>
              <a:sym typeface="Times New Roman"/>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48"/>
          <p:cNvSpPr txBox="1">
            <a:spLocks noGrp="1"/>
          </p:cNvSpPr>
          <p:nvPr>
            <p:ph type="body" idx="1"/>
          </p:nvPr>
        </p:nvSpPr>
        <p:spPr>
          <a:xfrm>
            <a:off x="250365" y="1184439"/>
            <a:ext cx="8893500" cy="3749400"/>
          </a:xfrm>
          <a:prstGeom prst="rect">
            <a:avLst/>
          </a:prstGeom>
          <a:noFill/>
          <a:ln>
            <a:noFill/>
          </a:ln>
        </p:spPr>
        <p:txBody>
          <a:bodyPr spcFirstLastPara="1" wrap="square" lIns="68575" tIns="34275" rIns="68575" bIns="34275" anchor="t" anchorCtr="0">
            <a:noAutofit/>
          </a:bodyPr>
          <a:lstStyle/>
          <a:p>
            <a:pPr indent="-327025">
              <a:lnSpc>
                <a:spcPct val="115000"/>
              </a:lnSpc>
              <a:spcBef>
                <a:spcPts val="1200"/>
              </a:spcBef>
              <a:buSzPts val="1550"/>
              <a:buFont typeface="Times New Roman"/>
              <a:buChar char="•"/>
            </a:pPr>
            <a:r>
              <a:rPr lang="en" sz="1600" b="1">
                <a:solidFill>
                  <a:srgbClr val="C00000"/>
                </a:solidFill>
              </a:rPr>
              <a:t>2017</a:t>
            </a:r>
            <a:r>
              <a:rPr lang="en" sz="1600" b="1"/>
              <a:t> agreement to comprehensive strategy </a:t>
            </a:r>
            <a:r>
              <a:rPr lang="en" sz="1600"/>
              <a:t>on supply and demand for illicit drugs.  </a:t>
            </a:r>
            <a:r>
              <a:rPr lang="en" sz="1600" b="1"/>
              <a:t>Attack entire criminal business network</a:t>
            </a:r>
            <a:r>
              <a:rPr lang="en" sz="1600"/>
              <a:t> from means of production, cross-border distribution networks to profit flows and weapons procurement.  </a:t>
            </a:r>
            <a:r>
              <a:rPr lang="en" sz="1600" b="1"/>
              <a:t>Tools</a:t>
            </a:r>
            <a:r>
              <a:rPr lang="en" sz="1600"/>
              <a:t>: physical barriers, technology, patrolling, eradication, enhanced cooperation, anti-addiction programs.  </a:t>
            </a:r>
            <a:r>
              <a:rPr lang="en" sz="1600" b="1" u="sng"/>
              <a:t>Never Implemented</a:t>
            </a:r>
            <a:r>
              <a:rPr lang="en" sz="1600" b="1"/>
              <a:t>.</a:t>
            </a:r>
            <a:endParaRPr sz="1600" b="1"/>
          </a:p>
          <a:p>
            <a:pPr marL="457200" lvl="0" indent="-327025" algn="l" rtl="0">
              <a:lnSpc>
                <a:spcPct val="115000"/>
              </a:lnSpc>
              <a:spcBef>
                <a:spcPts val="0"/>
              </a:spcBef>
              <a:spcAft>
                <a:spcPts val="0"/>
              </a:spcAft>
              <a:buSzPts val="1550"/>
              <a:buFont typeface="Times New Roman"/>
              <a:buChar char="•"/>
            </a:pPr>
            <a:r>
              <a:rPr lang="en" sz="1600"/>
              <a:t>In </a:t>
            </a:r>
            <a:r>
              <a:rPr lang="en" sz="1600" b="1">
                <a:solidFill>
                  <a:srgbClr val="C00000"/>
                </a:solidFill>
              </a:rPr>
              <a:t>2018</a:t>
            </a:r>
            <a:r>
              <a:rPr lang="en" sz="1600" b="1"/>
              <a:t>, AMLO ordered a review</a:t>
            </a:r>
            <a:r>
              <a:rPr lang="en" sz="1600"/>
              <a:t>, but did </a:t>
            </a:r>
            <a:r>
              <a:rPr lang="en" sz="1600" b="1"/>
              <a:t>not agreed to</a:t>
            </a:r>
            <a:r>
              <a:rPr lang="en" sz="1600"/>
              <a:t> </a:t>
            </a:r>
            <a:r>
              <a:rPr lang="en" sz="1600" b="1"/>
              <a:t>update</a:t>
            </a:r>
            <a:r>
              <a:rPr lang="en" sz="1600"/>
              <a:t> </a:t>
            </a:r>
            <a:r>
              <a:rPr lang="en" sz="1600" b="1"/>
              <a:t>strategy until October 2021</a:t>
            </a:r>
            <a:endParaRPr sz="1600" b="1"/>
          </a:p>
          <a:p>
            <a:pPr marL="457200" lvl="0" indent="-327025" algn="l" rtl="0">
              <a:lnSpc>
                <a:spcPct val="115000"/>
              </a:lnSpc>
              <a:spcBef>
                <a:spcPts val="0"/>
              </a:spcBef>
              <a:spcAft>
                <a:spcPts val="0"/>
              </a:spcAft>
              <a:buSzPts val="1550"/>
              <a:buFont typeface="Times New Roman"/>
              <a:buChar char="•"/>
            </a:pPr>
            <a:r>
              <a:rPr lang="en" sz="1600" b="1"/>
              <a:t>U.S. concern grew</a:t>
            </a:r>
            <a:r>
              <a:rPr lang="en" sz="1600"/>
              <a:t>. December </a:t>
            </a:r>
            <a:r>
              <a:rPr lang="en" sz="1600">
                <a:solidFill>
                  <a:srgbClr val="C00000"/>
                </a:solidFill>
              </a:rPr>
              <a:t>2019</a:t>
            </a:r>
            <a:r>
              <a:rPr lang="en" sz="1600"/>
              <a:t> U.S. citizen </a:t>
            </a:r>
            <a:r>
              <a:rPr lang="en" sz="1600" b="1"/>
              <a:t>families massacred</a:t>
            </a:r>
            <a:r>
              <a:rPr lang="en" sz="1600"/>
              <a:t>; US </a:t>
            </a:r>
            <a:r>
              <a:rPr lang="en" sz="1600" b="1"/>
              <a:t>threat</a:t>
            </a:r>
            <a:r>
              <a:rPr lang="en" sz="1600"/>
              <a:t> to designate cartels as Foreign Terrorist Organizations sparked progress, but </a:t>
            </a:r>
            <a:r>
              <a:rPr lang="en" sz="1600" b="1"/>
              <a:t>opioids and meth continue</a:t>
            </a:r>
            <a:r>
              <a:rPr lang="en" sz="1600"/>
              <a:t> massive flow northward, drug organizations flourish, US drug overdose deaths surge.</a:t>
            </a:r>
            <a:endParaRPr sz="1600"/>
          </a:p>
          <a:p>
            <a:pPr indent="-327025">
              <a:lnSpc>
                <a:spcPct val="115000"/>
              </a:lnSpc>
              <a:spcBef>
                <a:spcPts val="0"/>
              </a:spcBef>
              <a:buSzPts val="1550"/>
              <a:buFont typeface="Times New Roman"/>
              <a:buChar char="•"/>
            </a:pPr>
            <a:r>
              <a:rPr lang="en" sz="1600" b="1"/>
              <a:t>Former Defense Secretary’s arrest in late </a:t>
            </a:r>
            <a:r>
              <a:rPr lang="en" sz="1600" b="1">
                <a:solidFill>
                  <a:srgbClr val="C00000"/>
                </a:solidFill>
              </a:rPr>
              <a:t>2020</a:t>
            </a:r>
            <a:r>
              <a:rPr lang="en" sz="1600" b="1"/>
              <a:t> generated Mexican law </a:t>
            </a:r>
            <a:r>
              <a:rPr lang="en" sz="1600" b="1" u="sng"/>
              <a:t>sharply restricting anti-crime cooperation.  </a:t>
            </a:r>
            <a:endParaRPr sz="1600" b="1" u="sng"/>
          </a:p>
          <a:p>
            <a:pPr indent="-327025">
              <a:lnSpc>
                <a:spcPct val="115000"/>
              </a:lnSpc>
              <a:spcBef>
                <a:spcPts val="0"/>
              </a:spcBef>
              <a:buSzPts val="1550"/>
              <a:buFont typeface="Times New Roman"/>
              <a:buChar char="•"/>
            </a:pPr>
            <a:r>
              <a:rPr lang="en" sz="1600" b="1"/>
              <a:t>VP Harris June </a:t>
            </a:r>
            <a:r>
              <a:rPr lang="en" sz="1600" b="1">
                <a:solidFill>
                  <a:srgbClr val="C00000"/>
                </a:solidFill>
              </a:rPr>
              <a:t>2021</a:t>
            </a:r>
            <a:r>
              <a:rPr lang="en" sz="1600" b="1"/>
              <a:t> visit sparks launch in October of a High Level Security Dialogue &amp; a new Bicentennial Framework.  Problems in effective cooperation persist but </a:t>
            </a:r>
            <a:r>
              <a:rPr lang="en" sz="1600" b="1" u="sng">
                <a:solidFill>
                  <a:srgbClr val="C00000"/>
                </a:solidFill>
              </a:rPr>
              <a:t>stronger efforts 22-23</a:t>
            </a:r>
            <a:r>
              <a:rPr lang="en" sz="1600" b="1"/>
              <a:t>.</a:t>
            </a:r>
            <a:endParaRPr sz="1600" b="1"/>
          </a:p>
        </p:txBody>
      </p:sp>
      <p:sp>
        <p:nvSpPr>
          <p:cNvPr id="687" name="Google Shape;687;p48"/>
          <p:cNvSpPr txBox="1">
            <a:spLocks noGrp="1"/>
          </p:cNvSpPr>
          <p:nvPr>
            <p:ph type="title"/>
          </p:nvPr>
        </p:nvSpPr>
        <p:spPr>
          <a:xfrm>
            <a:off x="153649" y="172250"/>
            <a:ext cx="8795478" cy="857250"/>
          </a:xfrm>
          <a:prstGeom prst="rect">
            <a:avLst/>
          </a:prstGeom>
          <a:noFill/>
          <a:ln>
            <a:noFill/>
          </a:ln>
        </p:spPr>
        <p:txBody>
          <a:bodyPr spcFirstLastPara="1" wrap="square" lIns="68575" tIns="34275" rIns="68575" bIns="34275" anchor="ctr" anchorCtr="0">
            <a:normAutofit/>
          </a:bodyPr>
          <a:lstStyle/>
          <a:p>
            <a:pPr marL="0" lvl="0" indent="0" algn="l" rtl="0">
              <a:lnSpc>
                <a:spcPct val="100000"/>
              </a:lnSpc>
              <a:spcBef>
                <a:spcPts val="0"/>
              </a:spcBef>
              <a:spcAft>
                <a:spcPts val="0"/>
              </a:spcAft>
              <a:buClr>
                <a:schemeClr val="dk1"/>
              </a:buClr>
              <a:buSzPts val="1400"/>
              <a:buNone/>
            </a:pPr>
            <a:r>
              <a:rPr lang="en"/>
              <a:t>2017-2021 Growing Challenges on Illicit Drugs</a:t>
            </a:r>
            <a:endParaRPr/>
          </a:p>
        </p:txBody>
      </p:sp>
    </p:spTree>
  </p:cSld>
  <p:clrMapOvr>
    <a:masterClrMapping/>
  </p:clrMapOvr>
  <p:transition spd="slow">
    <p:push/>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49"/>
          <p:cNvSpPr txBox="1">
            <a:spLocks noGrp="1"/>
          </p:cNvSpPr>
          <p:nvPr>
            <p:ph type="title"/>
          </p:nvPr>
        </p:nvSpPr>
        <p:spPr>
          <a:xfrm>
            <a:off x="153649" y="172250"/>
            <a:ext cx="8795400" cy="8574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400"/>
              <a:buNone/>
            </a:pPr>
            <a:r>
              <a:rPr lang="en"/>
              <a:t>New Start: High level Security Dialogue (HLSD)</a:t>
            </a:r>
            <a:endParaRPr/>
          </a:p>
        </p:txBody>
      </p:sp>
      <p:sp>
        <p:nvSpPr>
          <p:cNvPr id="693" name="Google Shape;693;p49"/>
          <p:cNvSpPr txBox="1">
            <a:spLocks noGrp="1"/>
          </p:cNvSpPr>
          <p:nvPr>
            <p:ph type="body" idx="1"/>
          </p:nvPr>
        </p:nvSpPr>
        <p:spPr>
          <a:xfrm>
            <a:off x="153650" y="1166425"/>
            <a:ext cx="8795400" cy="3649500"/>
          </a:xfrm>
          <a:prstGeom prst="rect">
            <a:avLst/>
          </a:prstGeom>
          <a:noFill/>
          <a:ln>
            <a:noFill/>
          </a:ln>
        </p:spPr>
        <p:txBody>
          <a:bodyPr spcFirstLastPara="1" wrap="square" lIns="68575" tIns="34275" rIns="68575" bIns="34275" anchor="t" anchorCtr="0">
            <a:noAutofit/>
          </a:bodyPr>
          <a:lstStyle/>
          <a:p>
            <a:pPr marL="457200" lvl="0" indent="-327025" algn="l" rtl="0">
              <a:lnSpc>
                <a:spcPct val="115000"/>
              </a:lnSpc>
              <a:spcBef>
                <a:spcPts val="1200"/>
              </a:spcBef>
              <a:spcAft>
                <a:spcPts val="0"/>
              </a:spcAft>
              <a:buSzPts val="1550"/>
              <a:buFont typeface="Times New Roman"/>
              <a:buChar char="●"/>
            </a:pPr>
            <a:r>
              <a:rPr lang="en" sz="1550"/>
              <a:t>US and Mexican cabinet members agreed to replace Merida with a new </a:t>
            </a:r>
            <a:r>
              <a:rPr lang="en" sz="1550" b="1"/>
              <a:t>“Bicentennial Framework for Security, Public Health and Safe Communities” in October 2021.</a:t>
            </a:r>
            <a:endParaRPr sz="1550" b="1"/>
          </a:p>
          <a:p>
            <a:pPr indent="-327025">
              <a:lnSpc>
                <a:spcPct val="115000"/>
              </a:lnSpc>
              <a:spcBef>
                <a:spcPts val="0"/>
              </a:spcBef>
              <a:buSzPts val="1550"/>
              <a:buFont typeface="Times New Roman"/>
              <a:buChar char="●"/>
            </a:pPr>
            <a:r>
              <a:rPr lang="en" sz="1550">
                <a:solidFill>
                  <a:srgbClr val="C00000"/>
                </a:solidFill>
              </a:rPr>
              <a:t>Agreed to forge a </a:t>
            </a:r>
            <a:r>
              <a:rPr lang="en" sz="1550" b="1">
                <a:solidFill>
                  <a:srgbClr val="C00000"/>
                </a:solidFill>
              </a:rPr>
              <a:t>more detailed action agenda by the end of 2021 </a:t>
            </a:r>
            <a:r>
              <a:rPr lang="en" sz="1550">
                <a:solidFill>
                  <a:srgbClr val="C00000"/>
                </a:solidFill>
              </a:rPr>
              <a:t>and then a </a:t>
            </a:r>
            <a:r>
              <a:rPr lang="en" sz="1550" b="1">
                <a:solidFill>
                  <a:srgbClr val="C00000"/>
                </a:solidFill>
              </a:rPr>
              <a:t>3-year action plan</a:t>
            </a:r>
            <a:r>
              <a:rPr lang="en" sz="1550"/>
              <a:t>. </a:t>
            </a:r>
            <a:endParaRPr sz="1550"/>
          </a:p>
          <a:p>
            <a:pPr marL="914400" lvl="1" indent="-327025" algn="l" rtl="0">
              <a:lnSpc>
                <a:spcPct val="115000"/>
              </a:lnSpc>
              <a:spcBef>
                <a:spcPts val="0"/>
              </a:spcBef>
              <a:spcAft>
                <a:spcPts val="0"/>
              </a:spcAft>
              <a:buSzPts val="1550"/>
              <a:buFont typeface="Times New Roman"/>
              <a:buChar char="●"/>
            </a:pPr>
            <a:r>
              <a:rPr lang="en" sz="1550"/>
              <a:t>Investing in public health as related to the impacts of </a:t>
            </a:r>
            <a:r>
              <a:rPr lang="en" sz="1550" b="1"/>
              <a:t>drug use, supporting safe communities, and reducing homicides and high-impact crimes.</a:t>
            </a:r>
            <a:endParaRPr sz="1550" b="1"/>
          </a:p>
          <a:p>
            <a:pPr marL="914400" lvl="1" indent="-327025" algn="l" rtl="0">
              <a:lnSpc>
                <a:spcPct val="115000"/>
              </a:lnSpc>
              <a:spcBef>
                <a:spcPts val="0"/>
              </a:spcBef>
              <a:spcAft>
                <a:spcPts val="0"/>
              </a:spcAft>
              <a:buSzPts val="1550"/>
              <a:buFont typeface="Times New Roman"/>
              <a:buChar char="●"/>
            </a:pPr>
            <a:r>
              <a:rPr lang="en" sz="1550" b="1"/>
              <a:t>Reducing transborder crime</a:t>
            </a:r>
            <a:r>
              <a:rPr lang="en" sz="1550"/>
              <a:t> by securing modes of travel and commerce, reducing </a:t>
            </a:r>
            <a:r>
              <a:rPr lang="en" sz="1550" b="1"/>
              <a:t>arms trafficking</a:t>
            </a:r>
            <a:r>
              <a:rPr lang="en" sz="1550"/>
              <a:t>, targeting illicit </a:t>
            </a:r>
            <a:r>
              <a:rPr lang="en" sz="1550" b="1"/>
              <a:t>supply chains</a:t>
            </a:r>
            <a:r>
              <a:rPr lang="en" sz="1550"/>
              <a:t>, </a:t>
            </a:r>
            <a:r>
              <a:rPr lang="en" sz="1550" b="1"/>
              <a:t>human trafficking &amp; smuggling</a:t>
            </a:r>
            <a:r>
              <a:rPr lang="en" sz="1550"/>
              <a:t>.</a:t>
            </a:r>
            <a:endParaRPr sz="1550"/>
          </a:p>
          <a:p>
            <a:pPr marL="914400" lvl="1" indent="-327025" algn="l" rtl="0">
              <a:lnSpc>
                <a:spcPct val="115000"/>
              </a:lnSpc>
              <a:spcBef>
                <a:spcPts val="0"/>
              </a:spcBef>
              <a:spcAft>
                <a:spcPts val="0"/>
              </a:spcAft>
              <a:buSzPts val="1550"/>
              <a:buFont typeface="Times New Roman"/>
              <a:buChar char="●"/>
            </a:pPr>
            <a:r>
              <a:rPr lang="en" sz="1550"/>
              <a:t>Pursuing criminal networks by </a:t>
            </a:r>
            <a:r>
              <a:rPr lang="en" sz="1550" b="1"/>
              <a:t>disrupting illicit financiers</a:t>
            </a:r>
            <a:r>
              <a:rPr lang="en" sz="1550"/>
              <a:t> and </a:t>
            </a:r>
            <a:r>
              <a:rPr lang="en" sz="1550" b="1"/>
              <a:t>strengthening security and justice sectors</a:t>
            </a:r>
            <a:r>
              <a:rPr lang="en" sz="1550"/>
              <a:t>.</a:t>
            </a:r>
            <a:endParaRPr sz="1550"/>
          </a:p>
          <a:p>
            <a:pPr indent="-327025">
              <a:lnSpc>
                <a:spcPct val="115000"/>
              </a:lnSpc>
              <a:spcBef>
                <a:spcPts val="0"/>
              </a:spcBef>
              <a:buSzPts val="1550"/>
              <a:buChar char="●"/>
            </a:pPr>
            <a:r>
              <a:rPr lang="en" sz="1550" b="1">
                <a:solidFill>
                  <a:srgbClr val="C00000"/>
                </a:solidFill>
              </a:rPr>
              <a:t>26 joint objectives </a:t>
            </a:r>
            <a:r>
              <a:rPr lang="en" sz="1550">
                <a:solidFill>
                  <a:schemeClr val="tx1"/>
                </a:solidFill>
              </a:rPr>
              <a:t>announced </a:t>
            </a:r>
            <a:r>
              <a:rPr lang="en" sz="1550" b="1">
                <a:solidFill>
                  <a:schemeClr val="tx1"/>
                </a:solidFill>
              </a:rPr>
              <a:t>January 2022</a:t>
            </a:r>
            <a:r>
              <a:rPr lang="en" sz="1550">
                <a:solidFill>
                  <a:schemeClr val="tx1"/>
                </a:solidFill>
              </a:rPr>
              <a:t>.  </a:t>
            </a:r>
            <a:r>
              <a:rPr lang="en" sz="1550" b="1">
                <a:solidFill>
                  <a:srgbClr val="C00000"/>
                </a:solidFill>
              </a:rPr>
              <a:t>HLSD met again in 2022 &amp; 23</a:t>
            </a:r>
            <a:r>
              <a:rPr lang="en" sz="1550">
                <a:solidFill>
                  <a:srgbClr val="C00000"/>
                </a:solidFill>
              </a:rPr>
              <a:t>. </a:t>
            </a:r>
            <a:r>
              <a:rPr lang="en" sz="1550" b="1">
                <a:solidFill>
                  <a:srgbClr val="C00000"/>
                </a:solidFill>
              </a:rPr>
              <a:t>Agreed much work still to do: Fentanyl, Arms, Migrant Smuggling, Illicit Money</a:t>
            </a:r>
            <a:r>
              <a:rPr lang="en" sz="1550"/>
              <a:t>.  </a:t>
            </a:r>
            <a:r>
              <a:rPr lang="en" sz="1550" b="1" u="sng"/>
              <a:t>Of late, bi-monthly meetings.</a:t>
            </a:r>
            <a:endParaRPr sz="1550" b="1" u="sng"/>
          </a:p>
          <a:p>
            <a:pPr marL="457200" lvl="0" indent="-327025" algn="l" rtl="0">
              <a:lnSpc>
                <a:spcPct val="115000"/>
              </a:lnSpc>
              <a:spcBef>
                <a:spcPts val="0"/>
              </a:spcBef>
              <a:spcAft>
                <a:spcPts val="0"/>
              </a:spcAft>
              <a:buSzPts val="1550"/>
              <a:buChar char="●"/>
            </a:pPr>
            <a:r>
              <a:rPr lang="en" sz="1550"/>
              <a:t>Will require </a:t>
            </a:r>
            <a:r>
              <a:rPr lang="en" sz="1550" b="1"/>
              <a:t>rebuilding trust</a:t>
            </a:r>
            <a:r>
              <a:rPr lang="en" sz="1550"/>
              <a:t> and finding ways to successfully arrest and </a:t>
            </a:r>
            <a:r>
              <a:rPr lang="en" sz="1550" b="1"/>
              <a:t>bring criminals to justice</a:t>
            </a:r>
            <a:r>
              <a:rPr lang="en" sz="1550"/>
              <a:t>.</a:t>
            </a:r>
            <a:endParaRPr sz="1550"/>
          </a:p>
          <a:p>
            <a:pPr marL="0" lvl="0" indent="0" algn="l" rtl="0">
              <a:lnSpc>
                <a:spcPct val="100000"/>
              </a:lnSpc>
              <a:spcBef>
                <a:spcPts val="300"/>
              </a:spcBef>
              <a:spcAft>
                <a:spcPts val="0"/>
              </a:spcAft>
              <a:buSzPts val="1400"/>
              <a:buNone/>
            </a:pPr>
            <a:endParaRPr sz="1800"/>
          </a:p>
          <a:p>
            <a:pPr marL="457200" lvl="0" indent="0" algn="l" rtl="0">
              <a:lnSpc>
                <a:spcPct val="100000"/>
              </a:lnSpc>
              <a:spcBef>
                <a:spcPts val="300"/>
              </a:spcBef>
              <a:spcAft>
                <a:spcPts val="0"/>
              </a:spcAft>
              <a:buSzPts val="1400"/>
              <a:buNone/>
            </a:pP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9717B-DD04-2D25-AF66-29058D3C76E8}"/>
              </a:ext>
            </a:extLst>
          </p:cNvPr>
          <p:cNvSpPr>
            <a:spLocks noGrp="1"/>
          </p:cNvSpPr>
          <p:nvPr>
            <p:ph type="title"/>
          </p:nvPr>
        </p:nvSpPr>
        <p:spPr/>
        <p:txBody>
          <a:bodyPr/>
          <a:lstStyle/>
          <a:p>
            <a:r>
              <a:rPr lang="en-US" sz="3200"/>
              <a:t>Fentanyl Seizures SW Border </a:t>
            </a:r>
            <a:r>
              <a:rPr lang="en-US" sz="3200">
                <a:highlight>
                  <a:srgbClr val="FFFF00"/>
                </a:highlight>
              </a:rPr>
              <a:t>up 241%</a:t>
            </a:r>
            <a:r>
              <a:rPr lang="en-US" sz="3200"/>
              <a:t> FY 2021-23</a:t>
            </a:r>
            <a:br>
              <a:rPr lang="en-US" sz="2800"/>
            </a:br>
            <a:r>
              <a:rPr lang="en-US" sz="3200"/>
              <a:t>despite High Level Security Dialogue</a:t>
            </a:r>
          </a:p>
        </p:txBody>
      </p:sp>
      <p:graphicFrame>
        <p:nvGraphicFramePr>
          <p:cNvPr id="4" name="Chart 3">
            <a:extLst>
              <a:ext uri="{FF2B5EF4-FFF2-40B4-BE49-F238E27FC236}">
                <a16:creationId xmlns:a16="http://schemas.microsoft.com/office/drawing/2014/main" id="{BACD00B9-5014-E364-9381-CD6C7B16EB59}"/>
              </a:ext>
            </a:extLst>
          </p:cNvPr>
          <p:cNvGraphicFramePr>
            <a:graphicFrameLocks/>
          </p:cNvGraphicFramePr>
          <p:nvPr>
            <p:extLst>
              <p:ext uri="{D42A27DB-BD31-4B8C-83A1-F6EECF244321}">
                <p14:modId xmlns:p14="http://schemas.microsoft.com/office/powerpoint/2010/main" val="2585063375"/>
              </p:ext>
            </p:extLst>
          </p:nvPr>
        </p:nvGraphicFramePr>
        <p:xfrm>
          <a:off x="1462020" y="2217996"/>
          <a:ext cx="3384875" cy="211260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Table 4">
            <a:extLst>
              <a:ext uri="{FF2B5EF4-FFF2-40B4-BE49-F238E27FC236}">
                <a16:creationId xmlns:a16="http://schemas.microsoft.com/office/drawing/2014/main" id="{55C4A6B6-DEC0-6BF0-F15C-2C389F73F068}"/>
              </a:ext>
            </a:extLst>
          </p:cNvPr>
          <p:cNvGraphicFramePr>
            <a:graphicFrameLocks noGrp="1"/>
          </p:cNvGraphicFramePr>
          <p:nvPr>
            <p:extLst>
              <p:ext uri="{D42A27DB-BD31-4B8C-83A1-F6EECF244321}">
                <p14:modId xmlns:p14="http://schemas.microsoft.com/office/powerpoint/2010/main" val="279515249"/>
              </p:ext>
            </p:extLst>
          </p:nvPr>
        </p:nvGraphicFramePr>
        <p:xfrm>
          <a:off x="6755200" y="2335532"/>
          <a:ext cx="1936752" cy="1495420"/>
        </p:xfrm>
        <a:graphic>
          <a:graphicData uri="http://schemas.openxmlformats.org/drawingml/2006/table">
            <a:tbl>
              <a:tblPr>
                <a:tableStyleId>{10DB1751-57B6-4639-A0B6-8711B656D11E}</a:tableStyleId>
              </a:tblPr>
              <a:tblGrid>
                <a:gridCol w="968376">
                  <a:extLst>
                    <a:ext uri="{9D8B030D-6E8A-4147-A177-3AD203B41FA5}">
                      <a16:colId xmlns:a16="http://schemas.microsoft.com/office/drawing/2014/main" val="285579551"/>
                    </a:ext>
                  </a:extLst>
                </a:gridCol>
                <a:gridCol w="968376">
                  <a:extLst>
                    <a:ext uri="{9D8B030D-6E8A-4147-A177-3AD203B41FA5}">
                      <a16:colId xmlns:a16="http://schemas.microsoft.com/office/drawing/2014/main" val="3549166989"/>
                    </a:ext>
                  </a:extLst>
                </a:gridCol>
              </a:tblGrid>
              <a:tr h="299084">
                <a:tc>
                  <a:txBody>
                    <a:bodyPr/>
                    <a:lstStyle/>
                    <a:p>
                      <a:pPr algn="l" fontAlgn="b"/>
                      <a:r>
                        <a:rPr lang="en-US" sz="1200" b="1" i="0" u="none" strike="noStrike">
                          <a:solidFill>
                            <a:srgbClr val="0D0D0D"/>
                          </a:solidFill>
                          <a:effectLst/>
                          <a:latin typeface="Calibri"/>
                        </a:rPr>
                        <a:t>Fiscal Year</a:t>
                      </a:r>
                    </a:p>
                  </a:txBody>
                  <a:tcPr marL="9525" marR="9525" marT="9525" marB="0" anchor="b"/>
                </a:tc>
                <a:tc>
                  <a:txBody>
                    <a:bodyPr/>
                    <a:lstStyle/>
                    <a:p>
                      <a:pPr algn="l" fontAlgn="b"/>
                      <a:r>
                        <a:rPr lang="en-US" sz="1200" u="none" strike="noStrike">
                          <a:effectLst/>
                        </a:rPr>
                        <a:t>Total (Pounds)</a:t>
                      </a:r>
                      <a:endParaRPr lang="en-US" sz="1200" b="1" i="0" u="none" strike="noStrike">
                        <a:solidFill>
                          <a:srgbClr val="0D0D0D"/>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45134696"/>
                  </a:ext>
                </a:extLst>
              </a:tr>
              <a:tr h="299084">
                <a:tc>
                  <a:txBody>
                    <a:bodyPr/>
                    <a:lstStyle/>
                    <a:p>
                      <a:pPr algn="r" fontAlgn="b"/>
                      <a:r>
                        <a:rPr lang="en-US" sz="1200" u="none" strike="noStrike">
                          <a:effectLst/>
                        </a:rPr>
                        <a:t>2021</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200" u="none" strike="noStrike">
                          <a:effectLst/>
                        </a:rPr>
                        <a:t>11.2K</a:t>
                      </a:r>
                    </a:p>
                  </a:txBody>
                  <a:tcPr marL="9525" marR="9525" marT="9525" marB="0" anchor="b"/>
                </a:tc>
                <a:extLst>
                  <a:ext uri="{0D108BD9-81ED-4DB2-BD59-A6C34878D82A}">
                    <a16:rowId xmlns:a16="http://schemas.microsoft.com/office/drawing/2014/main" val="904711678"/>
                  </a:ext>
                </a:extLst>
              </a:tr>
              <a:tr h="299084">
                <a:tc>
                  <a:txBody>
                    <a:bodyPr/>
                    <a:lstStyle/>
                    <a:p>
                      <a:pPr algn="r" fontAlgn="b"/>
                      <a:r>
                        <a:rPr lang="en-US" sz="1200" u="none" strike="noStrike">
                          <a:effectLst/>
                        </a:rPr>
                        <a:t>2022</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200" u="none" strike="noStrike">
                          <a:effectLst/>
                        </a:rPr>
                        <a:t>14.7K</a:t>
                      </a:r>
                    </a:p>
                  </a:txBody>
                  <a:tcPr marL="9525" marR="9525" marT="9525" marB="0" anchor="b"/>
                </a:tc>
                <a:extLst>
                  <a:ext uri="{0D108BD9-81ED-4DB2-BD59-A6C34878D82A}">
                    <a16:rowId xmlns:a16="http://schemas.microsoft.com/office/drawing/2014/main" val="739924124"/>
                  </a:ext>
                </a:extLst>
              </a:tr>
              <a:tr h="299084">
                <a:tc>
                  <a:txBody>
                    <a:bodyPr/>
                    <a:lstStyle/>
                    <a:p>
                      <a:pPr algn="r" fontAlgn="b"/>
                      <a:r>
                        <a:rPr lang="en-US" sz="1200" u="none" strike="noStrike">
                          <a:effectLst/>
                        </a:rPr>
                        <a:t>2023</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200" u="none" strike="noStrike">
                          <a:effectLst/>
                        </a:rPr>
                        <a:t>27.0K</a:t>
                      </a:r>
                    </a:p>
                  </a:txBody>
                  <a:tcPr marL="9525" marR="9525" marT="9525" marB="0" anchor="b"/>
                </a:tc>
                <a:extLst>
                  <a:ext uri="{0D108BD9-81ED-4DB2-BD59-A6C34878D82A}">
                    <a16:rowId xmlns:a16="http://schemas.microsoft.com/office/drawing/2014/main" val="1338181647"/>
                  </a:ext>
                </a:extLst>
              </a:tr>
              <a:tr h="299084">
                <a:tc>
                  <a:txBody>
                    <a:bodyPr/>
                    <a:lstStyle/>
                    <a:p>
                      <a:pPr algn="r" fontAlgn="b"/>
                      <a:r>
                        <a:rPr lang="en-US" sz="1200" u="none" strike="noStrike">
                          <a:effectLst/>
                        </a:rPr>
                        <a:t>2024 (FYTD)</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200" u="none" strike="noStrike">
                          <a:effectLst/>
                        </a:rPr>
                        <a:t>4.6K</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73624242"/>
                  </a:ext>
                </a:extLst>
              </a:tr>
            </a:tbl>
          </a:graphicData>
        </a:graphic>
      </p:graphicFrame>
      <p:pic>
        <p:nvPicPr>
          <p:cNvPr id="3" name="Picture 2">
            <a:extLst>
              <a:ext uri="{FF2B5EF4-FFF2-40B4-BE49-F238E27FC236}">
                <a16:creationId xmlns:a16="http://schemas.microsoft.com/office/drawing/2014/main" id="{25D96B1E-1FDF-481A-DBF9-8C13DE05078C}"/>
              </a:ext>
            </a:extLst>
          </p:cNvPr>
          <p:cNvPicPr>
            <a:picLocks noChangeAspect="1"/>
          </p:cNvPicPr>
          <p:nvPr/>
        </p:nvPicPr>
        <p:blipFill>
          <a:blip r:embed="rId3"/>
          <a:stretch>
            <a:fillRect/>
          </a:stretch>
        </p:blipFill>
        <p:spPr>
          <a:xfrm>
            <a:off x="366319" y="1192840"/>
            <a:ext cx="5620318" cy="3475518"/>
          </a:xfrm>
          <a:prstGeom prst="rect">
            <a:avLst/>
          </a:prstGeom>
        </p:spPr>
      </p:pic>
    </p:spTree>
    <p:extLst>
      <p:ext uri="{BB962C8B-B14F-4D97-AF65-F5344CB8AC3E}">
        <p14:creationId xmlns:p14="http://schemas.microsoft.com/office/powerpoint/2010/main" val="895748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p50"/>
          <p:cNvSpPr txBox="1">
            <a:spLocks noGrp="1"/>
          </p:cNvSpPr>
          <p:nvPr>
            <p:ph type="title"/>
          </p:nvPr>
        </p:nvSpPr>
        <p:spPr>
          <a:xfrm>
            <a:off x="261933" y="181274"/>
            <a:ext cx="8795478" cy="857250"/>
          </a:xfrm>
          <a:prstGeom prst="rect">
            <a:avLst/>
          </a:prstGeom>
          <a:noFill/>
          <a:ln>
            <a:noFill/>
          </a:ln>
        </p:spPr>
        <p:txBody>
          <a:bodyPr spcFirstLastPara="1" wrap="square" lIns="68575" tIns="34275" rIns="68575" bIns="34275" anchor="ctr" anchorCtr="0">
            <a:noAutofit/>
          </a:bodyPr>
          <a:lstStyle/>
          <a:p>
            <a:r>
              <a:rPr lang="en"/>
              <a:t>Persistent Challenges: need trust and results</a:t>
            </a:r>
            <a:endParaRPr/>
          </a:p>
        </p:txBody>
      </p:sp>
      <p:sp>
        <p:nvSpPr>
          <p:cNvPr id="700" name="Google Shape;700;p50"/>
          <p:cNvSpPr txBox="1">
            <a:spLocks noGrp="1"/>
          </p:cNvSpPr>
          <p:nvPr>
            <p:ph type="body" idx="1"/>
          </p:nvPr>
        </p:nvSpPr>
        <p:spPr>
          <a:xfrm>
            <a:off x="153648" y="1166423"/>
            <a:ext cx="8795479" cy="764646"/>
          </a:xfrm>
          <a:prstGeom prst="rect">
            <a:avLst/>
          </a:prstGeom>
          <a:noFill/>
          <a:ln>
            <a:noFill/>
          </a:ln>
        </p:spPr>
        <p:txBody>
          <a:bodyPr spcFirstLastPara="1" wrap="square" lIns="68575" tIns="34275" rIns="68575" bIns="34275" anchor="t" anchorCtr="0">
            <a:normAutofit/>
          </a:bodyPr>
          <a:lstStyle/>
          <a:p>
            <a:r>
              <a:rPr lang="en" sz="2100"/>
              <a:t>“Chronic irritants” to bilateral security cooperation continue. Foreign Terrorist Designation or Military Stikes won't solve the problems.</a:t>
            </a:r>
            <a:endParaRPr lang="en" sz="1500"/>
          </a:p>
          <a:p>
            <a:pPr marL="457200" lvl="0" indent="-228600" algn="l" rtl="0">
              <a:lnSpc>
                <a:spcPct val="100000"/>
              </a:lnSpc>
              <a:spcBef>
                <a:spcPts val="300"/>
              </a:spcBef>
              <a:spcAft>
                <a:spcPts val="0"/>
              </a:spcAft>
              <a:buClr>
                <a:schemeClr val="dk1"/>
              </a:buClr>
              <a:buSzPts val="1400"/>
              <a:buNone/>
            </a:pPr>
            <a:endParaRPr sz="1425"/>
          </a:p>
          <a:p>
            <a:pPr marL="0" lvl="0" indent="0" algn="l" rtl="0">
              <a:lnSpc>
                <a:spcPct val="100000"/>
              </a:lnSpc>
              <a:spcBef>
                <a:spcPts val="300"/>
              </a:spcBef>
              <a:spcAft>
                <a:spcPts val="0"/>
              </a:spcAft>
              <a:buSzPts val="1400"/>
              <a:buNone/>
            </a:pPr>
            <a:endParaRPr sz="1425"/>
          </a:p>
          <a:p>
            <a:pPr marL="342900" lvl="1" indent="0" algn="l" rtl="0">
              <a:lnSpc>
                <a:spcPct val="100000"/>
              </a:lnSpc>
              <a:spcBef>
                <a:spcPts val="300"/>
              </a:spcBef>
              <a:spcAft>
                <a:spcPts val="0"/>
              </a:spcAft>
              <a:buSzPts val="1400"/>
              <a:buNone/>
            </a:pPr>
            <a:endParaRPr sz="1425"/>
          </a:p>
          <a:p>
            <a:pPr marL="342900" lvl="1" indent="0" algn="l" rtl="0">
              <a:lnSpc>
                <a:spcPct val="100000"/>
              </a:lnSpc>
              <a:spcBef>
                <a:spcPts val="300"/>
              </a:spcBef>
              <a:spcAft>
                <a:spcPts val="0"/>
              </a:spcAft>
              <a:buSzPts val="1400"/>
              <a:buNone/>
            </a:pPr>
            <a:endParaRPr sz="1425"/>
          </a:p>
          <a:p>
            <a:pPr marL="685800" lvl="1" indent="-254000" algn="l" rtl="0">
              <a:lnSpc>
                <a:spcPct val="100000"/>
              </a:lnSpc>
              <a:spcBef>
                <a:spcPts val="300"/>
              </a:spcBef>
              <a:spcAft>
                <a:spcPts val="0"/>
              </a:spcAft>
              <a:buSzPts val="1400"/>
              <a:buNone/>
            </a:pPr>
            <a:endParaRPr sz="1425"/>
          </a:p>
        </p:txBody>
      </p:sp>
      <p:sp>
        <p:nvSpPr>
          <p:cNvPr id="701" name="Google Shape;701;p50"/>
          <p:cNvSpPr txBox="1"/>
          <p:nvPr/>
        </p:nvSpPr>
        <p:spPr>
          <a:xfrm>
            <a:off x="2040145" y="1828382"/>
            <a:ext cx="5116429" cy="3335488"/>
          </a:xfrm>
          <a:prstGeom prst="rect">
            <a:avLst/>
          </a:prstGeom>
          <a:gradFill>
            <a:gsLst>
              <a:gs pos="0">
                <a:srgbClr val="9FC3FF"/>
              </a:gs>
              <a:gs pos="35000">
                <a:srgbClr val="BDD5FF"/>
              </a:gs>
              <a:gs pos="100000">
                <a:srgbClr val="E4EEFF"/>
              </a:gs>
            </a:gsLst>
            <a:lin ang="16200000" scaled="0"/>
          </a:gradFill>
          <a:ln w="9525" cap="flat" cmpd="sng">
            <a:solidFill>
              <a:srgbClr val="4A7DBA"/>
            </a:solidFill>
            <a:prstDash val="solid"/>
            <a:round/>
            <a:headEnd type="none" w="sm" len="sm"/>
            <a:tailEnd type="none" w="sm" len="sm"/>
          </a:ln>
          <a:effectLst>
            <a:outerShdw blurRad="40000" dist="20000" dir="5400000" rotWithShape="0">
              <a:srgbClr val="000000">
                <a:alpha val="36862"/>
              </a:srgbClr>
            </a:outerShdw>
          </a:effectLst>
        </p:spPr>
        <p:txBody>
          <a:bodyPr spcFirstLastPara="1" wrap="square" lIns="91425" tIns="45700" rIns="91425" bIns="45700" anchor="t" anchorCtr="0">
            <a:spAutoFit/>
          </a:bodyPr>
          <a:lstStyle/>
          <a:p>
            <a:pPr marL="642620" lvl="1" indent="-342900">
              <a:lnSpc>
                <a:spcPct val="150000"/>
              </a:lnSpc>
              <a:buSzPts val="2175"/>
              <a:buFont typeface="Calibri"/>
              <a:buAutoNum type="arabicPeriod"/>
            </a:pPr>
            <a:r>
              <a:rPr lang="en" sz="1800" b="0" i="0" u="none" strike="noStrike" cap="none">
                <a:solidFill>
                  <a:srgbClr val="000000"/>
                </a:solidFill>
                <a:latin typeface="Times New Roman"/>
                <a:ea typeface="Times New Roman"/>
                <a:cs typeface="Times New Roman"/>
                <a:sym typeface="Times New Roman"/>
              </a:rPr>
              <a:t>Corruption</a:t>
            </a:r>
            <a:r>
              <a:rPr lang="en" sz="1800">
                <a:latin typeface="Times New Roman"/>
                <a:ea typeface="Times New Roman"/>
                <a:cs typeface="Times New Roman"/>
                <a:sym typeface="Times New Roman"/>
              </a:rPr>
              <a:t> &amp;</a:t>
            </a:r>
            <a:r>
              <a:rPr lang="en" sz="1800" b="0" i="0" u="none" strike="noStrike" cap="none">
                <a:solidFill>
                  <a:srgbClr val="000000"/>
                </a:solidFill>
                <a:latin typeface="Times New Roman"/>
                <a:ea typeface="Times New Roman"/>
                <a:cs typeface="Times New Roman"/>
                <a:sym typeface="Times New Roman"/>
              </a:rPr>
              <a:t> mistrust </a:t>
            </a:r>
            <a:r>
              <a:rPr lang="en" sz="1800">
                <a:latin typeface="Times New Roman"/>
                <a:ea typeface="Times New Roman"/>
                <a:cs typeface="Times New Roman"/>
                <a:sym typeface="Times New Roman"/>
              </a:rPr>
              <a:t>persist (</a:t>
            </a:r>
            <a:r>
              <a:rPr lang="en" sz="1800" b="0" i="0" u="none" strike="noStrike" cap="none">
                <a:solidFill>
                  <a:srgbClr val="000000"/>
                </a:solidFill>
                <a:latin typeface="Times New Roman"/>
                <a:ea typeface="Times New Roman"/>
                <a:cs typeface="Times New Roman"/>
                <a:sym typeface="Times New Roman"/>
              </a:rPr>
              <a:t>better</a:t>
            </a:r>
            <a:r>
              <a:rPr lang="en" sz="1800">
                <a:latin typeface="Times New Roman"/>
                <a:ea typeface="Times New Roman"/>
                <a:cs typeface="Times New Roman"/>
                <a:sym typeface="Times New Roman"/>
              </a:rPr>
              <a:t> vetting).</a:t>
            </a:r>
            <a:endParaRPr lang="en-US" sz="1800" b="0" i="0" u="none" strike="noStrike" cap="none">
              <a:solidFill>
                <a:srgbClr val="000000"/>
              </a:solidFill>
              <a:latin typeface="Arial"/>
              <a:ea typeface="Arial"/>
              <a:cs typeface="Arial"/>
            </a:endParaRPr>
          </a:p>
          <a:p>
            <a:pPr marL="642620" lvl="1" indent="-342900">
              <a:lnSpc>
                <a:spcPct val="150000"/>
              </a:lnSpc>
              <a:buSzPts val="2175"/>
              <a:buFont typeface="Calibri"/>
              <a:buAutoNum type="arabicPeriod"/>
            </a:pPr>
            <a:r>
              <a:rPr lang="en" sz="1800" b="0" i="0" u="none" strike="noStrike" cap="none">
                <a:solidFill>
                  <a:srgbClr val="000000"/>
                </a:solidFill>
                <a:latin typeface="Times New Roman"/>
                <a:ea typeface="Times New Roman"/>
                <a:cs typeface="Times New Roman"/>
                <a:sym typeface="Times New Roman"/>
              </a:rPr>
              <a:t>Weak </a:t>
            </a:r>
            <a:r>
              <a:rPr lang="en" sz="1800">
                <a:latin typeface="Times New Roman"/>
                <a:ea typeface="Times New Roman"/>
                <a:cs typeface="Times New Roman"/>
                <a:sym typeface="Times New Roman"/>
              </a:rPr>
              <a:t>Mex. enforcement</a:t>
            </a:r>
            <a:r>
              <a:rPr lang="en" sz="1800" b="0" i="0" u="none" strike="noStrike" cap="none">
                <a:solidFill>
                  <a:srgbClr val="000000"/>
                </a:solidFill>
                <a:latin typeface="Times New Roman"/>
                <a:ea typeface="Times New Roman"/>
                <a:cs typeface="Times New Roman"/>
                <a:sym typeface="Times New Roman"/>
              </a:rPr>
              <a:t> &amp; justice systems.</a:t>
            </a:r>
            <a:endParaRPr sz="1800" b="0" i="0" u="none" strike="noStrike" cap="none">
              <a:solidFill>
                <a:srgbClr val="000000"/>
              </a:solidFill>
              <a:latin typeface="Arial"/>
              <a:ea typeface="Arial"/>
              <a:cs typeface="Arial"/>
            </a:endParaRPr>
          </a:p>
          <a:p>
            <a:pPr marL="642620" lvl="1" indent="-342900">
              <a:lnSpc>
                <a:spcPct val="150000"/>
              </a:lnSpc>
              <a:buSzPts val="2175"/>
              <a:buFont typeface="Calibri"/>
              <a:buAutoNum type="arabicPeriod"/>
            </a:pPr>
            <a:r>
              <a:rPr lang="en" sz="1800" b="0" i="0" u="none" strike="noStrike" cap="none">
                <a:solidFill>
                  <a:srgbClr val="000000"/>
                </a:solidFill>
                <a:latin typeface="Times New Roman"/>
                <a:ea typeface="Times New Roman"/>
                <a:cs typeface="Times New Roman"/>
                <a:sym typeface="Times New Roman"/>
              </a:rPr>
              <a:t>Human rights violations</a:t>
            </a:r>
            <a:r>
              <a:rPr lang="en" sz="1800">
                <a:latin typeface="Times New Roman"/>
                <a:ea typeface="Times New Roman"/>
                <a:cs typeface="Times New Roman"/>
                <a:sym typeface="Times New Roman"/>
              </a:rPr>
              <a:t> continue</a:t>
            </a:r>
            <a:r>
              <a:rPr lang="en" sz="1800" b="0" i="0" u="none" strike="noStrike" cap="none">
                <a:solidFill>
                  <a:srgbClr val="000000"/>
                </a:solidFill>
                <a:latin typeface="Times New Roman"/>
                <a:ea typeface="Times New Roman"/>
                <a:cs typeface="Times New Roman"/>
                <a:sym typeface="Times New Roman"/>
              </a:rPr>
              <a:t>.</a:t>
            </a:r>
            <a:r>
              <a:rPr lang="en" sz="1800">
                <a:latin typeface="Times New Roman"/>
                <a:ea typeface="Times New Roman"/>
                <a:cs typeface="Times New Roman"/>
                <a:sym typeface="Times New Roman"/>
              </a:rPr>
              <a:t> </a:t>
            </a:r>
            <a:endParaRPr sz="1800" b="0" i="0" u="none" strike="noStrike" cap="none">
              <a:solidFill>
                <a:srgbClr val="000000"/>
              </a:solidFill>
              <a:latin typeface="Arial"/>
              <a:ea typeface="Arial"/>
              <a:cs typeface="Arial"/>
            </a:endParaRPr>
          </a:p>
          <a:p>
            <a:pPr marL="642620" lvl="1" indent="-342900">
              <a:lnSpc>
                <a:spcPct val="150000"/>
              </a:lnSpc>
              <a:buSzPts val="2175"/>
              <a:buFont typeface="Calibri"/>
              <a:buAutoNum type="arabicPeriod"/>
            </a:pPr>
            <a:r>
              <a:rPr lang="en" sz="1800" b="0" i="0" u="none" strike="noStrike" cap="none">
                <a:solidFill>
                  <a:srgbClr val="000000"/>
                </a:solidFill>
                <a:latin typeface="Times New Roman"/>
                <a:ea typeface="Times New Roman"/>
                <a:cs typeface="Times New Roman"/>
                <a:sym typeface="Times New Roman"/>
              </a:rPr>
              <a:t>Weapons trafficking southward.</a:t>
            </a:r>
            <a:r>
              <a:rPr lang="en" sz="1800">
                <a:latin typeface="Times New Roman"/>
                <a:ea typeface="Times New Roman"/>
                <a:cs typeface="Times New Roman"/>
                <a:sym typeface="Times New Roman"/>
              </a:rPr>
              <a:t> </a:t>
            </a:r>
            <a:endParaRPr lang="en" sz="1800">
              <a:ea typeface="Times New Roman"/>
            </a:endParaRPr>
          </a:p>
          <a:p>
            <a:pPr marL="642620" lvl="1" indent="-342900">
              <a:lnSpc>
                <a:spcPct val="150000"/>
              </a:lnSpc>
              <a:buSzPts val="2175"/>
              <a:buFont typeface="Calibri"/>
              <a:buAutoNum type="arabicPeriod"/>
            </a:pPr>
            <a:r>
              <a:rPr lang="en" sz="1800" b="0" i="0" u="none" strike="noStrike" cap="none">
                <a:solidFill>
                  <a:srgbClr val="000000"/>
                </a:solidFill>
                <a:latin typeface="Times New Roman"/>
                <a:ea typeface="Times New Roman"/>
                <a:cs typeface="Times New Roman"/>
                <a:sym typeface="Times New Roman"/>
              </a:rPr>
              <a:t>Illicit money flows to Mexico.</a:t>
            </a:r>
            <a:endParaRPr lang="en" sz="1800">
              <a:ea typeface="Times New Roman"/>
            </a:endParaRPr>
          </a:p>
          <a:p>
            <a:pPr marL="642620" lvl="1" indent="-342900">
              <a:lnSpc>
                <a:spcPct val="150000"/>
              </a:lnSpc>
              <a:buSzPts val="2175"/>
              <a:buAutoNum type="arabicPeriod"/>
            </a:pPr>
            <a:r>
              <a:rPr lang="en-US" sz="1800">
                <a:latin typeface="Times New Roman"/>
              </a:rPr>
              <a:t>Need top-level political commitment; whole of government strategies.</a:t>
            </a:r>
            <a:endParaRPr sz="1800" i="0" u="none" strike="noStrike" cap="none">
              <a:solidFill>
                <a:srgbClr val="000000"/>
              </a:solidFill>
              <a:latin typeface="Times New Roman"/>
              <a:ea typeface="Arial"/>
              <a:cs typeface="Arial"/>
            </a:endParaRPr>
          </a:p>
          <a:p>
            <a:pPr marL="0" marR="0" lvl="0" indent="0" algn="l" rtl="0">
              <a:lnSpc>
                <a:spcPct val="100000"/>
              </a:lnSpc>
              <a:spcBef>
                <a:spcPts val="0"/>
              </a:spcBef>
              <a:spcAft>
                <a:spcPts val="0"/>
              </a:spcAft>
              <a:buClr>
                <a:srgbClr val="000000"/>
              </a:buClr>
              <a:buSzPts val="2175"/>
              <a:buFont typeface="Arial"/>
              <a:buNone/>
            </a:pPr>
            <a:endParaRPr sz="2175" b="0" i="0" u="none" strike="noStrike" cap="none">
              <a:solidFill>
                <a:srgbClr val="000000"/>
              </a:solidFill>
              <a:latin typeface="Times New Roman"/>
              <a:ea typeface="Times New Roman"/>
              <a:cs typeface="Times New Roman"/>
              <a:sym typeface="Times New Roman"/>
            </a:endParaRPr>
          </a:p>
        </p:txBody>
      </p:sp>
      <p:pic>
        <p:nvPicPr>
          <p:cNvPr id="702" name="Google Shape;702;p50" descr="Image result for homicides icon png"/>
          <p:cNvPicPr preferRelativeResize="0"/>
          <p:nvPr/>
        </p:nvPicPr>
        <p:blipFill rotWithShape="1">
          <a:blip r:embed="rId3">
            <a:alphaModFix/>
          </a:blip>
          <a:srcRect/>
          <a:stretch/>
        </p:blipFill>
        <p:spPr>
          <a:xfrm>
            <a:off x="7863396" y="-56231"/>
            <a:ext cx="1085731" cy="108573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Google Shape;708;p51"/>
          <p:cNvSpPr/>
          <p:nvPr/>
        </p:nvSpPr>
        <p:spPr>
          <a:xfrm>
            <a:off x="-149630" y="1234440"/>
            <a:ext cx="9401695" cy="2618509"/>
          </a:xfrm>
          <a:prstGeom prst="rect">
            <a:avLst/>
          </a:prstGeom>
          <a:solidFill>
            <a:srgbClr val="0070C0">
              <a:alpha val="26666"/>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709" name="Google Shape;709;p51"/>
          <p:cNvSpPr txBox="1">
            <a:spLocks noGrp="1"/>
          </p:cNvSpPr>
          <p:nvPr>
            <p:ph type="ctrTitle" idx="4294967295"/>
          </p:nvPr>
        </p:nvSpPr>
        <p:spPr>
          <a:xfrm>
            <a:off x="247065" y="1673175"/>
            <a:ext cx="8481298" cy="1743356"/>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6000"/>
              <a:buFont typeface="Times New Roman"/>
              <a:buNone/>
            </a:pPr>
            <a:r>
              <a:rPr lang="en" sz="4800" b="0" i="0" u="none" strike="noStrike" cap="none">
                <a:solidFill>
                  <a:schemeClr val="dk1"/>
                </a:solidFill>
                <a:latin typeface="Times New Roman"/>
                <a:ea typeface="Times New Roman"/>
                <a:cs typeface="Times New Roman"/>
                <a:sym typeface="Times New Roman"/>
              </a:rPr>
              <a:t>Trade, Investment, and Competitiveness:</a:t>
            </a:r>
            <a:br>
              <a:rPr lang="en" sz="4800" b="0" i="0" u="none" strike="noStrike" cap="none">
                <a:solidFill>
                  <a:schemeClr val="dk1"/>
                </a:solidFill>
                <a:latin typeface="Times New Roman"/>
                <a:ea typeface="Times New Roman"/>
                <a:cs typeface="Times New Roman"/>
                <a:sym typeface="Times New Roman"/>
              </a:rPr>
            </a:br>
            <a:r>
              <a:rPr lang="en" sz="4800" b="0" i="0" u="none" strike="noStrike" cap="none">
                <a:solidFill>
                  <a:schemeClr val="dk1"/>
                </a:solidFill>
                <a:latin typeface="Times New Roman"/>
                <a:ea typeface="Times New Roman"/>
                <a:cs typeface="Times New Roman"/>
                <a:sym typeface="Times New Roman"/>
              </a:rPr>
              <a:t>NAFTA to USMCA and Beyond</a:t>
            </a:r>
            <a:endParaRPr sz="4800" b="0" i="0" u="none" strike="noStrike" cap="none">
              <a:solidFill>
                <a:schemeClr val="dk1"/>
              </a:solidFill>
              <a:latin typeface="Times New Roman"/>
              <a:ea typeface="Times New Roman"/>
              <a:cs typeface="Times New Roman"/>
              <a:sym typeface="Times New Roman"/>
            </a:endParaRPr>
          </a:p>
        </p:txBody>
      </p:sp>
      <p:cxnSp>
        <p:nvCxnSpPr>
          <p:cNvPr id="710" name="Google Shape;710;p51"/>
          <p:cNvCxnSpPr/>
          <p:nvPr/>
        </p:nvCxnSpPr>
        <p:spPr>
          <a:xfrm rot="10800000" flipH="1">
            <a:off x="-149630" y="1045088"/>
            <a:ext cx="9439101" cy="12469"/>
          </a:xfrm>
          <a:prstGeom prst="straightConnector1">
            <a:avLst/>
          </a:prstGeom>
          <a:noFill/>
          <a:ln w="155575" cap="flat" cmpd="sng">
            <a:solidFill>
              <a:srgbClr val="0070C0"/>
            </a:solidFill>
            <a:prstDash val="solid"/>
            <a:round/>
            <a:headEnd type="none" w="sm" len="sm"/>
            <a:tailEnd type="none" w="sm" len="sm"/>
          </a:ln>
        </p:spPr>
      </p:cxnSp>
      <p:cxnSp>
        <p:nvCxnSpPr>
          <p:cNvPr id="711" name="Google Shape;711;p51"/>
          <p:cNvCxnSpPr/>
          <p:nvPr/>
        </p:nvCxnSpPr>
        <p:spPr>
          <a:xfrm rot="10800000" flipH="1">
            <a:off x="-187037" y="3985032"/>
            <a:ext cx="9439101" cy="12469"/>
          </a:xfrm>
          <a:prstGeom prst="straightConnector1">
            <a:avLst/>
          </a:prstGeom>
          <a:noFill/>
          <a:ln w="155575" cap="flat" cmpd="sng">
            <a:solidFill>
              <a:srgbClr val="0070C0"/>
            </a:solidFill>
            <a:prstDash val="solid"/>
            <a:round/>
            <a:headEnd type="none" w="sm" len="sm"/>
            <a:tailEnd type="none" w="sm" len="sm"/>
          </a:ln>
        </p:spPr>
      </p:cxnSp>
    </p:spTree>
  </p:cSld>
  <p:clrMapOvr>
    <a:masterClrMapping/>
  </p:clrMapOvr>
  <p:transition spd="slow">
    <p:push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pic>
        <p:nvPicPr>
          <p:cNvPr id="717" name="Google Shape;717;p52"/>
          <p:cNvPicPr preferRelativeResize="0"/>
          <p:nvPr/>
        </p:nvPicPr>
        <p:blipFill rotWithShape="1">
          <a:blip r:embed="rId3">
            <a:alphaModFix/>
          </a:blip>
          <a:srcRect l="27164" r="32328"/>
          <a:stretch/>
        </p:blipFill>
        <p:spPr>
          <a:xfrm>
            <a:off x="5495323" y="1185004"/>
            <a:ext cx="3263900" cy="3958496"/>
          </a:xfrm>
          <a:prstGeom prst="rect">
            <a:avLst/>
          </a:prstGeom>
          <a:noFill/>
          <a:ln>
            <a:noFill/>
          </a:ln>
        </p:spPr>
      </p:pic>
      <p:sp>
        <p:nvSpPr>
          <p:cNvPr id="718" name="Google Shape;718;p52"/>
          <p:cNvSpPr txBox="1">
            <a:spLocks noGrp="1"/>
          </p:cNvSpPr>
          <p:nvPr>
            <p:ph type="title"/>
          </p:nvPr>
        </p:nvSpPr>
        <p:spPr>
          <a:xfrm>
            <a:off x="142354" y="114300"/>
            <a:ext cx="7315200" cy="971550"/>
          </a:xfrm>
          <a:prstGeom prst="rect">
            <a:avLst/>
          </a:prstGeom>
          <a:noFill/>
          <a:ln>
            <a:noFill/>
          </a:ln>
        </p:spPr>
        <p:txBody>
          <a:bodyPr spcFirstLastPara="1" wrap="square" lIns="68575" tIns="34275" rIns="68575" bIns="34275" anchor="b" anchorCtr="0">
            <a:normAutofit/>
          </a:bodyPr>
          <a:lstStyle/>
          <a:p>
            <a:pPr marL="0" lvl="0" indent="0" algn="l" rtl="0">
              <a:lnSpc>
                <a:spcPct val="100000"/>
              </a:lnSpc>
              <a:spcBef>
                <a:spcPts val="0"/>
              </a:spcBef>
              <a:spcAft>
                <a:spcPts val="0"/>
              </a:spcAft>
              <a:buSzPts val="3300"/>
              <a:buNone/>
            </a:pPr>
            <a:r>
              <a:rPr lang="en" sz="3000"/>
              <a:t>North American Trade</a:t>
            </a:r>
            <a:endParaRPr sz="3000"/>
          </a:p>
        </p:txBody>
      </p:sp>
      <p:sp>
        <p:nvSpPr>
          <p:cNvPr id="719" name="Google Shape;719;p52"/>
          <p:cNvSpPr txBox="1">
            <a:spLocks noGrp="1"/>
          </p:cNvSpPr>
          <p:nvPr>
            <p:ph type="body" idx="4294967295"/>
          </p:nvPr>
        </p:nvSpPr>
        <p:spPr>
          <a:xfrm>
            <a:off x="142354" y="1134288"/>
            <a:ext cx="8228410" cy="3706018"/>
          </a:xfrm>
          <a:prstGeom prst="rect">
            <a:avLst/>
          </a:prstGeom>
          <a:noFill/>
          <a:ln>
            <a:noFill/>
          </a:ln>
        </p:spPr>
        <p:txBody>
          <a:bodyPr spcFirstLastPara="1" wrap="square" lIns="68575" tIns="34275" rIns="68575" bIns="34275" anchor="t" anchorCtr="0">
            <a:normAutofit fontScale="92500"/>
          </a:bodyPr>
          <a:lstStyle/>
          <a:p>
            <a:r>
              <a:rPr lang="en"/>
              <a:t>Canada, Mexico and the U.S. trade </a:t>
            </a:r>
            <a:r>
              <a:rPr lang="en" b="1">
                <a:solidFill>
                  <a:srgbClr val="E36C09"/>
                </a:solidFill>
              </a:rPr>
              <a:t>$1.57 trillion a year</a:t>
            </a:r>
            <a:r>
              <a:rPr lang="en">
                <a:solidFill>
                  <a:srgbClr val="E36C09"/>
                </a:solidFill>
              </a:rPr>
              <a:t>. </a:t>
            </a:r>
            <a:endParaRPr/>
          </a:p>
          <a:p>
            <a:pPr marL="457200" marR="0" lvl="0" indent="-381000" algn="l" rtl="0">
              <a:lnSpc>
                <a:spcPct val="100000"/>
              </a:lnSpc>
              <a:spcBef>
                <a:spcPts val="500"/>
              </a:spcBef>
              <a:spcAft>
                <a:spcPts val="0"/>
              </a:spcAft>
              <a:buClr>
                <a:schemeClr val="dk1"/>
              </a:buClr>
              <a:buSzPts val="2400"/>
              <a:buFont typeface="Arial"/>
              <a:buChar char="•"/>
            </a:pPr>
            <a:r>
              <a:rPr lang="en" b="1">
                <a:solidFill>
                  <a:srgbClr val="E36C09"/>
                </a:solidFill>
              </a:rPr>
              <a:t>$4.3 billion a day</a:t>
            </a:r>
            <a:r>
              <a:rPr lang="en"/>
              <a:t>, reflecting </a:t>
            </a:r>
            <a:r>
              <a:rPr lang="en" b="1"/>
              <a:t>shared production networks</a:t>
            </a:r>
            <a:r>
              <a:rPr lang="en"/>
              <a:t>.</a:t>
            </a:r>
            <a:endParaRPr/>
          </a:p>
          <a:p>
            <a:pPr marL="457200" marR="0" lvl="0" indent="-381000" algn="l" rtl="0">
              <a:lnSpc>
                <a:spcPct val="100000"/>
              </a:lnSpc>
              <a:spcBef>
                <a:spcPts val="500"/>
              </a:spcBef>
              <a:spcAft>
                <a:spcPts val="0"/>
              </a:spcAft>
              <a:buClr>
                <a:schemeClr val="dk1"/>
              </a:buClr>
              <a:buSzPts val="2400"/>
              <a:buFont typeface="Arial"/>
              <a:buChar char="•"/>
            </a:pPr>
            <a:r>
              <a:rPr lang="en"/>
              <a:t>More than US trade with all the </a:t>
            </a:r>
            <a:r>
              <a:rPr lang="en">
                <a:solidFill>
                  <a:srgbClr val="E36C09"/>
                </a:solidFill>
              </a:rPr>
              <a:t>European Union </a:t>
            </a:r>
            <a:r>
              <a:rPr lang="en"/>
              <a:t>and</a:t>
            </a:r>
            <a:r>
              <a:rPr lang="en">
                <a:solidFill>
                  <a:srgbClr val="C00000"/>
                </a:solidFill>
              </a:rPr>
              <a:t> </a:t>
            </a:r>
            <a:r>
              <a:rPr lang="en">
                <a:solidFill>
                  <a:srgbClr val="E36C09"/>
                </a:solidFill>
              </a:rPr>
              <a:t>over 2 times </a:t>
            </a:r>
            <a:r>
              <a:rPr lang="en"/>
              <a:t>more than with </a:t>
            </a:r>
            <a:r>
              <a:rPr lang="en">
                <a:solidFill>
                  <a:srgbClr val="E36C09"/>
                </a:solidFill>
              </a:rPr>
              <a:t>China.</a:t>
            </a:r>
            <a:endParaRPr/>
          </a:p>
          <a:p>
            <a:r>
              <a:rPr lang="en" b="1">
                <a:solidFill>
                  <a:srgbClr val="E36C09"/>
                </a:solidFill>
              </a:rPr>
              <a:t>Up to 11-12 million U.S. jobs </a:t>
            </a:r>
            <a:r>
              <a:rPr lang="en"/>
              <a:t>are supported by trade and investment with both neighbors.</a:t>
            </a:r>
            <a:endParaRPr/>
          </a:p>
          <a:p>
            <a:r>
              <a:rPr lang="en">
                <a:solidFill>
                  <a:srgbClr val="E36C09"/>
                </a:solidFill>
              </a:rPr>
              <a:t>Some 50 percent </a:t>
            </a:r>
            <a:r>
              <a:rPr lang="en"/>
              <a:t>of North American trade is </a:t>
            </a:r>
            <a:r>
              <a:rPr lang="en">
                <a:solidFill>
                  <a:srgbClr val="E36C09"/>
                </a:solidFill>
              </a:rPr>
              <a:t>intermediate goods.</a:t>
            </a:r>
            <a:endParaRPr/>
          </a:p>
          <a:p>
            <a:r>
              <a:rPr lang="en">
                <a:solidFill>
                  <a:srgbClr val="E36C09"/>
                </a:solidFill>
              </a:rPr>
              <a:t>Nearshoring and reshoring investment growing significantly</a:t>
            </a:r>
            <a:r>
              <a:rPr lang="en">
                <a:solidFill>
                  <a:schemeClr val="tx1"/>
                </a:solidFill>
              </a:rPr>
              <a:t>.</a:t>
            </a:r>
          </a:p>
          <a:p>
            <a:r>
              <a:rPr lang="en">
                <a:solidFill>
                  <a:schemeClr val="tx1"/>
                </a:solidFill>
              </a:rPr>
              <a:t>US public investments and tariffs on China making a difference.</a:t>
            </a:r>
          </a:p>
          <a:p>
            <a:endParaRPr lang="en">
              <a:solidFill>
                <a:srgbClr val="E36C09"/>
              </a:solidFill>
            </a:endParaRPr>
          </a:p>
          <a:p>
            <a:pPr indent="-228600">
              <a:buNone/>
            </a:pPr>
            <a:endParaRPr lang="en-US"/>
          </a:p>
        </p:txBody>
      </p:sp>
      <p:pic>
        <p:nvPicPr>
          <p:cNvPr id="720" name="Google Shape;720;p52"/>
          <p:cNvPicPr preferRelativeResize="0"/>
          <p:nvPr/>
        </p:nvPicPr>
        <p:blipFill rotWithShape="1">
          <a:blip r:embed="rId4">
            <a:alphaModFix/>
          </a:blip>
          <a:srcRect/>
          <a:stretch/>
        </p:blipFill>
        <p:spPr>
          <a:xfrm>
            <a:off x="7456803" y="45832"/>
            <a:ext cx="1566174" cy="966623"/>
          </a:xfrm>
          <a:prstGeom prst="rect">
            <a:avLst/>
          </a:prstGeom>
          <a:noFill/>
          <a:ln>
            <a:noFill/>
          </a:ln>
        </p:spPr>
      </p:pic>
      <p:sp>
        <p:nvSpPr>
          <p:cNvPr id="721" name="Google Shape;721;p52"/>
          <p:cNvSpPr txBox="1"/>
          <p:nvPr/>
        </p:nvSpPr>
        <p:spPr>
          <a:xfrm>
            <a:off x="0" y="4866722"/>
            <a:ext cx="9098280"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 sz="1050" b="0" i="0" u="none" strike="noStrike" cap="none">
                <a:solidFill>
                  <a:srgbClr val="000000"/>
                </a:solidFill>
                <a:latin typeface="Times New Roman"/>
                <a:ea typeface="Times New Roman"/>
                <a:cs typeface="Times New Roman"/>
                <a:sym typeface="Times New Roman"/>
              </a:rPr>
              <a:t>Source: Trade Partnership, 2019; </a:t>
            </a:r>
            <a:r>
              <a:rPr lang="en" sz="1050" b="0" i="0" u="none" strike="noStrike" cap="none" err="1">
                <a:solidFill>
                  <a:srgbClr val="000000"/>
                </a:solidFill>
                <a:latin typeface="Times New Roman"/>
                <a:ea typeface="Times New Roman"/>
                <a:cs typeface="Times New Roman"/>
                <a:sym typeface="Times New Roman"/>
              </a:rPr>
              <a:t>Secretaria</a:t>
            </a:r>
            <a:r>
              <a:rPr lang="en" sz="1050" b="0" i="0" u="none" strike="noStrike" cap="none">
                <a:solidFill>
                  <a:srgbClr val="000000"/>
                </a:solidFill>
                <a:latin typeface="Times New Roman"/>
                <a:ea typeface="Times New Roman"/>
                <a:cs typeface="Times New Roman"/>
                <a:sym typeface="Times New Roman"/>
              </a:rPr>
              <a:t> de Economia, 2017; BEA, 2017; Census Bureau, </a:t>
            </a:r>
            <a:r>
              <a:rPr lang="en" sz="1050">
                <a:latin typeface="Times New Roman"/>
                <a:ea typeface="Times New Roman"/>
                <a:cs typeface="Times New Roman"/>
                <a:sym typeface="Times New Roman"/>
              </a:rPr>
              <a:t>2024</a:t>
            </a:r>
            <a:r>
              <a:rPr lang="en" sz="1050" b="0" i="0" u="none" strike="noStrike" cap="none">
                <a:solidFill>
                  <a:srgbClr val="000000"/>
                </a:solidFill>
                <a:latin typeface="Times New Roman"/>
                <a:ea typeface="Times New Roman"/>
                <a:cs typeface="Times New Roman"/>
                <a:sym typeface="Times New Roman"/>
              </a:rPr>
              <a:t>, Brookings Metropolitan Policy program, 2017.</a:t>
            </a:r>
            <a:endParaRPr sz="1050" b="1" i="0" u="none" strike="noStrike" cap="none">
              <a:solidFill>
                <a:srgbClr val="000000"/>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6F0DA587-1F69-22F5-EA5C-E3A00B055D08}"/>
              </a:ext>
            </a:extLst>
          </p:cNvPr>
          <p:cNvGraphicFramePr>
            <a:graphicFrameLocks/>
          </p:cNvGraphicFramePr>
          <p:nvPr>
            <p:extLst>
              <p:ext uri="{D42A27DB-BD31-4B8C-83A1-F6EECF244321}">
                <p14:modId xmlns:p14="http://schemas.microsoft.com/office/powerpoint/2010/main" val="3107991753"/>
              </p:ext>
            </p:extLst>
          </p:nvPr>
        </p:nvGraphicFramePr>
        <p:xfrm>
          <a:off x="3378864" y="1169224"/>
          <a:ext cx="4162556" cy="2356578"/>
        </p:xfrm>
        <a:graphic>
          <a:graphicData uri="http://schemas.openxmlformats.org/drawingml/2006/chart">
            <c:chart xmlns:c="http://schemas.openxmlformats.org/drawingml/2006/chart" xmlns:r="http://schemas.openxmlformats.org/officeDocument/2006/relationships" r:id="rId3"/>
          </a:graphicData>
        </a:graphic>
      </p:graphicFrame>
      <p:sp>
        <p:nvSpPr>
          <p:cNvPr id="727" name="Google Shape;727;p53"/>
          <p:cNvSpPr txBox="1">
            <a:spLocks noGrp="1"/>
          </p:cNvSpPr>
          <p:nvPr>
            <p:ph type="title"/>
          </p:nvPr>
        </p:nvSpPr>
        <p:spPr>
          <a:xfrm>
            <a:off x="142354" y="114300"/>
            <a:ext cx="8566321" cy="971550"/>
          </a:xfrm>
          <a:prstGeom prst="rect">
            <a:avLst/>
          </a:prstGeom>
          <a:noFill/>
          <a:ln>
            <a:noFill/>
          </a:ln>
        </p:spPr>
        <p:txBody>
          <a:bodyPr spcFirstLastPara="1" wrap="square" lIns="68575" tIns="34275" rIns="68575" bIns="34275" anchor="b" anchorCtr="0">
            <a:noAutofit/>
          </a:bodyPr>
          <a:lstStyle/>
          <a:p>
            <a:r>
              <a:rPr lang="en">
                <a:latin typeface="Times New Roman"/>
                <a:ea typeface="Times New Roman"/>
                <a:cs typeface="Times New Roman"/>
                <a:sym typeface="Times New Roman"/>
              </a:rPr>
              <a:t>North American </a:t>
            </a:r>
            <a:r>
              <a:rPr lang="en"/>
              <a:t>Goods</a:t>
            </a:r>
            <a:r>
              <a:rPr lang="en">
                <a:latin typeface="Times New Roman"/>
                <a:ea typeface="Times New Roman"/>
                <a:cs typeface="Times New Roman"/>
                <a:sym typeface="Times New Roman"/>
              </a:rPr>
              <a:t> </a:t>
            </a:r>
            <a:r>
              <a:rPr lang="en"/>
              <a:t>&amp; </a:t>
            </a:r>
            <a:r>
              <a:rPr lang="en">
                <a:latin typeface="Times New Roman"/>
                <a:ea typeface="Times New Roman"/>
                <a:cs typeface="Times New Roman"/>
                <a:sym typeface="Times New Roman"/>
              </a:rPr>
              <a:t>Services</a:t>
            </a:r>
            <a:r>
              <a:rPr lang="en"/>
              <a:t> Trade: Over $1.6 trillion</a:t>
            </a:r>
            <a:br>
              <a:rPr lang="en"/>
            </a:br>
            <a:r>
              <a:rPr lang="en"/>
              <a:t>          </a:t>
            </a:r>
            <a:r>
              <a:rPr lang="en">
                <a:highlight>
                  <a:srgbClr val="FFFF00"/>
                </a:highlight>
              </a:rPr>
              <a:t>Trade grown over 4 times since NAFTA launched</a:t>
            </a:r>
            <a:endParaRPr>
              <a:highlight>
                <a:srgbClr val="FFFF00"/>
              </a:highlight>
              <a:latin typeface="Times New Roman"/>
              <a:ea typeface="Times New Roman"/>
              <a:cs typeface="Times New Roman"/>
              <a:sym typeface="Times New Roman"/>
            </a:endParaRPr>
          </a:p>
        </p:txBody>
      </p:sp>
      <p:sp>
        <p:nvSpPr>
          <p:cNvPr id="728" name="Google Shape;728;p53"/>
          <p:cNvSpPr txBox="1"/>
          <p:nvPr/>
        </p:nvSpPr>
        <p:spPr>
          <a:xfrm>
            <a:off x="1190" y="4935137"/>
            <a:ext cx="7673238"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 sz="1050" b="0" i="0" u="none" strike="noStrike" cap="none">
                <a:solidFill>
                  <a:srgbClr val="000000"/>
                </a:solidFill>
                <a:latin typeface="Times New Roman"/>
                <a:ea typeface="Times New Roman"/>
                <a:cs typeface="Times New Roman"/>
                <a:sym typeface="Times New Roman"/>
              </a:rPr>
              <a:t>Source: Secretaria de Economia, 2018; BEA, 2018; Census Bureau, 2018; Americas Society/Council of the Americas, 2019, USTR 2020</a:t>
            </a:r>
            <a:endParaRPr sz="1050" b="1" i="0" u="none" strike="noStrike" cap="none">
              <a:solidFill>
                <a:srgbClr val="000000"/>
              </a:solidFill>
              <a:latin typeface="Times New Roman"/>
              <a:ea typeface="Times New Roman"/>
              <a:cs typeface="Times New Roman"/>
              <a:sym typeface="Times New Roman"/>
            </a:endParaRPr>
          </a:p>
        </p:txBody>
      </p:sp>
      <p:sp>
        <p:nvSpPr>
          <p:cNvPr id="730" name="Google Shape;730;p53"/>
          <p:cNvSpPr txBox="1"/>
          <p:nvPr/>
        </p:nvSpPr>
        <p:spPr>
          <a:xfrm>
            <a:off x="2700681" y="3219450"/>
            <a:ext cx="4756873" cy="462098"/>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3300"/>
              <a:buFont typeface="Arial"/>
              <a:buNone/>
            </a:pPr>
            <a:r>
              <a:rPr lang="en" sz="3300" b="1" i="0" u="none" strike="noStrike" cap="none">
                <a:solidFill>
                  <a:schemeClr val="bg1"/>
                </a:solidFill>
                <a:latin typeface="Times New Roman"/>
                <a:ea typeface="Times New Roman"/>
                <a:cs typeface="Times New Roman"/>
                <a:sym typeface="Times New Roman"/>
              </a:rPr>
              <a:t>    </a:t>
            </a:r>
            <a:r>
              <a:rPr lang="en" sz="3000" b="1" i="0" u="none" strike="noStrike" cap="none">
                <a:solidFill>
                  <a:schemeClr val="bg1"/>
                </a:solidFill>
                <a:latin typeface="Times New Roman"/>
                <a:ea typeface="Times New Roman"/>
                <a:cs typeface="Times New Roman"/>
                <a:sym typeface="Times New Roman"/>
              </a:rPr>
              <a:t>4 times larger since 1994</a:t>
            </a:r>
            <a:endParaRPr sz="1400" b="0" i="0" u="none" strike="noStrike" cap="none">
              <a:solidFill>
                <a:schemeClr val="bg1"/>
              </a:solidFill>
              <a:latin typeface="Arial"/>
              <a:ea typeface="Arial"/>
              <a:cs typeface="Arial"/>
              <a:sym typeface="Arial"/>
            </a:endParaRPr>
          </a:p>
        </p:txBody>
      </p:sp>
      <p:pic>
        <p:nvPicPr>
          <p:cNvPr id="3" name="Picture 3" descr="Chart, histogram&#10;&#10;Description automatically generated">
            <a:extLst>
              <a:ext uri="{FF2B5EF4-FFF2-40B4-BE49-F238E27FC236}">
                <a16:creationId xmlns:a16="http://schemas.microsoft.com/office/drawing/2014/main" id="{73B1B810-26AC-432A-2499-2B4605E3883F}"/>
              </a:ext>
            </a:extLst>
          </p:cNvPr>
          <p:cNvPicPr>
            <a:picLocks noChangeAspect="1"/>
          </p:cNvPicPr>
          <p:nvPr/>
        </p:nvPicPr>
        <p:blipFill>
          <a:blip r:embed="rId4"/>
          <a:stretch>
            <a:fillRect/>
          </a:stretch>
        </p:blipFill>
        <p:spPr>
          <a:xfrm>
            <a:off x="1791070" y="1167316"/>
            <a:ext cx="5561860" cy="38298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293" name="Google Shape;293;p4"/>
          <p:cNvPicPr preferRelativeResize="0"/>
          <p:nvPr/>
        </p:nvPicPr>
        <p:blipFill rotWithShape="1">
          <a:blip r:embed="rId3">
            <a:alphaModFix/>
          </a:blip>
          <a:srcRect l="31445" t="15519" r="27746" b="33989"/>
          <a:stretch/>
        </p:blipFill>
        <p:spPr>
          <a:xfrm>
            <a:off x="5508885" y="1146039"/>
            <a:ext cx="3518942" cy="3945997"/>
          </a:xfrm>
          <a:prstGeom prst="rect">
            <a:avLst/>
          </a:prstGeom>
          <a:noFill/>
          <a:ln>
            <a:noFill/>
          </a:ln>
        </p:spPr>
      </p:pic>
      <p:sp>
        <p:nvSpPr>
          <p:cNvPr id="294" name="Google Shape;294;p4"/>
          <p:cNvSpPr txBox="1">
            <a:spLocks noGrp="1"/>
          </p:cNvSpPr>
          <p:nvPr>
            <p:ph type="title"/>
          </p:nvPr>
        </p:nvSpPr>
        <p:spPr>
          <a:xfrm>
            <a:off x="153649" y="172250"/>
            <a:ext cx="8795400" cy="857400"/>
          </a:xfrm>
          <a:prstGeom prst="rect">
            <a:avLst/>
          </a:prstGeom>
          <a:noFill/>
          <a:ln>
            <a:noFill/>
          </a:ln>
        </p:spPr>
        <p:txBody>
          <a:bodyPr spcFirstLastPara="1" wrap="square" lIns="68575" tIns="34275" rIns="68575" bIns="34275" anchor="ctr" anchorCtr="0">
            <a:noAutofit/>
          </a:bodyPr>
          <a:lstStyle/>
          <a:p>
            <a:r>
              <a:rPr lang="en"/>
              <a:t>Trade: Mexico #1 in 2023 with 15.7% of US trade</a:t>
            </a:r>
            <a:endParaRPr/>
          </a:p>
        </p:txBody>
      </p:sp>
      <p:sp>
        <p:nvSpPr>
          <p:cNvPr id="295" name="Google Shape;295;p4"/>
          <p:cNvSpPr txBox="1"/>
          <p:nvPr/>
        </p:nvSpPr>
        <p:spPr>
          <a:xfrm>
            <a:off x="134850" y="1029650"/>
            <a:ext cx="8874300" cy="3877954"/>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 sz="2000" b="0" i="0" u="none" strike="noStrike" cap="none" dirty="0">
                <a:solidFill>
                  <a:srgbClr val="4A7DBA"/>
                </a:solidFill>
                <a:latin typeface="Times New Roman"/>
                <a:ea typeface="Times New Roman"/>
                <a:cs typeface="Times New Roman"/>
                <a:sym typeface="Times New Roman"/>
              </a:rPr>
              <a:t>Mexico is the U.S.’:</a:t>
            </a:r>
            <a:endParaRPr sz="2000" b="0" i="0" u="none" strike="noStrike" cap="none" dirty="0">
              <a:solidFill>
                <a:srgbClr val="4A7DBA"/>
              </a:solidFill>
              <a:latin typeface="Times New Roman"/>
              <a:ea typeface="Times New Roman"/>
              <a:cs typeface="Times New Roman"/>
              <a:sym typeface="Times New Roman"/>
            </a:endParaRPr>
          </a:p>
          <a:p>
            <a:pPr marL="457200" indent="-336550">
              <a:buClr>
                <a:schemeClr val="dk1"/>
              </a:buClr>
              <a:buSzPts val="1700"/>
              <a:buFont typeface="Times New Roman"/>
              <a:buChar char="●"/>
            </a:pPr>
            <a:r>
              <a:rPr lang="en" sz="2000" b="1" u="sng" dirty="0">
                <a:solidFill>
                  <a:srgbClr val="4A7DBA"/>
                </a:solidFill>
                <a:latin typeface="Times New Roman"/>
                <a:ea typeface="Times New Roman"/>
                <a:cs typeface="Times New Roman"/>
                <a:sym typeface="Times New Roman"/>
              </a:rPr>
              <a:t>was the US' </a:t>
            </a:r>
            <a:r>
              <a:rPr lang="en" sz="2000" b="1" i="0" u="sng" strike="noStrike" cap="none" dirty="0">
                <a:solidFill>
                  <a:srgbClr val="4A7DBA"/>
                </a:solidFill>
                <a:latin typeface="Times New Roman"/>
                <a:ea typeface="Times New Roman"/>
                <a:cs typeface="Times New Roman"/>
                <a:sym typeface="Times New Roman"/>
              </a:rPr>
              <a:t>largest</a:t>
            </a:r>
            <a:r>
              <a:rPr lang="en" sz="2000" b="1" u="sng" dirty="0">
                <a:solidFill>
                  <a:srgbClr val="4A7DBA"/>
                </a:solidFill>
                <a:latin typeface="Times New Roman"/>
                <a:ea typeface="Times New Roman"/>
                <a:cs typeface="Times New Roman"/>
                <a:sym typeface="Times New Roman"/>
              </a:rPr>
              <a:t> trade partner at $298.8 billion in 2023</a:t>
            </a:r>
            <a:endParaRPr sz="1400" b="0" i="0" u="sng" strike="noStrike" cap="none" dirty="0">
              <a:solidFill>
                <a:srgbClr val="000000"/>
              </a:solidFill>
              <a:latin typeface="Arial"/>
              <a:ea typeface="Arial"/>
              <a:cs typeface="Arial"/>
            </a:endParaRPr>
          </a:p>
          <a:p>
            <a:pPr marL="457200" indent="-336550">
              <a:buClr>
                <a:schemeClr val="dk1"/>
              </a:buClr>
              <a:buSzPts val="1700"/>
              <a:buFont typeface="Times New Roman"/>
              <a:buChar char="●"/>
            </a:pPr>
            <a:r>
              <a:rPr lang="en" sz="2000" b="1" u="sng" dirty="0">
                <a:solidFill>
                  <a:srgbClr val="4A7DBA"/>
                </a:solidFill>
                <a:latin typeface="Times New Roman"/>
                <a:ea typeface="Times New Roman"/>
                <a:cs typeface="Times New Roman"/>
                <a:sym typeface="Times New Roman"/>
              </a:rPr>
              <a:t>Surpassed China as the US' largest</a:t>
            </a:r>
            <a:r>
              <a:rPr lang="en" sz="2000" b="1" i="0" u="sng" strike="noStrike" cap="none" dirty="0">
                <a:solidFill>
                  <a:srgbClr val="4A7DBA"/>
                </a:solidFill>
                <a:latin typeface="Times New Roman"/>
                <a:ea typeface="Times New Roman"/>
                <a:cs typeface="Times New Roman"/>
                <a:sym typeface="Times New Roman"/>
              </a:rPr>
              <a:t> supplier of imports</a:t>
            </a:r>
            <a:r>
              <a:rPr lang="en" sz="2000" b="1" u="sng" dirty="0">
                <a:solidFill>
                  <a:srgbClr val="4A7DBA"/>
                </a:solidFill>
                <a:latin typeface="Times New Roman"/>
                <a:ea typeface="Times New Roman"/>
                <a:cs typeface="Times New Roman"/>
                <a:sym typeface="Times New Roman"/>
              </a:rPr>
              <a:t> in 2023</a:t>
            </a:r>
            <a:endParaRPr lang="en" sz="2000" b="1" i="0" u="sng" strike="noStrike" cap="none" dirty="0">
              <a:solidFill>
                <a:srgbClr val="4A7DBA"/>
              </a:solidFill>
              <a:latin typeface="Times New Roman"/>
              <a:ea typeface="Times New Roman"/>
              <a:cs typeface="Times New Roman"/>
            </a:endParaRPr>
          </a:p>
          <a:p>
            <a:pPr marL="457200" indent="-336550">
              <a:buClr>
                <a:schemeClr val="dk1"/>
              </a:buClr>
              <a:buSzPts val="1700"/>
              <a:buFont typeface="Times New Roman"/>
              <a:buChar char="●"/>
            </a:pPr>
            <a:r>
              <a:rPr lang="en" sz="2000" b="1" dirty="0">
                <a:solidFill>
                  <a:srgbClr val="4A7DBA"/>
                </a:solidFill>
                <a:latin typeface="Times New Roman"/>
                <a:ea typeface="Times New Roman"/>
                <a:cs typeface="Times New Roman"/>
                <a:sym typeface="Times New Roman"/>
              </a:rPr>
              <a:t>1st</a:t>
            </a:r>
            <a:r>
              <a:rPr lang="en" sz="2000" b="1" i="0" u="none" strike="noStrike" cap="none" dirty="0">
                <a:solidFill>
                  <a:srgbClr val="4A7DBA"/>
                </a:solidFill>
                <a:latin typeface="Times New Roman"/>
                <a:ea typeface="Times New Roman"/>
                <a:cs typeface="Times New Roman"/>
                <a:sym typeface="Times New Roman"/>
              </a:rPr>
              <a:t> </a:t>
            </a:r>
            <a:r>
              <a:rPr lang="en" sz="2000" b="1" dirty="0">
                <a:solidFill>
                  <a:srgbClr val="4A7DBA"/>
                </a:solidFill>
                <a:latin typeface="Times New Roman"/>
                <a:ea typeface="Times New Roman"/>
                <a:cs typeface="Times New Roman"/>
                <a:sym typeface="Times New Roman"/>
              </a:rPr>
              <a:t>agricultural</a:t>
            </a:r>
            <a:r>
              <a:rPr lang="en" sz="2000" b="1" i="0" u="none" strike="noStrike" cap="none" dirty="0">
                <a:solidFill>
                  <a:srgbClr val="4A7DBA"/>
                </a:solidFill>
                <a:latin typeface="Times New Roman"/>
                <a:ea typeface="Times New Roman"/>
                <a:cs typeface="Times New Roman"/>
                <a:sym typeface="Times New Roman"/>
              </a:rPr>
              <a:t> </a:t>
            </a:r>
            <a:r>
              <a:rPr lang="en" sz="2000" b="1" dirty="0">
                <a:solidFill>
                  <a:srgbClr val="4A7DBA"/>
                </a:solidFill>
                <a:latin typeface="Times New Roman"/>
                <a:ea typeface="Times New Roman"/>
                <a:cs typeface="Times New Roman"/>
                <a:sym typeface="Times New Roman"/>
              </a:rPr>
              <a:t>trading partner (14.5% US exports 2022)</a:t>
            </a:r>
            <a:r>
              <a:rPr lang="en" sz="2000" b="1" dirty="0">
                <a:latin typeface="Times New Roman"/>
                <a:ea typeface="Times New Roman"/>
                <a:cs typeface="Times New Roman"/>
                <a:sym typeface="Times New Roman"/>
              </a:rPr>
              <a:t> </a:t>
            </a:r>
            <a:endParaRPr sz="2000" b="1" i="0" u="none" strike="noStrike" cap="none" dirty="0">
              <a:solidFill>
                <a:srgbClr val="4A7DBA"/>
              </a:solidFill>
              <a:latin typeface="Times New Roman"/>
              <a:ea typeface="Times New Roman"/>
              <a:cs typeface="Times New Roman"/>
            </a:endParaRPr>
          </a:p>
          <a:p>
            <a:pPr marL="457200" indent="-336550">
              <a:buClr>
                <a:schemeClr val="dk1"/>
              </a:buClr>
              <a:buSzPts val="1700"/>
              <a:buFont typeface="Times New Roman"/>
              <a:buChar char="●"/>
            </a:pPr>
            <a:r>
              <a:rPr lang="en" sz="2000" b="0" i="0" u="none" strike="noStrike" cap="none" dirty="0">
                <a:solidFill>
                  <a:srgbClr val="000000"/>
                </a:solidFill>
                <a:latin typeface="Times New Roman"/>
                <a:ea typeface="Times New Roman"/>
                <a:cs typeface="Times New Roman"/>
                <a:sym typeface="Times New Roman"/>
              </a:rPr>
              <a:t>1st or 2nd export market for </a:t>
            </a:r>
            <a:r>
              <a:rPr lang="en" sz="2000" b="0" i="0" u="none" strike="noStrike" cap="none" dirty="0">
                <a:solidFill>
                  <a:srgbClr val="4A7DBA"/>
                </a:solidFill>
                <a:latin typeface="Times New Roman"/>
                <a:ea typeface="Times New Roman"/>
                <a:cs typeface="Times New Roman"/>
                <a:sym typeface="Times New Roman"/>
              </a:rPr>
              <a:t>28 </a:t>
            </a:r>
            <a:r>
              <a:rPr lang="en" sz="2000" dirty="0">
                <a:solidFill>
                  <a:srgbClr val="4A7DBA"/>
                </a:solidFill>
                <a:latin typeface="Times New Roman"/>
                <a:ea typeface="Times New Roman"/>
                <a:cs typeface="Times New Roman"/>
                <a:sym typeface="Times New Roman"/>
              </a:rPr>
              <a:t>states, </a:t>
            </a:r>
            <a:r>
              <a:rPr lang="en" sz="2000" b="0" i="0" u="none" strike="noStrike" cap="none" dirty="0">
                <a:solidFill>
                  <a:srgbClr val="000000"/>
                </a:solidFill>
                <a:latin typeface="Times New Roman"/>
                <a:ea typeface="Times New Roman"/>
                <a:cs typeface="Times New Roman"/>
                <a:sym typeface="Times New Roman"/>
              </a:rPr>
              <a:t>1st export market</a:t>
            </a:r>
            <a:r>
              <a:rPr lang="en" sz="2000" dirty="0">
                <a:solidFill>
                  <a:srgbClr val="4A7DBA"/>
                </a:solidFill>
                <a:latin typeface="Times New Roman"/>
                <a:ea typeface="Times New Roman"/>
                <a:cs typeface="Times New Roman"/>
                <a:sym typeface="Times New Roman"/>
              </a:rPr>
              <a:t> southern</a:t>
            </a:r>
            <a:r>
              <a:rPr lang="en" sz="2000" b="0" i="0" u="none" strike="noStrike" cap="none" dirty="0">
                <a:solidFill>
                  <a:srgbClr val="4A7DBA"/>
                </a:solidFill>
                <a:latin typeface="Times New Roman"/>
                <a:ea typeface="Times New Roman"/>
                <a:cs typeface="Times New Roman"/>
                <a:sym typeface="Times New Roman"/>
              </a:rPr>
              <a:t> Border States</a:t>
            </a:r>
            <a:endParaRPr lang="en" sz="2000" b="0" i="0" u="none" strike="noStrike" cap="none" dirty="0">
              <a:solidFill>
                <a:srgbClr val="4A7DBA"/>
              </a:solidFill>
              <a:latin typeface="Times New Roman"/>
              <a:ea typeface="Times New Roman"/>
              <a:cs typeface="Times New Roman"/>
            </a:endParaRPr>
          </a:p>
          <a:p>
            <a:pPr marL="457200" marR="0" lvl="0" indent="-336550" algn="l" rtl="0">
              <a:lnSpc>
                <a:spcPct val="100000"/>
              </a:lnSpc>
              <a:spcBef>
                <a:spcPts val="0"/>
              </a:spcBef>
              <a:spcAft>
                <a:spcPts val="0"/>
              </a:spcAft>
              <a:buClr>
                <a:schemeClr val="dk1"/>
              </a:buClr>
              <a:buSzPts val="1700"/>
              <a:buFont typeface="Times New Roman"/>
              <a:buChar char="●"/>
            </a:pPr>
            <a:endParaRPr sz="2000" b="0" i="0" u="none" strike="noStrike" cap="none">
              <a:solidFill>
                <a:srgbClr val="000000"/>
              </a:solidFill>
              <a:latin typeface="Times New Roman"/>
              <a:ea typeface="Times New Roman"/>
              <a:cs typeface="Times New Roman"/>
              <a:sym typeface="Times New Roman"/>
            </a:endParaRPr>
          </a:p>
          <a:p>
            <a:pPr>
              <a:buSzPts val="2000"/>
            </a:pPr>
            <a:r>
              <a:rPr lang="en" sz="2000" b="1" i="0" u="sng" strike="noStrike" cap="none" dirty="0">
                <a:solidFill>
                  <a:srgbClr val="C00000"/>
                </a:solidFill>
                <a:latin typeface="Times New Roman"/>
                <a:ea typeface="Times New Roman"/>
                <a:cs typeface="Times New Roman"/>
                <a:sym typeface="Times New Roman"/>
              </a:rPr>
              <a:t>In 2021 </a:t>
            </a:r>
            <a:r>
              <a:rPr lang="en" sz="2000" b="1" u="sng" dirty="0">
                <a:solidFill>
                  <a:srgbClr val="C00000"/>
                </a:solidFill>
                <a:latin typeface="Times New Roman"/>
                <a:ea typeface="Times New Roman"/>
                <a:cs typeface="Times New Roman"/>
                <a:sym typeface="Times New Roman"/>
              </a:rPr>
              <a:t>&amp;</a:t>
            </a:r>
            <a:r>
              <a:rPr lang="en" sz="2000" b="1" i="0" u="sng" strike="noStrike" cap="none" dirty="0">
                <a:solidFill>
                  <a:srgbClr val="C00000"/>
                </a:solidFill>
                <a:latin typeface="Times New Roman"/>
                <a:ea typeface="Times New Roman"/>
                <a:cs typeface="Times New Roman"/>
                <a:sym typeface="Times New Roman"/>
              </a:rPr>
              <a:t> 2022, Mexico was </a:t>
            </a:r>
            <a:r>
              <a:rPr lang="en" sz="2000" b="1" u="sng" dirty="0">
                <a:solidFill>
                  <a:srgbClr val="C00000"/>
                </a:solidFill>
                <a:latin typeface="Times New Roman"/>
                <a:ea typeface="Times New Roman"/>
                <a:cs typeface="Times New Roman"/>
                <a:sym typeface="Times New Roman"/>
              </a:rPr>
              <a:t>2nd </a:t>
            </a:r>
            <a:r>
              <a:rPr lang="en" sz="2000" b="1" i="0" u="sng" strike="noStrike" cap="none" dirty="0">
                <a:solidFill>
                  <a:srgbClr val="C00000"/>
                </a:solidFill>
                <a:latin typeface="Times New Roman"/>
                <a:ea typeface="Times New Roman"/>
                <a:cs typeface="Times New Roman"/>
                <a:sym typeface="Times New Roman"/>
              </a:rPr>
              <a:t>largest US </a:t>
            </a:r>
            <a:r>
              <a:rPr lang="en" sz="2000" b="1" u="sng" dirty="0">
                <a:solidFill>
                  <a:srgbClr val="C00000"/>
                </a:solidFill>
                <a:latin typeface="Times New Roman"/>
                <a:ea typeface="Times New Roman"/>
                <a:cs typeface="Times New Roman"/>
                <a:sym typeface="Times New Roman"/>
              </a:rPr>
              <a:t>trade</a:t>
            </a:r>
            <a:r>
              <a:rPr lang="en" sz="2000" b="1" i="0" u="sng" strike="noStrike" cap="none" dirty="0">
                <a:solidFill>
                  <a:srgbClr val="C00000"/>
                </a:solidFill>
                <a:latin typeface="Times New Roman"/>
                <a:ea typeface="Times New Roman"/>
                <a:cs typeface="Times New Roman"/>
                <a:sym typeface="Times New Roman"/>
              </a:rPr>
              <a:t> partner</a:t>
            </a:r>
            <a:r>
              <a:rPr lang="en" sz="2000" b="1" u="sng" dirty="0">
                <a:solidFill>
                  <a:srgbClr val="C00000"/>
                </a:solidFill>
                <a:latin typeface="Times New Roman"/>
                <a:ea typeface="Times New Roman"/>
                <a:cs typeface="Times New Roman"/>
                <a:sym typeface="Times New Roman"/>
              </a:rPr>
              <a:t>.</a:t>
            </a:r>
            <a:endParaRPr lang="en" sz="2000" b="1" dirty="0">
              <a:solidFill>
                <a:srgbClr val="4A7DBA"/>
              </a:solidFill>
              <a:latin typeface="Times New Roman"/>
              <a:ea typeface="Times New Roman"/>
              <a:cs typeface="Times New Roman"/>
            </a:endParaRPr>
          </a:p>
          <a:p>
            <a:pPr>
              <a:buSzPts val="2000"/>
            </a:pPr>
            <a:r>
              <a:rPr lang="en" sz="2000" b="1" u="sng" dirty="0">
                <a:solidFill>
                  <a:srgbClr val="C00000"/>
                </a:solidFill>
                <a:latin typeface="Times New Roman"/>
                <a:ea typeface="Times New Roman"/>
                <a:cs typeface="Times New Roman"/>
                <a:sym typeface="Times New Roman"/>
              </a:rPr>
              <a:t>T</a:t>
            </a:r>
            <a:r>
              <a:rPr lang="en" sz="2000" b="1" i="0" u="sng" strike="noStrike" cap="none" dirty="0">
                <a:solidFill>
                  <a:srgbClr val="C00000"/>
                </a:solidFill>
                <a:latin typeface="Times New Roman"/>
                <a:ea typeface="Times New Roman"/>
                <a:cs typeface="Times New Roman"/>
                <a:sym typeface="Times New Roman"/>
              </a:rPr>
              <a:t>otal goods trade </a:t>
            </a:r>
            <a:r>
              <a:rPr lang="en" sz="2000" b="1" u="sng" dirty="0">
                <a:solidFill>
                  <a:srgbClr val="C00000"/>
                </a:solidFill>
                <a:latin typeface="Times New Roman"/>
                <a:ea typeface="Times New Roman"/>
                <a:cs typeface="Times New Roman"/>
                <a:sym typeface="Times New Roman"/>
              </a:rPr>
              <a:t>grew rapidly since USMCA began in 2020</a:t>
            </a:r>
            <a:r>
              <a:rPr lang="en" sz="2000" b="1" dirty="0">
                <a:solidFill>
                  <a:srgbClr val="4A7DBA"/>
                </a:solidFill>
                <a:latin typeface="Times New Roman"/>
                <a:ea typeface="Times New Roman"/>
                <a:cs typeface="Times New Roman"/>
                <a:sym typeface="Times New Roman"/>
              </a:rPr>
              <a:t>.</a:t>
            </a:r>
            <a:endParaRPr lang="en" sz="2000" b="1" dirty="0">
              <a:solidFill>
                <a:srgbClr val="4A7DBA"/>
              </a:solidFill>
              <a:latin typeface="Times New Roman"/>
              <a:ea typeface="Times New Roman"/>
              <a:cs typeface="Times New Roman"/>
            </a:endParaRPr>
          </a:p>
          <a:p>
            <a:pPr>
              <a:buSzPts val="2000"/>
            </a:pPr>
            <a:r>
              <a:rPr lang="en" sz="2000" b="1" dirty="0">
                <a:solidFill>
                  <a:srgbClr val="4A7DBA"/>
                </a:solidFill>
                <a:latin typeface="Times New Roman"/>
                <a:ea typeface="Times New Roman"/>
                <a:cs typeface="Times New Roman"/>
              </a:rPr>
              <a:t>In 2023: Mexico 15.7% of trade; Canada 15.2%; China 11.3%. </a:t>
            </a:r>
          </a:p>
          <a:p>
            <a:pPr>
              <a:buSzPts val="2000"/>
            </a:pPr>
            <a:r>
              <a:rPr lang="en" sz="2000" b="1" u="sng" dirty="0">
                <a:solidFill>
                  <a:srgbClr val="C00000"/>
                </a:solidFill>
                <a:latin typeface="Times New Roman"/>
                <a:ea typeface="Times New Roman"/>
                <a:cs typeface="Times New Roman"/>
                <a:sym typeface="Times New Roman"/>
              </a:rPr>
              <a:t>2023 US</a:t>
            </a:r>
            <a:r>
              <a:rPr lang="en" sz="2000" b="1" i="0" u="sng" strike="noStrike" cap="none" dirty="0">
                <a:solidFill>
                  <a:srgbClr val="C00000"/>
                </a:solidFill>
                <a:latin typeface="Times New Roman"/>
                <a:ea typeface="Times New Roman"/>
                <a:cs typeface="Times New Roman"/>
                <a:sym typeface="Times New Roman"/>
              </a:rPr>
              <a:t> deficit with Mexico </a:t>
            </a:r>
            <a:r>
              <a:rPr lang="en" sz="2000" b="1" u="sng" dirty="0">
                <a:solidFill>
                  <a:srgbClr val="C00000"/>
                </a:solidFill>
                <a:latin typeface="Times New Roman"/>
                <a:ea typeface="Times New Roman"/>
                <a:cs typeface="Times New Roman"/>
                <a:sym typeface="Times New Roman"/>
              </a:rPr>
              <a:t>was also highest</a:t>
            </a:r>
            <a:r>
              <a:rPr lang="en" sz="2000" b="1" i="0" u="sng" strike="noStrike" cap="none" dirty="0">
                <a:solidFill>
                  <a:srgbClr val="C00000"/>
                </a:solidFill>
                <a:latin typeface="Times New Roman"/>
                <a:ea typeface="Times New Roman"/>
                <a:cs typeface="Times New Roman"/>
                <a:sym typeface="Times New Roman"/>
              </a:rPr>
              <a:t> ever</a:t>
            </a:r>
            <a:r>
              <a:rPr lang="en" sz="2000" b="1" u="sng" dirty="0">
                <a:solidFill>
                  <a:srgbClr val="C00000"/>
                </a:solidFill>
                <a:latin typeface="Times New Roman"/>
                <a:ea typeface="Times New Roman"/>
                <a:cs typeface="Times New Roman"/>
                <a:sym typeface="Times New Roman"/>
              </a:rPr>
              <a:t>:</a:t>
            </a:r>
            <a:r>
              <a:rPr lang="en" sz="2000" b="1" i="0" u="sng" strike="noStrike" cap="none" dirty="0">
                <a:solidFill>
                  <a:srgbClr val="C00000"/>
                </a:solidFill>
                <a:latin typeface="Times New Roman"/>
                <a:ea typeface="Times New Roman"/>
                <a:cs typeface="Times New Roman"/>
                <a:sym typeface="Times New Roman"/>
              </a:rPr>
              <a:t> $</a:t>
            </a:r>
            <a:r>
              <a:rPr lang="en" sz="2000" b="1" u="sng" dirty="0">
                <a:solidFill>
                  <a:srgbClr val="C00000"/>
                </a:solidFill>
                <a:latin typeface="Times New Roman"/>
                <a:ea typeface="Times New Roman"/>
                <a:cs typeface="Times New Roman"/>
                <a:sym typeface="Times New Roman"/>
              </a:rPr>
              <a:t>152.4</a:t>
            </a:r>
            <a:r>
              <a:rPr lang="en" sz="2000" b="1" i="0" u="sng" strike="noStrike" cap="none" dirty="0">
                <a:solidFill>
                  <a:srgbClr val="C00000"/>
                </a:solidFill>
                <a:latin typeface="Times New Roman"/>
                <a:ea typeface="Times New Roman"/>
                <a:cs typeface="Times New Roman"/>
                <a:sym typeface="Times New Roman"/>
              </a:rPr>
              <a:t> billion</a:t>
            </a:r>
            <a:r>
              <a:rPr lang="en" sz="2000" b="1" i="0" u="none" strike="noStrike" cap="none" dirty="0">
                <a:solidFill>
                  <a:srgbClr val="4A7DBA"/>
                </a:solidFill>
                <a:latin typeface="Times New Roman"/>
                <a:ea typeface="Times New Roman"/>
                <a:cs typeface="Times New Roman"/>
                <a:sym typeface="Times New Roman"/>
              </a:rPr>
              <a:t>.</a:t>
            </a:r>
            <a:endParaRPr lang="en" sz="2000" b="1" i="0" u="none" strike="noStrike" cap="none" dirty="0">
              <a:solidFill>
                <a:srgbClr val="4A7DBA"/>
              </a:solidFill>
              <a:latin typeface="Times New Roman"/>
              <a:ea typeface="Times New Roman"/>
              <a:cs typeface="Times New Roman"/>
            </a:endParaRPr>
          </a:p>
          <a:p>
            <a:pPr>
              <a:buSzPts val="2000"/>
            </a:pPr>
            <a:r>
              <a:rPr lang="en" sz="2000" b="1" dirty="0">
                <a:solidFill>
                  <a:srgbClr val="4A7DBA"/>
                </a:solidFill>
                <a:latin typeface="Times New Roman"/>
                <a:ea typeface="Times New Roman"/>
                <a:cs typeface="Times New Roman"/>
              </a:rPr>
              <a:t>Canada remains largest US export market; with Mexico #2.</a:t>
            </a:r>
            <a:endParaRPr lang="en" sz="2000" b="1" i="0" u="none" strike="noStrike" cap="none" dirty="0">
              <a:solidFill>
                <a:srgbClr val="4A7DBA"/>
              </a:solidFill>
              <a:latin typeface="Times New Roman"/>
              <a:ea typeface="Times New Roman"/>
              <a:cs typeface="Times New Roman"/>
            </a:endParaRPr>
          </a:p>
          <a:p>
            <a:pPr marL="0" marR="0" lvl="0" indent="0" algn="l" rtl="0">
              <a:lnSpc>
                <a:spcPct val="100000"/>
              </a:lnSpc>
              <a:spcBef>
                <a:spcPts val="0"/>
              </a:spcBef>
              <a:spcAft>
                <a:spcPts val="0"/>
              </a:spcAft>
              <a:buClr>
                <a:srgbClr val="000000"/>
              </a:buClr>
              <a:buSzPts val="2000"/>
              <a:buFont typeface="Arial"/>
              <a:buNone/>
            </a:pPr>
            <a:r>
              <a:rPr lang="en" sz="2000" b="1" i="0" u="sng" strike="noStrike" cap="none" dirty="0">
                <a:solidFill>
                  <a:srgbClr val="C00000"/>
                </a:solidFill>
                <a:latin typeface="Times New Roman"/>
                <a:ea typeface="Times New Roman"/>
                <a:cs typeface="Times New Roman"/>
                <a:sym typeface="Times New Roman"/>
              </a:rPr>
              <a:t>For Mexico, US trade accounts for 80</a:t>
            </a:r>
            <a:r>
              <a:rPr lang="en" sz="2000" b="1" u="sng" dirty="0">
                <a:solidFill>
                  <a:srgbClr val="C00000"/>
                </a:solidFill>
                <a:latin typeface="Times New Roman"/>
                <a:ea typeface="Times New Roman"/>
                <a:cs typeface="Times New Roman"/>
                <a:sym typeface="Times New Roman"/>
              </a:rPr>
              <a:t>%+</a:t>
            </a:r>
            <a:r>
              <a:rPr lang="en" sz="2000" b="1" i="0" u="sng" strike="noStrike" cap="none" dirty="0">
                <a:solidFill>
                  <a:srgbClr val="C00000"/>
                </a:solidFill>
                <a:latin typeface="Times New Roman"/>
                <a:ea typeface="Times New Roman"/>
                <a:cs typeface="Times New Roman"/>
                <a:sym typeface="Times New Roman"/>
              </a:rPr>
              <a:t> of Mexican exports </a:t>
            </a:r>
            <a:r>
              <a:rPr lang="en" sz="2000" b="1" u="sng" dirty="0">
                <a:solidFill>
                  <a:srgbClr val="C00000"/>
                </a:solidFill>
                <a:latin typeface="Times New Roman"/>
                <a:ea typeface="Times New Roman"/>
                <a:cs typeface="Times New Roman"/>
                <a:sym typeface="Times New Roman"/>
              </a:rPr>
              <a:t>&amp;</a:t>
            </a:r>
            <a:r>
              <a:rPr lang="en" sz="2000" b="1" i="0" u="sng" strike="noStrike" cap="none" dirty="0">
                <a:solidFill>
                  <a:srgbClr val="C00000"/>
                </a:solidFill>
                <a:latin typeface="Times New Roman"/>
                <a:ea typeface="Times New Roman"/>
                <a:cs typeface="Times New Roman"/>
                <a:sym typeface="Times New Roman"/>
              </a:rPr>
              <a:t> 39% of GDP.</a:t>
            </a:r>
            <a:endParaRPr sz="2000" b="1" i="0" u="sng" strike="noStrike" cap="none" dirty="0">
              <a:solidFill>
                <a:srgbClr val="C00000"/>
              </a:solidFill>
              <a:latin typeface="Times New Roman"/>
              <a:ea typeface="Times New Roman"/>
              <a:cs typeface="Times New Roman"/>
              <a:sym typeface="Times New Roman"/>
            </a:endParaRPr>
          </a:p>
        </p:txBody>
      </p:sp>
    </p:spTree>
  </p:cSld>
  <p:clrMapOvr>
    <a:masterClrMapping/>
  </p:clrMapOvr>
  <p:transition spd="slow">
    <p:push/>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Google Shape;735;p54"/>
          <p:cNvSpPr txBox="1">
            <a:spLocks noGrp="1"/>
          </p:cNvSpPr>
          <p:nvPr>
            <p:ph type="title"/>
          </p:nvPr>
        </p:nvSpPr>
        <p:spPr>
          <a:xfrm>
            <a:off x="162045" y="188616"/>
            <a:ext cx="8739067" cy="85725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100000"/>
              </a:lnSpc>
              <a:spcBef>
                <a:spcPts val="0"/>
              </a:spcBef>
              <a:spcAft>
                <a:spcPts val="0"/>
              </a:spcAft>
              <a:buClr>
                <a:schemeClr val="dk1"/>
              </a:buClr>
              <a:buSzPct val="47138"/>
              <a:buNone/>
            </a:pPr>
            <a:r>
              <a:rPr lang="en"/>
              <a:t>NAFTA Countries were richer each year due to “extra” trade growth (2014 estimate)</a:t>
            </a:r>
            <a:endParaRPr/>
          </a:p>
        </p:txBody>
      </p:sp>
      <p:pic>
        <p:nvPicPr>
          <p:cNvPr id="736" name="Google Shape;736;p54"/>
          <p:cNvPicPr preferRelativeResize="0"/>
          <p:nvPr/>
        </p:nvPicPr>
        <p:blipFill rotWithShape="1">
          <a:blip r:embed="rId3">
            <a:alphaModFix/>
          </a:blip>
          <a:srcRect/>
          <a:stretch/>
        </p:blipFill>
        <p:spPr>
          <a:xfrm>
            <a:off x="288191" y="1538848"/>
            <a:ext cx="8229600" cy="2550319"/>
          </a:xfrm>
          <a:prstGeom prst="rect">
            <a:avLst/>
          </a:prstGeom>
          <a:noFill/>
          <a:ln>
            <a:noFill/>
          </a:ln>
        </p:spPr>
      </p:pic>
      <p:sp>
        <p:nvSpPr>
          <p:cNvPr id="737" name="Google Shape;737;p54"/>
          <p:cNvSpPr txBox="1"/>
          <p:nvPr/>
        </p:nvSpPr>
        <p:spPr>
          <a:xfrm>
            <a:off x="0" y="4935751"/>
            <a:ext cx="6424724"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 sz="1050" b="0" i="0" u="none" strike="noStrike" cap="none">
                <a:solidFill>
                  <a:srgbClr val="000000"/>
                </a:solidFill>
                <a:latin typeface="Times New Roman"/>
                <a:ea typeface="Times New Roman"/>
                <a:cs typeface="Times New Roman"/>
                <a:sym typeface="Times New Roman"/>
              </a:rPr>
              <a:t>Source: NAFTA 20 Years Later. </a:t>
            </a:r>
            <a:r>
              <a:rPr lang="en" sz="1050" b="0" i="1" u="none" strike="noStrike" cap="none">
                <a:solidFill>
                  <a:srgbClr val="000000"/>
                </a:solidFill>
                <a:latin typeface="Times New Roman"/>
                <a:ea typeface="Times New Roman"/>
                <a:cs typeface="Times New Roman"/>
                <a:sym typeface="Times New Roman"/>
              </a:rPr>
              <a:t>Petersen Institute for International Economics</a:t>
            </a:r>
            <a:r>
              <a:rPr lang="en" sz="1050" b="0" i="0" u="none" strike="noStrike" cap="none">
                <a:solidFill>
                  <a:srgbClr val="000000"/>
                </a:solidFill>
                <a:latin typeface="Times New Roman"/>
                <a:ea typeface="Times New Roman"/>
                <a:cs typeface="Times New Roman"/>
                <a:sym typeface="Times New Roman"/>
              </a:rPr>
              <a:t>, 2014 </a:t>
            </a:r>
            <a:endParaRPr sz="1400" b="0" i="0" u="none" strike="noStrike" cap="none">
              <a:solidFill>
                <a:srgbClr val="000000"/>
              </a:solidFill>
              <a:latin typeface="Arial"/>
              <a:ea typeface="Arial"/>
              <a:cs typeface="Arial"/>
              <a:sym typeface="Arial"/>
            </a:endParaRPr>
          </a:p>
        </p:txBody>
      </p:sp>
      <p:grpSp>
        <p:nvGrpSpPr>
          <p:cNvPr id="738" name="Google Shape;738;p54"/>
          <p:cNvGrpSpPr/>
          <p:nvPr/>
        </p:nvGrpSpPr>
        <p:grpSpPr>
          <a:xfrm>
            <a:off x="694399" y="4089167"/>
            <a:ext cx="7674358" cy="553414"/>
            <a:chOff x="5397995" y="2399390"/>
            <a:chExt cx="3698145" cy="2153931"/>
          </a:xfrm>
        </p:grpSpPr>
        <p:sp>
          <p:nvSpPr>
            <p:cNvPr id="739" name="Google Shape;739;p54"/>
            <p:cNvSpPr/>
            <p:nvPr/>
          </p:nvSpPr>
          <p:spPr>
            <a:xfrm>
              <a:off x="5397995" y="2399390"/>
              <a:ext cx="3589886" cy="2153931"/>
            </a:xfrm>
            <a:prstGeom prst="rect">
              <a:avLst/>
            </a:prstGeom>
            <a:solidFill>
              <a:srgbClr val="E36C0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0" name="Google Shape;740;p54"/>
            <p:cNvSpPr/>
            <p:nvPr/>
          </p:nvSpPr>
          <p:spPr>
            <a:xfrm>
              <a:off x="5397995" y="2399390"/>
              <a:ext cx="3698145" cy="2153931"/>
            </a:xfrm>
            <a:prstGeom prst="rect">
              <a:avLst/>
            </a:prstGeom>
            <a:noFill/>
            <a:ln>
              <a:noFill/>
            </a:ln>
          </p:spPr>
          <p:txBody>
            <a:bodyPr spcFirstLastPara="1" wrap="square" lIns="97150" tIns="97150" rIns="97150" bIns="97150" anchor="ctr" anchorCtr="0">
              <a:noAutofit/>
            </a:bodyPr>
            <a:lstStyle/>
            <a:p>
              <a:pPr marL="0" marR="0" lvl="0" indent="0" algn="l" rtl="0">
                <a:lnSpc>
                  <a:spcPct val="90000"/>
                </a:lnSpc>
                <a:spcBef>
                  <a:spcPts val="0"/>
                </a:spcBef>
                <a:spcAft>
                  <a:spcPts val="0"/>
                </a:spcAft>
                <a:buClr>
                  <a:srgbClr val="000000"/>
                </a:buClr>
                <a:buSzPts val="2100"/>
                <a:buFont typeface="Arial"/>
                <a:buNone/>
              </a:pPr>
              <a:r>
                <a:rPr lang="en" sz="2100" b="0" i="0" u="none" strike="noStrike" cap="none">
                  <a:solidFill>
                    <a:srgbClr val="FFFFFF"/>
                  </a:solidFill>
                  <a:latin typeface="Times New Roman"/>
                  <a:ea typeface="Times New Roman"/>
                  <a:cs typeface="Times New Roman"/>
                  <a:sym typeface="Times New Roman"/>
                </a:rPr>
                <a:t>The pure economic payoff for the U.S. estimated at $400 per person</a:t>
              </a:r>
              <a:endParaRPr sz="1400" b="0" i="0" u="none" strike="noStrike" cap="none">
                <a:solidFill>
                  <a:srgbClr val="000000"/>
                </a:solidFill>
                <a:latin typeface="Arial"/>
                <a:ea typeface="Arial"/>
                <a:cs typeface="Arial"/>
                <a:sym typeface="Arial"/>
              </a:endParaRPr>
            </a:p>
          </p:txBody>
        </p:sp>
      </p:grpSp>
    </p:spTree>
  </p:cSld>
  <p:clrMapOvr>
    <a:masterClrMapping/>
  </p:clrMapOvr>
  <p:transition spd="slow">
    <p:push/>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1" name="Google Shape;391;p13"/>
          <p:cNvSpPr txBox="1">
            <a:spLocks noGrp="1"/>
          </p:cNvSpPr>
          <p:nvPr>
            <p:ph type="title"/>
          </p:nvPr>
        </p:nvSpPr>
        <p:spPr>
          <a:xfrm>
            <a:off x="153649" y="172250"/>
            <a:ext cx="8795478" cy="857250"/>
          </a:xfrm>
          <a:prstGeom prst="rect">
            <a:avLst/>
          </a:prstGeom>
          <a:noFill/>
          <a:ln>
            <a:noFill/>
          </a:ln>
        </p:spPr>
        <p:txBody>
          <a:bodyPr spcFirstLastPara="1" wrap="square" lIns="68575" tIns="34275" rIns="68575" bIns="34275" anchor="ctr" anchorCtr="0">
            <a:noAutofit/>
          </a:bodyPr>
          <a:lstStyle/>
          <a:p>
            <a:pPr>
              <a:buSzPts val="3000"/>
            </a:pPr>
            <a:r>
              <a:rPr lang="en" sz="3000" dirty="0"/>
              <a:t>Rank Order: Top U.S. States’ Exports To Mexico </a:t>
            </a:r>
            <a:r>
              <a:rPr lang="en" sz="1800" dirty="0"/>
              <a:t>2023</a:t>
            </a:r>
            <a:r>
              <a:rPr lang="en" sz="3000" dirty="0"/>
              <a:t> </a:t>
            </a:r>
            <a:endParaRPr sz="1100" dirty="0"/>
          </a:p>
        </p:txBody>
      </p:sp>
      <p:graphicFrame>
        <p:nvGraphicFramePr>
          <p:cNvPr id="392" name="Google Shape;392;p13"/>
          <p:cNvGraphicFramePr/>
          <p:nvPr>
            <p:extLst>
              <p:ext uri="{D42A27DB-BD31-4B8C-83A1-F6EECF244321}">
                <p14:modId xmlns:p14="http://schemas.microsoft.com/office/powerpoint/2010/main" val="2784574312"/>
              </p:ext>
            </p:extLst>
          </p:nvPr>
        </p:nvGraphicFramePr>
        <p:xfrm>
          <a:off x="131255" y="1316407"/>
          <a:ext cx="5179125" cy="3413475"/>
        </p:xfrm>
        <a:graphic>
          <a:graphicData uri="http://schemas.openxmlformats.org/drawingml/2006/table">
            <a:tbl>
              <a:tblPr firstRow="1" bandRow="1">
                <a:noFill/>
                <a:tableStyleId>{10DB1751-57B6-4639-A0B6-8711B656D11E}</a:tableStyleId>
              </a:tblPr>
              <a:tblGrid>
                <a:gridCol w="1197400">
                  <a:extLst>
                    <a:ext uri="{9D8B030D-6E8A-4147-A177-3AD203B41FA5}">
                      <a16:colId xmlns:a16="http://schemas.microsoft.com/office/drawing/2014/main" val="20000"/>
                    </a:ext>
                  </a:extLst>
                </a:gridCol>
                <a:gridCol w="1330725">
                  <a:extLst>
                    <a:ext uri="{9D8B030D-6E8A-4147-A177-3AD203B41FA5}">
                      <a16:colId xmlns:a16="http://schemas.microsoft.com/office/drawing/2014/main" val="20001"/>
                    </a:ext>
                  </a:extLst>
                </a:gridCol>
                <a:gridCol w="1281525">
                  <a:extLst>
                    <a:ext uri="{9D8B030D-6E8A-4147-A177-3AD203B41FA5}">
                      <a16:colId xmlns:a16="http://schemas.microsoft.com/office/drawing/2014/main" val="20002"/>
                    </a:ext>
                  </a:extLst>
                </a:gridCol>
                <a:gridCol w="1369475">
                  <a:extLst>
                    <a:ext uri="{9D8B030D-6E8A-4147-A177-3AD203B41FA5}">
                      <a16:colId xmlns:a16="http://schemas.microsoft.com/office/drawing/2014/main" val="20003"/>
                    </a:ext>
                  </a:extLst>
                </a:gridCol>
              </a:tblGrid>
              <a:tr h="571200">
                <a:tc>
                  <a:txBody>
                    <a:bodyPr/>
                    <a:lstStyle/>
                    <a:p>
                      <a:pPr marL="0" marR="0" lvl="0" indent="0" algn="l" rtl="0">
                        <a:lnSpc>
                          <a:spcPct val="100000"/>
                        </a:lnSpc>
                        <a:spcBef>
                          <a:spcPts val="0"/>
                        </a:spcBef>
                        <a:spcAft>
                          <a:spcPts val="0"/>
                        </a:spcAft>
                        <a:buClr>
                          <a:srgbClr val="000000"/>
                        </a:buClr>
                        <a:buSzPts val="1500"/>
                        <a:buFont typeface="Arial"/>
                        <a:buNone/>
                      </a:pPr>
                      <a:r>
                        <a:rPr lang="en" sz="1500" u="none" strike="noStrike" cap="none" dirty="0">
                          <a:latin typeface="Times New Roman"/>
                          <a:ea typeface="Times New Roman"/>
                          <a:cs typeface="Times New Roman"/>
                          <a:sym typeface="Times New Roman"/>
                        </a:rPr>
                        <a:t>State</a:t>
                      </a:r>
                      <a:endParaRPr sz="1100" u="none" strike="noStrike" cap="none" dirty="0"/>
                    </a:p>
                  </a:txBody>
                  <a:tcPr marL="68600" marR="68600" marT="34300" marB="34300" anchor="ctr"/>
                </a:tc>
                <a:tc>
                  <a:txBody>
                    <a:bodyPr/>
                    <a:lstStyle/>
                    <a:p>
                      <a:pPr marL="0" marR="0" lvl="0" indent="0" algn="l" rtl="0">
                        <a:lnSpc>
                          <a:spcPct val="100000"/>
                        </a:lnSpc>
                        <a:spcBef>
                          <a:spcPts val="0"/>
                        </a:spcBef>
                        <a:spcAft>
                          <a:spcPts val="0"/>
                        </a:spcAft>
                        <a:buClr>
                          <a:srgbClr val="000000"/>
                        </a:buClr>
                        <a:buSzPts val="1500"/>
                        <a:buFont typeface="Arial"/>
                        <a:buNone/>
                      </a:pPr>
                      <a:r>
                        <a:rPr lang="en" sz="1500" u="none" strike="noStrike" cap="none" dirty="0">
                          <a:latin typeface="Times New Roman"/>
                          <a:ea typeface="Times New Roman"/>
                          <a:cs typeface="Times New Roman"/>
                          <a:sym typeface="Times New Roman"/>
                        </a:rPr>
                        <a:t>Volume $USD</a:t>
                      </a:r>
                      <a:endParaRPr sz="1100" u="none" strike="noStrike" cap="none" dirty="0"/>
                    </a:p>
                    <a:p>
                      <a:pPr marL="0" marR="0" lvl="0" indent="0" algn="l" rtl="0">
                        <a:lnSpc>
                          <a:spcPct val="100000"/>
                        </a:lnSpc>
                        <a:spcBef>
                          <a:spcPts val="0"/>
                        </a:spcBef>
                        <a:spcAft>
                          <a:spcPts val="0"/>
                        </a:spcAft>
                        <a:buClr>
                          <a:srgbClr val="000000"/>
                        </a:buClr>
                        <a:buSzPts val="1500"/>
                        <a:buFont typeface="Arial"/>
                        <a:buNone/>
                      </a:pPr>
                      <a:r>
                        <a:rPr lang="en" sz="1500" u="none" strike="noStrike" cap="none" dirty="0">
                          <a:latin typeface="Times New Roman"/>
                          <a:ea typeface="Times New Roman"/>
                          <a:cs typeface="Times New Roman"/>
                          <a:sym typeface="Times New Roman"/>
                        </a:rPr>
                        <a:t>(Billions)</a:t>
                      </a:r>
                      <a:endParaRPr sz="1500" u="none" strike="noStrike" cap="none" dirty="0">
                        <a:latin typeface="Times New Roman"/>
                        <a:ea typeface="Times New Roman"/>
                        <a:cs typeface="Times New Roman"/>
                        <a:sym typeface="Times New Roman"/>
                      </a:endParaRPr>
                    </a:p>
                  </a:txBody>
                  <a:tcPr marL="68600" marR="68600" marT="34300" marB="34300" anchor="ctr"/>
                </a:tc>
                <a:tc>
                  <a:txBody>
                    <a:bodyPr/>
                    <a:lstStyle/>
                    <a:p>
                      <a:pPr marL="0" marR="0" lvl="0" indent="0" algn="l" rtl="0">
                        <a:lnSpc>
                          <a:spcPct val="100000"/>
                        </a:lnSpc>
                        <a:spcBef>
                          <a:spcPts val="0"/>
                        </a:spcBef>
                        <a:spcAft>
                          <a:spcPts val="0"/>
                        </a:spcAft>
                        <a:buClr>
                          <a:srgbClr val="000000"/>
                        </a:buClr>
                        <a:buSzPts val="1500"/>
                        <a:buFont typeface="Arial"/>
                        <a:buNone/>
                      </a:pPr>
                      <a:r>
                        <a:rPr lang="en" sz="1500" u="none" strike="noStrike" cap="none" dirty="0">
                          <a:latin typeface="Times New Roman"/>
                          <a:ea typeface="Times New Roman"/>
                          <a:cs typeface="Times New Roman"/>
                          <a:sym typeface="Times New Roman"/>
                        </a:rPr>
                        <a:t>State</a:t>
                      </a:r>
                      <a:endParaRPr sz="1100" u="none" strike="noStrike" cap="none" dirty="0"/>
                    </a:p>
                  </a:txBody>
                  <a:tcPr marL="68600" marR="68600" marT="34300" marB="34300" anchor="ctr"/>
                </a:tc>
                <a:tc>
                  <a:txBody>
                    <a:bodyPr/>
                    <a:lstStyle/>
                    <a:p>
                      <a:pPr marL="0" marR="0" lvl="0" indent="0" algn="l" rtl="0">
                        <a:lnSpc>
                          <a:spcPct val="100000"/>
                        </a:lnSpc>
                        <a:spcBef>
                          <a:spcPts val="0"/>
                        </a:spcBef>
                        <a:spcAft>
                          <a:spcPts val="0"/>
                        </a:spcAft>
                        <a:buClr>
                          <a:srgbClr val="000000"/>
                        </a:buClr>
                        <a:buSzPts val="1500"/>
                        <a:buFont typeface="Arial"/>
                        <a:buNone/>
                      </a:pPr>
                      <a:r>
                        <a:rPr lang="en" sz="1500" u="none" strike="noStrike" cap="none" dirty="0">
                          <a:latin typeface="Times New Roman"/>
                          <a:ea typeface="Times New Roman"/>
                          <a:cs typeface="Times New Roman"/>
                          <a:sym typeface="Times New Roman"/>
                        </a:rPr>
                        <a:t>Volume $USD</a:t>
                      </a:r>
                      <a:endParaRPr sz="1100" u="none" strike="noStrike" cap="none" dirty="0"/>
                    </a:p>
                    <a:p>
                      <a:pPr marL="0" marR="0" lvl="0" indent="0" algn="l" rtl="0">
                        <a:lnSpc>
                          <a:spcPct val="100000"/>
                        </a:lnSpc>
                        <a:spcBef>
                          <a:spcPts val="0"/>
                        </a:spcBef>
                        <a:spcAft>
                          <a:spcPts val="0"/>
                        </a:spcAft>
                        <a:buClr>
                          <a:schemeClr val="dk1"/>
                        </a:buClr>
                        <a:buSzPts val="1500"/>
                        <a:buFont typeface="Times New Roman"/>
                        <a:buNone/>
                      </a:pPr>
                      <a:r>
                        <a:rPr lang="en" sz="1500" u="none" strike="noStrike" cap="none" dirty="0">
                          <a:latin typeface="Times New Roman"/>
                          <a:ea typeface="Times New Roman"/>
                          <a:cs typeface="Times New Roman"/>
                          <a:sym typeface="Times New Roman"/>
                        </a:rPr>
                        <a:t>(Billions)</a:t>
                      </a:r>
                      <a:endParaRPr sz="1500" u="none" strike="noStrike" cap="none" dirty="0">
                        <a:latin typeface="Times New Roman"/>
                        <a:ea typeface="Times New Roman"/>
                        <a:cs typeface="Times New Roman"/>
                        <a:sym typeface="Times New Roman"/>
                      </a:endParaRPr>
                    </a:p>
                  </a:txBody>
                  <a:tcPr marL="68600" marR="68600" marT="34300" marB="34300" anchor="ctr"/>
                </a:tc>
                <a:extLst>
                  <a:ext uri="{0D108BD9-81ED-4DB2-BD59-A6C34878D82A}">
                    <a16:rowId xmlns:a16="http://schemas.microsoft.com/office/drawing/2014/main" val="10000"/>
                  </a:ext>
                </a:extLst>
              </a:tr>
              <a:tr h="330925">
                <a:tc>
                  <a:txBody>
                    <a:bodyPr/>
                    <a:lstStyle/>
                    <a:p>
                      <a:pPr marL="0" marR="0" lvl="0" indent="0" algn="l" rtl="0">
                        <a:lnSpc>
                          <a:spcPct val="100000"/>
                        </a:lnSpc>
                        <a:spcBef>
                          <a:spcPts val="0"/>
                        </a:spcBef>
                        <a:spcAft>
                          <a:spcPts val="0"/>
                        </a:spcAft>
                        <a:buClr>
                          <a:srgbClr val="000000"/>
                        </a:buClr>
                        <a:buSzPts val="1500"/>
                        <a:buFont typeface="Arial"/>
                        <a:buNone/>
                      </a:pPr>
                      <a:r>
                        <a:rPr lang="en" sz="1500" u="none" strike="noStrike" cap="none" dirty="0">
                          <a:latin typeface="Times New Roman"/>
                          <a:ea typeface="Times New Roman"/>
                          <a:cs typeface="Times New Roman"/>
                          <a:sym typeface="Times New Roman"/>
                        </a:rPr>
                        <a:t>Texas</a:t>
                      </a:r>
                      <a:endParaRPr sz="1100" u="none" strike="noStrike" cap="none" dirty="0"/>
                    </a:p>
                  </a:txBody>
                  <a:tcPr marL="68600" marR="68600" marT="34300" marB="34300" anchor="ctr"/>
                </a:tc>
                <a:tc>
                  <a:txBody>
                    <a:bodyPr/>
                    <a:lstStyle/>
                    <a:p>
                      <a:pPr marL="0" marR="0" lvl="0" indent="0" algn="ctr" rtl="0">
                        <a:lnSpc>
                          <a:spcPct val="100000"/>
                        </a:lnSpc>
                        <a:spcBef>
                          <a:spcPts val="0"/>
                        </a:spcBef>
                        <a:spcAft>
                          <a:spcPts val="0"/>
                        </a:spcAft>
                        <a:buClr>
                          <a:srgbClr val="000000"/>
                        </a:buClr>
                        <a:buSzPts val="1500"/>
                        <a:buFont typeface="Arial"/>
                        <a:buNone/>
                      </a:pPr>
                      <a:r>
                        <a:rPr lang="en" sz="1500" u="none" strike="noStrike" cap="none" dirty="0">
                          <a:latin typeface="Times New Roman"/>
                          <a:ea typeface="Times New Roman"/>
                          <a:cs typeface="Times New Roman"/>
                        </a:rPr>
                        <a:t>129.5</a:t>
                      </a:r>
                      <a:endParaRPr sz="1500" b="0" i="0" u="none" strike="noStrike" cap="none" dirty="0">
                        <a:solidFill>
                          <a:srgbClr val="000000"/>
                        </a:solidFill>
                        <a:latin typeface="Times New Roman"/>
                        <a:ea typeface="Times New Roman"/>
                        <a:cs typeface="Times New Roman"/>
                        <a:sym typeface="Times New Roman"/>
                      </a:endParaRPr>
                    </a:p>
                  </a:txBody>
                  <a:tcPr marL="5725" marR="5725" marT="5725" marB="0" anchor="ctr"/>
                </a:tc>
                <a:tc>
                  <a:txBody>
                    <a:bodyPr/>
                    <a:lstStyle/>
                    <a:p>
                      <a:pPr marL="0" marR="0" lvl="0" indent="0" algn="l" rtl="0">
                        <a:lnSpc>
                          <a:spcPct val="100000"/>
                        </a:lnSpc>
                        <a:spcBef>
                          <a:spcPts val="0"/>
                        </a:spcBef>
                        <a:spcAft>
                          <a:spcPts val="0"/>
                        </a:spcAft>
                        <a:buClr>
                          <a:schemeClr val="dk1"/>
                        </a:buClr>
                        <a:buSzPts val="1500"/>
                        <a:buFont typeface="Times New Roman"/>
                        <a:buNone/>
                      </a:pPr>
                      <a:r>
                        <a:rPr lang="en" sz="1500" u="none" strike="noStrike" cap="none" dirty="0">
                          <a:latin typeface="Times New Roman"/>
                          <a:cs typeface="Times New Roman"/>
                        </a:rPr>
                        <a:t>Oregon</a:t>
                      </a:r>
                    </a:p>
                  </a:txBody>
                  <a:tcPr marL="68600" marR="68600" marT="34300" marB="34300" anchor="ctr"/>
                </a:tc>
                <a:tc>
                  <a:txBody>
                    <a:bodyPr/>
                    <a:lstStyle/>
                    <a:p>
                      <a:pPr marL="0" marR="0" lvl="0" indent="0" algn="ctr">
                        <a:lnSpc>
                          <a:spcPct val="100000"/>
                        </a:lnSpc>
                        <a:spcBef>
                          <a:spcPts val="0"/>
                        </a:spcBef>
                        <a:spcAft>
                          <a:spcPts val="0"/>
                        </a:spcAft>
                        <a:buNone/>
                      </a:pPr>
                      <a:r>
                        <a:rPr lang="en" sz="1500" b="0" i="0" u="none" strike="noStrike" cap="none" dirty="0">
                          <a:solidFill>
                            <a:srgbClr val="000000"/>
                          </a:solidFill>
                          <a:latin typeface="Times New Roman"/>
                          <a:cs typeface="Times New Roman"/>
                        </a:rPr>
                        <a:t>6.5</a:t>
                      </a:r>
                      <a:endParaRPr dirty="0">
                        <a:sym typeface="Times New Roman"/>
                      </a:endParaRPr>
                    </a:p>
                  </a:txBody>
                  <a:tcPr marL="5725" marR="5725" marT="5725" marB="0" anchor="ctr"/>
                </a:tc>
                <a:extLst>
                  <a:ext uri="{0D108BD9-81ED-4DB2-BD59-A6C34878D82A}">
                    <a16:rowId xmlns:a16="http://schemas.microsoft.com/office/drawing/2014/main" val="10001"/>
                  </a:ext>
                </a:extLst>
              </a:tr>
              <a:tr h="330925">
                <a:tc>
                  <a:txBody>
                    <a:bodyPr/>
                    <a:lstStyle/>
                    <a:p>
                      <a:pPr marL="0" marR="0" lvl="0" indent="0" algn="l" rtl="0">
                        <a:lnSpc>
                          <a:spcPct val="100000"/>
                        </a:lnSpc>
                        <a:spcBef>
                          <a:spcPts val="0"/>
                        </a:spcBef>
                        <a:spcAft>
                          <a:spcPts val="0"/>
                        </a:spcAft>
                        <a:buClr>
                          <a:srgbClr val="000000"/>
                        </a:buClr>
                        <a:buSzPts val="1500"/>
                        <a:buFont typeface="Arial"/>
                        <a:buNone/>
                      </a:pPr>
                      <a:r>
                        <a:rPr lang="en" sz="1500" u="none" strike="noStrike" cap="none" dirty="0">
                          <a:latin typeface="Times New Roman"/>
                          <a:ea typeface="Times New Roman"/>
                          <a:cs typeface="Times New Roman"/>
                          <a:sym typeface="Times New Roman"/>
                        </a:rPr>
                        <a:t>California</a:t>
                      </a:r>
                      <a:endParaRPr sz="1100" u="none" strike="noStrike" cap="none" dirty="0"/>
                    </a:p>
                  </a:txBody>
                  <a:tcPr marL="68600" marR="68600" marT="34300" marB="34300" anchor="ctr"/>
                </a:tc>
                <a:tc>
                  <a:txBody>
                    <a:bodyPr/>
                    <a:lstStyle/>
                    <a:p>
                      <a:pPr marL="0" marR="0" lvl="0" indent="0" algn="ctr" rtl="0">
                        <a:lnSpc>
                          <a:spcPct val="100000"/>
                        </a:lnSpc>
                        <a:spcBef>
                          <a:spcPts val="0"/>
                        </a:spcBef>
                        <a:spcAft>
                          <a:spcPts val="0"/>
                        </a:spcAft>
                        <a:buClr>
                          <a:srgbClr val="000000"/>
                        </a:buClr>
                        <a:buSzPts val="1500"/>
                        <a:buFont typeface="Arial"/>
                        <a:buNone/>
                      </a:pPr>
                      <a:r>
                        <a:rPr lang="en" sz="1500" b="0" i="0" u="none" strike="noStrike" cap="none" dirty="0">
                          <a:solidFill>
                            <a:srgbClr val="000000"/>
                          </a:solidFill>
                          <a:latin typeface="Times New Roman"/>
                          <a:ea typeface="Times New Roman"/>
                          <a:cs typeface="Times New Roman"/>
                        </a:rPr>
                        <a:t>33.2</a:t>
                      </a:r>
                      <a:endParaRPr lang="en" sz="1500" b="0" i="0" u="none" strike="noStrike" cap="none" dirty="0">
                        <a:solidFill>
                          <a:srgbClr val="000000"/>
                        </a:solidFill>
                        <a:latin typeface="Times New Roman"/>
                        <a:ea typeface="Times New Roman"/>
                        <a:cs typeface="Times New Roman"/>
                        <a:sym typeface="Times New Roman"/>
                      </a:endParaRPr>
                    </a:p>
                  </a:txBody>
                  <a:tcPr marL="5725" marR="5725" marT="5725" marB="0" anchor="ctr"/>
                </a:tc>
                <a:tc>
                  <a:txBody>
                    <a:bodyPr/>
                    <a:lstStyle/>
                    <a:p>
                      <a:pPr marL="0" marR="0" lvl="0" indent="0" algn="l" rtl="0">
                        <a:lnSpc>
                          <a:spcPct val="100000"/>
                        </a:lnSpc>
                        <a:spcBef>
                          <a:spcPts val="0"/>
                        </a:spcBef>
                        <a:spcAft>
                          <a:spcPts val="0"/>
                        </a:spcAft>
                        <a:buClr>
                          <a:schemeClr val="dk1"/>
                        </a:buClr>
                        <a:buSzPts val="1500"/>
                        <a:buFont typeface="Times New Roman"/>
                        <a:buNone/>
                      </a:pPr>
                      <a:r>
                        <a:rPr lang="en" sz="1500" u="none" strike="noStrike" cap="none" dirty="0">
                          <a:latin typeface="Times New Roman"/>
                          <a:cs typeface="Times New Roman"/>
                        </a:rPr>
                        <a:t>Tennesse</a:t>
                      </a:r>
                    </a:p>
                  </a:txBody>
                  <a:tcPr marL="68600" marR="68600" marT="34300" marB="34300" anchor="ctr"/>
                </a:tc>
                <a:tc>
                  <a:txBody>
                    <a:bodyPr/>
                    <a:lstStyle/>
                    <a:p>
                      <a:pPr marL="0" marR="0" lvl="0" indent="0" algn="ctr">
                        <a:lnSpc>
                          <a:spcPct val="100000"/>
                        </a:lnSpc>
                        <a:spcBef>
                          <a:spcPts val="0"/>
                        </a:spcBef>
                        <a:spcAft>
                          <a:spcPts val="0"/>
                        </a:spcAft>
                        <a:buNone/>
                      </a:pPr>
                      <a:r>
                        <a:rPr lang="en" sz="1500" b="0" i="0" u="none" strike="noStrike" cap="none" dirty="0">
                          <a:solidFill>
                            <a:schemeClr val="dk1"/>
                          </a:solidFill>
                          <a:latin typeface="Times New Roman"/>
                          <a:ea typeface="Times New Roman"/>
                          <a:cs typeface="Times New Roman"/>
                        </a:rPr>
                        <a:t>6.1</a:t>
                      </a:r>
                      <a:endParaRPr lang="en" sz="1500" b="0" i="0" u="none" strike="noStrike" cap="none" dirty="0">
                        <a:solidFill>
                          <a:schemeClr val="dk1"/>
                        </a:solidFill>
                        <a:latin typeface="Times New Roman"/>
                        <a:ea typeface="Times New Roman"/>
                        <a:cs typeface="Times New Roman"/>
                        <a:sym typeface="Times New Roman"/>
                      </a:endParaRPr>
                    </a:p>
                  </a:txBody>
                  <a:tcPr marL="5725" marR="5725" marT="5725" marB="0" anchor="ctr"/>
                </a:tc>
                <a:extLst>
                  <a:ext uri="{0D108BD9-81ED-4DB2-BD59-A6C34878D82A}">
                    <a16:rowId xmlns:a16="http://schemas.microsoft.com/office/drawing/2014/main" val="10002"/>
                  </a:ext>
                </a:extLst>
              </a:tr>
              <a:tr h="330925">
                <a:tc>
                  <a:txBody>
                    <a:bodyPr/>
                    <a:lstStyle/>
                    <a:p>
                      <a:pPr marL="0" marR="0" lvl="0" indent="0" algn="l" rtl="0">
                        <a:lnSpc>
                          <a:spcPct val="100000"/>
                        </a:lnSpc>
                        <a:spcBef>
                          <a:spcPts val="0"/>
                        </a:spcBef>
                        <a:spcAft>
                          <a:spcPts val="0"/>
                        </a:spcAft>
                        <a:buClr>
                          <a:srgbClr val="000000"/>
                        </a:buClr>
                        <a:buSzPts val="1500"/>
                        <a:buFont typeface="Arial"/>
                        <a:buNone/>
                      </a:pPr>
                      <a:r>
                        <a:rPr lang="en" sz="1500" u="none" strike="noStrike" cap="none" dirty="0">
                          <a:latin typeface="Times New Roman"/>
                          <a:ea typeface="Times New Roman"/>
                          <a:cs typeface="Times New Roman"/>
                          <a:sym typeface="Times New Roman"/>
                        </a:rPr>
                        <a:t>Michigan</a:t>
                      </a:r>
                      <a:endParaRPr sz="1100" u="none" strike="noStrike" cap="none" dirty="0"/>
                    </a:p>
                  </a:txBody>
                  <a:tcPr marL="68600" marR="68600" marT="34300" marB="34300" anchor="ctr"/>
                </a:tc>
                <a:tc>
                  <a:txBody>
                    <a:bodyPr/>
                    <a:lstStyle/>
                    <a:p>
                      <a:pPr marL="0" marR="0" lvl="0" indent="0" algn="ctr" rtl="0">
                        <a:lnSpc>
                          <a:spcPct val="100000"/>
                        </a:lnSpc>
                        <a:spcBef>
                          <a:spcPts val="0"/>
                        </a:spcBef>
                        <a:spcAft>
                          <a:spcPts val="0"/>
                        </a:spcAft>
                        <a:buClr>
                          <a:srgbClr val="000000"/>
                        </a:buClr>
                        <a:buSzPts val="1500"/>
                        <a:buFont typeface="Arial"/>
                        <a:buNone/>
                      </a:pPr>
                      <a:r>
                        <a:rPr lang="en" sz="1500" b="0" i="0" u="none" strike="noStrike" cap="none" dirty="0">
                          <a:solidFill>
                            <a:schemeClr val="dk1"/>
                          </a:solidFill>
                          <a:latin typeface="Times New Roman"/>
                          <a:ea typeface="Times New Roman"/>
                          <a:cs typeface="Times New Roman"/>
                        </a:rPr>
                        <a:t>14.5</a:t>
                      </a:r>
                      <a:endParaRPr lang="en" sz="1500" b="0" i="0" u="none" strike="noStrike" cap="none" dirty="0">
                        <a:solidFill>
                          <a:schemeClr val="dk1"/>
                        </a:solidFill>
                        <a:latin typeface="Times New Roman"/>
                        <a:ea typeface="Times New Roman"/>
                        <a:cs typeface="Times New Roman"/>
                        <a:sym typeface="Times New Roman"/>
                      </a:endParaRPr>
                    </a:p>
                  </a:txBody>
                  <a:tcPr marL="5725" marR="5725" marT="5725" marB="0" anchor="ctr"/>
                </a:tc>
                <a:tc>
                  <a:txBody>
                    <a:bodyPr/>
                    <a:lstStyle/>
                    <a:p>
                      <a:pPr marL="0" marR="0" lvl="0" indent="0" algn="l" rtl="0">
                        <a:lnSpc>
                          <a:spcPct val="100000"/>
                        </a:lnSpc>
                        <a:spcBef>
                          <a:spcPts val="0"/>
                        </a:spcBef>
                        <a:spcAft>
                          <a:spcPts val="0"/>
                        </a:spcAft>
                        <a:buClr>
                          <a:schemeClr val="dk1"/>
                        </a:buClr>
                        <a:buSzPts val="1500"/>
                        <a:buFont typeface="Times New Roman"/>
                        <a:buNone/>
                      </a:pPr>
                      <a:r>
                        <a:rPr lang="en" sz="1500" u="none" strike="noStrike" cap="none" dirty="0">
                          <a:latin typeface="Times New Roman"/>
                          <a:ea typeface="Times New Roman"/>
                          <a:cs typeface="Times New Roman"/>
                        </a:rPr>
                        <a:t>Pennsylvania</a:t>
                      </a:r>
                      <a:endParaRPr lang="en" sz="1500" u="none" strike="noStrike" cap="none" dirty="0">
                        <a:latin typeface="Times New Roman"/>
                        <a:ea typeface="Times New Roman"/>
                        <a:cs typeface="Times New Roman"/>
                        <a:sym typeface="Times New Roman"/>
                      </a:endParaRPr>
                    </a:p>
                  </a:txBody>
                  <a:tcPr marL="68600" marR="68600" marT="34300" marB="34300" anchor="ctr"/>
                </a:tc>
                <a:tc>
                  <a:txBody>
                    <a:bodyPr/>
                    <a:lstStyle/>
                    <a:p>
                      <a:pPr marL="0" marR="0" lvl="0" indent="0" algn="ctr" rtl="0">
                        <a:lnSpc>
                          <a:spcPct val="100000"/>
                        </a:lnSpc>
                        <a:spcBef>
                          <a:spcPts val="0"/>
                        </a:spcBef>
                        <a:spcAft>
                          <a:spcPts val="0"/>
                        </a:spcAft>
                        <a:buClr>
                          <a:schemeClr val="dk1"/>
                        </a:buClr>
                        <a:buSzPts val="1500"/>
                        <a:buFont typeface="Times New Roman"/>
                        <a:buNone/>
                      </a:pPr>
                      <a:r>
                        <a:rPr lang="en" sz="1500" b="0" i="0" u="none" strike="noStrike" cap="none" dirty="0">
                          <a:solidFill>
                            <a:schemeClr val="dk1"/>
                          </a:solidFill>
                          <a:latin typeface="Times New Roman"/>
                          <a:ea typeface="Times New Roman"/>
                          <a:cs typeface="Times New Roman"/>
                        </a:rPr>
                        <a:t>5.4</a:t>
                      </a:r>
                      <a:endParaRPr lang="en" sz="1500" b="0" i="0" u="none" strike="noStrike" cap="none" dirty="0">
                        <a:solidFill>
                          <a:schemeClr val="dk1"/>
                        </a:solidFill>
                        <a:latin typeface="Times New Roman"/>
                        <a:ea typeface="Times New Roman"/>
                        <a:cs typeface="Times New Roman"/>
                        <a:sym typeface="Times New Roman"/>
                      </a:endParaRPr>
                    </a:p>
                  </a:txBody>
                  <a:tcPr marL="5725" marR="5725" marT="5725" marB="0" anchor="ctr"/>
                </a:tc>
                <a:extLst>
                  <a:ext uri="{0D108BD9-81ED-4DB2-BD59-A6C34878D82A}">
                    <a16:rowId xmlns:a16="http://schemas.microsoft.com/office/drawing/2014/main" val="10003"/>
                  </a:ext>
                </a:extLst>
              </a:tr>
              <a:tr h="330925">
                <a:tc>
                  <a:txBody>
                    <a:bodyPr/>
                    <a:lstStyle/>
                    <a:p>
                      <a:pPr marL="0" marR="0" lvl="0" indent="0" algn="l" rtl="0">
                        <a:lnSpc>
                          <a:spcPct val="100000"/>
                        </a:lnSpc>
                        <a:spcBef>
                          <a:spcPts val="0"/>
                        </a:spcBef>
                        <a:spcAft>
                          <a:spcPts val="0"/>
                        </a:spcAft>
                        <a:buClr>
                          <a:srgbClr val="000000"/>
                        </a:buClr>
                        <a:buSzPts val="1500"/>
                        <a:buFont typeface="Arial"/>
                        <a:buNone/>
                      </a:pPr>
                      <a:r>
                        <a:rPr lang="en" sz="1500" u="none" strike="noStrike" cap="none" dirty="0">
                          <a:latin typeface="Times New Roman"/>
                          <a:ea typeface="Times New Roman"/>
                          <a:cs typeface="Times New Roman"/>
                          <a:sym typeface="Times New Roman"/>
                        </a:rPr>
                        <a:t>Illinois</a:t>
                      </a:r>
                      <a:endParaRPr sz="1100" u="none" strike="noStrike" cap="none" dirty="0"/>
                    </a:p>
                  </a:txBody>
                  <a:tcPr marL="68600" marR="68600" marT="34300" marB="34300" anchor="ctr"/>
                </a:tc>
                <a:tc>
                  <a:txBody>
                    <a:bodyPr/>
                    <a:lstStyle/>
                    <a:p>
                      <a:pPr marL="0" marR="0" lvl="0" indent="0" algn="ctr" rtl="0">
                        <a:lnSpc>
                          <a:spcPct val="100000"/>
                        </a:lnSpc>
                        <a:spcBef>
                          <a:spcPts val="0"/>
                        </a:spcBef>
                        <a:spcAft>
                          <a:spcPts val="0"/>
                        </a:spcAft>
                        <a:buClr>
                          <a:srgbClr val="000000"/>
                        </a:buClr>
                        <a:buSzPts val="1500"/>
                        <a:buFont typeface="Arial"/>
                        <a:buNone/>
                      </a:pPr>
                      <a:r>
                        <a:rPr lang="en" sz="1500" b="0" i="0" u="none" strike="noStrike" cap="none" dirty="0">
                          <a:solidFill>
                            <a:srgbClr val="000000"/>
                          </a:solidFill>
                          <a:latin typeface="Times New Roman"/>
                          <a:ea typeface="Times New Roman"/>
                          <a:cs typeface="Times New Roman"/>
                        </a:rPr>
                        <a:t>12.9</a:t>
                      </a:r>
                      <a:endParaRPr lang="en" sz="1500" b="0" i="0" u="none" strike="noStrike" cap="none" dirty="0">
                        <a:solidFill>
                          <a:srgbClr val="000000"/>
                        </a:solidFill>
                        <a:latin typeface="Times New Roman"/>
                        <a:ea typeface="Times New Roman"/>
                        <a:cs typeface="Times New Roman"/>
                        <a:sym typeface="Times New Roman"/>
                      </a:endParaRPr>
                    </a:p>
                  </a:txBody>
                  <a:tcPr marL="5725" marR="5725" marT="5725" marB="0" anchor="ctr"/>
                </a:tc>
                <a:tc>
                  <a:txBody>
                    <a:bodyPr/>
                    <a:lstStyle/>
                    <a:p>
                      <a:pPr marL="0" marR="0" lvl="0" indent="0" algn="l" rtl="0">
                        <a:lnSpc>
                          <a:spcPct val="100000"/>
                        </a:lnSpc>
                        <a:spcBef>
                          <a:spcPts val="0"/>
                        </a:spcBef>
                        <a:spcAft>
                          <a:spcPts val="0"/>
                        </a:spcAft>
                        <a:buClr>
                          <a:srgbClr val="000000"/>
                        </a:buClr>
                        <a:buSzPts val="1500"/>
                        <a:buFont typeface="Arial"/>
                        <a:buNone/>
                      </a:pPr>
                      <a:r>
                        <a:rPr lang="en" sz="1500" u="none" strike="noStrike" cap="none" dirty="0">
                          <a:latin typeface="Times New Roman"/>
                          <a:cs typeface="Times New Roman"/>
                        </a:rPr>
                        <a:t>North Carolina</a:t>
                      </a:r>
                    </a:p>
                  </a:txBody>
                  <a:tcPr marL="68600" marR="68600" marT="34300" marB="34300" anchor="ctr"/>
                </a:tc>
                <a:tc>
                  <a:txBody>
                    <a:bodyPr/>
                    <a:lstStyle/>
                    <a:p>
                      <a:pPr marL="0" marR="0" lvl="0" indent="0" algn="ctr">
                        <a:lnSpc>
                          <a:spcPct val="100000"/>
                        </a:lnSpc>
                        <a:spcBef>
                          <a:spcPts val="0"/>
                        </a:spcBef>
                        <a:spcAft>
                          <a:spcPts val="0"/>
                        </a:spcAft>
                        <a:buNone/>
                      </a:pPr>
                      <a:r>
                        <a:rPr lang="en" sz="1500" b="0" i="0" u="none" strike="noStrike" cap="none" dirty="0">
                          <a:solidFill>
                            <a:schemeClr val="dk1"/>
                          </a:solidFill>
                          <a:latin typeface="Times New Roman"/>
                          <a:cs typeface="Times New Roman"/>
                        </a:rPr>
                        <a:t>5.4</a:t>
                      </a:r>
                      <a:endParaRPr dirty="0">
                        <a:sym typeface="Times New Roman"/>
                      </a:endParaRPr>
                    </a:p>
                  </a:txBody>
                  <a:tcPr marL="5725" marR="5725" marT="5725" marB="0" anchor="ctr"/>
                </a:tc>
                <a:extLst>
                  <a:ext uri="{0D108BD9-81ED-4DB2-BD59-A6C34878D82A}">
                    <a16:rowId xmlns:a16="http://schemas.microsoft.com/office/drawing/2014/main" val="10004"/>
                  </a:ext>
                </a:extLst>
              </a:tr>
              <a:tr h="330925">
                <a:tc>
                  <a:txBody>
                    <a:bodyPr/>
                    <a:lstStyle/>
                    <a:p>
                      <a:pPr marL="0" marR="0" lvl="0" indent="0" algn="l" rtl="0">
                        <a:lnSpc>
                          <a:spcPct val="100000"/>
                        </a:lnSpc>
                        <a:spcBef>
                          <a:spcPts val="0"/>
                        </a:spcBef>
                        <a:spcAft>
                          <a:spcPts val="0"/>
                        </a:spcAft>
                        <a:buClr>
                          <a:srgbClr val="000000"/>
                        </a:buClr>
                        <a:buSzPts val="1500"/>
                        <a:buFont typeface="Arial"/>
                        <a:buNone/>
                      </a:pPr>
                      <a:r>
                        <a:rPr lang="en" sz="1500" u="none" strike="noStrike" cap="none" dirty="0">
                          <a:latin typeface="Times New Roman"/>
                          <a:cs typeface="Times New Roman"/>
                        </a:rPr>
                        <a:t>Ohio</a:t>
                      </a:r>
                    </a:p>
                  </a:txBody>
                  <a:tcPr marL="68600" marR="68600" marT="34300" marB="34300" anchor="ctr"/>
                </a:tc>
                <a:tc>
                  <a:txBody>
                    <a:bodyPr/>
                    <a:lstStyle/>
                    <a:p>
                      <a:pPr marL="0" marR="0" lvl="0" indent="0" algn="ctr">
                        <a:lnSpc>
                          <a:spcPct val="100000"/>
                        </a:lnSpc>
                        <a:spcBef>
                          <a:spcPts val="0"/>
                        </a:spcBef>
                        <a:spcAft>
                          <a:spcPts val="0"/>
                        </a:spcAft>
                        <a:buNone/>
                      </a:pPr>
                      <a:r>
                        <a:rPr lang="en" sz="1500" b="0" i="0" u="none" strike="noStrike" cap="none" dirty="0">
                          <a:solidFill>
                            <a:srgbClr val="000000"/>
                          </a:solidFill>
                          <a:latin typeface="Times New Roman"/>
                          <a:cs typeface="Times New Roman"/>
                        </a:rPr>
                        <a:t>8.2</a:t>
                      </a:r>
                      <a:endParaRPr lang="en" sz="1500" b="0" i="0" u="none" strike="noStrike" cap="none" dirty="0">
                        <a:solidFill>
                          <a:srgbClr val="000000"/>
                        </a:solidFill>
                        <a:latin typeface="Times New Roman"/>
                        <a:cs typeface="Times New Roman"/>
                        <a:sym typeface="Times New Roman"/>
                      </a:endParaRPr>
                    </a:p>
                  </a:txBody>
                  <a:tcPr marL="5725" marR="5725" marT="5725" marB="0" anchor="ctr"/>
                </a:tc>
                <a:tc>
                  <a:txBody>
                    <a:bodyPr/>
                    <a:lstStyle/>
                    <a:p>
                      <a:pPr marL="0" marR="0" lvl="0" indent="0" algn="l" rtl="0">
                        <a:lnSpc>
                          <a:spcPct val="100000"/>
                        </a:lnSpc>
                        <a:spcBef>
                          <a:spcPts val="0"/>
                        </a:spcBef>
                        <a:spcAft>
                          <a:spcPts val="0"/>
                        </a:spcAft>
                        <a:buClr>
                          <a:schemeClr val="dk1"/>
                        </a:buClr>
                        <a:buSzPts val="1500"/>
                        <a:buFont typeface="Times New Roman"/>
                        <a:buNone/>
                      </a:pPr>
                      <a:r>
                        <a:rPr lang="en" sz="1500" u="none" strike="noStrike" cap="none" dirty="0">
                          <a:latin typeface="Times New Roman"/>
                          <a:cs typeface="Times New Roman"/>
                        </a:rPr>
                        <a:t>Georgia</a:t>
                      </a:r>
                    </a:p>
                  </a:txBody>
                  <a:tcPr marL="68600" marR="68600" marT="34300" marB="34300" anchor="ctr"/>
                </a:tc>
                <a:tc>
                  <a:txBody>
                    <a:bodyPr/>
                    <a:lstStyle/>
                    <a:p>
                      <a:pPr marL="0" marR="0" lvl="0" indent="0" algn="ctr">
                        <a:lnSpc>
                          <a:spcPct val="100000"/>
                        </a:lnSpc>
                        <a:spcBef>
                          <a:spcPts val="0"/>
                        </a:spcBef>
                        <a:spcAft>
                          <a:spcPts val="0"/>
                        </a:spcAft>
                        <a:buNone/>
                      </a:pPr>
                      <a:r>
                        <a:rPr lang="en" sz="1500" b="0" i="0" u="none" strike="noStrike" cap="none" dirty="0">
                          <a:solidFill>
                            <a:schemeClr val="dk1"/>
                          </a:solidFill>
                          <a:latin typeface="Times New Roman"/>
                          <a:ea typeface="Times New Roman"/>
                          <a:cs typeface="Times New Roman"/>
                        </a:rPr>
                        <a:t>4.8</a:t>
                      </a:r>
                      <a:endParaRPr lang="en" sz="1500" b="0" i="0" u="none" strike="noStrike" cap="none" dirty="0">
                        <a:solidFill>
                          <a:schemeClr val="dk1"/>
                        </a:solidFill>
                        <a:latin typeface="Times New Roman"/>
                        <a:ea typeface="Times New Roman"/>
                        <a:cs typeface="Times New Roman"/>
                        <a:sym typeface="Times New Roman"/>
                      </a:endParaRPr>
                    </a:p>
                  </a:txBody>
                  <a:tcPr marL="5725" marR="5725" marT="5725" marB="0" anchor="ctr"/>
                </a:tc>
                <a:extLst>
                  <a:ext uri="{0D108BD9-81ED-4DB2-BD59-A6C34878D82A}">
                    <a16:rowId xmlns:a16="http://schemas.microsoft.com/office/drawing/2014/main" val="10005"/>
                  </a:ext>
                </a:extLst>
              </a:tr>
              <a:tr h="330925">
                <a:tc>
                  <a:txBody>
                    <a:bodyPr/>
                    <a:lstStyle/>
                    <a:p>
                      <a:pPr marL="0" marR="0" lvl="0" indent="0" algn="l" rtl="0">
                        <a:lnSpc>
                          <a:spcPct val="100000"/>
                        </a:lnSpc>
                        <a:spcBef>
                          <a:spcPts val="0"/>
                        </a:spcBef>
                        <a:spcAft>
                          <a:spcPts val="0"/>
                        </a:spcAft>
                        <a:buClr>
                          <a:srgbClr val="000000"/>
                        </a:buClr>
                        <a:buSzPts val="1500"/>
                        <a:buFont typeface="Arial"/>
                        <a:buNone/>
                      </a:pPr>
                      <a:r>
                        <a:rPr lang="en" sz="1500" u="none" strike="noStrike" cap="none" dirty="0">
                          <a:latin typeface="Times New Roman"/>
                          <a:cs typeface="Times New Roman"/>
                        </a:rPr>
                        <a:t>Arizona</a:t>
                      </a:r>
                      <a:endParaRPr sz="1100" u="none" strike="noStrike" cap="none" dirty="0"/>
                    </a:p>
                  </a:txBody>
                  <a:tcPr marL="68600" marR="68600" marT="34300" marB="34300" anchor="ctr"/>
                </a:tc>
                <a:tc>
                  <a:txBody>
                    <a:bodyPr/>
                    <a:lstStyle/>
                    <a:p>
                      <a:pPr marL="0" marR="0" lvl="0" indent="0" algn="ctr">
                        <a:lnSpc>
                          <a:spcPct val="100000"/>
                        </a:lnSpc>
                        <a:spcBef>
                          <a:spcPts val="0"/>
                        </a:spcBef>
                        <a:spcAft>
                          <a:spcPts val="0"/>
                        </a:spcAft>
                        <a:buNone/>
                      </a:pPr>
                      <a:r>
                        <a:rPr lang="en" sz="1500" b="0" i="0" u="none" strike="noStrike" cap="none" dirty="0">
                          <a:solidFill>
                            <a:srgbClr val="000000"/>
                          </a:solidFill>
                          <a:latin typeface="Times New Roman"/>
                          <a:cs typeface="Times New Roman"/>
                        </a:rPr>
                        <a:t>8.0</a:t>
                      </a:r>
                      <a:endParaRPr lang="en" sz="1500" b="0" i="0" u="none" strike="noStrike" cap="none" dirty="0">
                        <a:solidFill>
                          <a:srgbClr val="000000"/>
                        </a:solidFill>
                        <a:latin typeface="Times New Roman"/>
                        <a:cs typeface="Times New Roman"/>
                        <a:sym typeface="Times New Roman"/>
                      </a:endParaRPr>
                    </a:p>
                  </a:txBody>
                  <a:tcPr marL="5725" marR="5725" marT="5725" marB="0" anchor="ctr"/>
                </a:tc>
                <a:tc>
                  <a:txBody>
                    <a:bodyPr/>
                    <a:lstStyle/>
                    <a:p>
                      <a:pPr marL="0" marR="0" lvl="0" indent="0" algn="l" rtl="0">
                        <a:lnSpc>
                          <a:spcPct val="100000"/>
                        </a:lnSpc>
                        <a:spcBef>
                          <a:spcPts val="0"/>
                        </a:spcBef>
                        <a:spcAft>
                          <a:spcPts val="0"/>
                        </a:spcAft>
                        <a:buClr>
                          <a:schemeClr val="dk1"/>
                        </a:buClr>
                        <a:buSzPts val="1500"/>
                        <a:buFont typeface="Times New Roman"/>
                        <a:buNone/>
                      </a:pPr>
                      <a:r>
                        <a:rPr lang="en" sz="1500" u="none" strike="noStrike" cap="none" dirty="0">
                          <a:latin typeface="Times New Roman"/>
                          <a:cs typeface="Times New Roman"/>
                        </a:rPr>
                        <a:t>Wisconsin</a:t>
                      </a:r>
                    </a:p>
                  </a:txBody>
                  <a:tcPr marL="68600" marR="68600" marT="34300" marB="34300" anchor="ctr"/>
                </a:tc>
                <a:tc>
                  <a:txBody>
                    <a:bodyPr/>
                    <a:lstStyle/>
                    <a:p>
                      <a:pPr marL="0" marR="0" lvl="0" indent="0" algn="ctr">
                        <a:lnSpc>
                          <a:spcPct val="100000"/>
                        </a:lnSpc>
                        <a:spcBef>
                          <a:spcPts val="0"/>
                        </a:spcBef>
                        <a:spcAft>
                          <a:spcPts val="0"/>
                        </a:spcAft>
                        <a:buNone/>
                      </a:pPr>
                      <a:r>
                        <a:rPr lang="en" sz="1500" b="0" i="0" u="none" strike="noStrike" cap="none" dirty="0">
                          <a:solidFill>
                            <a:srgbClr val="000000"/>
                          </a:solidFill>
                          <a:latin typeface="Times New Roman"/>
                          <a:cs typeface="Times New Roman"/>
                        </a:rPr>
                        <a:t>4.3</a:t>
                      </a:r>
                      <a:endParaRPr dirty="0">
                        <a:sym typeface="Times New Roman"/>
                      </a:endParaRPr>
                    </a:p>
                  </a:txBody>
                  <a:tcPr marL="5725" marR="5725" marT="5725" marB="0" anchor="ctr"/>
                </a:tc>
                <a:extLst>
                  <a:ext uri="{0D108BD9-81ED-4DB2-BD59-A6C34878D82A}">
                    <a16:rowId xmlns:a16="http://schemas.microsoft.com/office/drawing/2014/main" val="10006"/>
                  </a:ext>
                </a:extLst>
              </a:tr>
              <a:tr h="330925">
                <a:tc>
                  <a:txBody>
                    <a:bodyPr/>
                    <a:lstStyle/>
                    <a:p>
                      <a:pPr marL="0" marR="0" lvl="0" indent="0" algn="l" rtl="0">
                        <a:lnSpc>
                          <a:spcPct val="100000"/>
                        </a:lnSpc>
                        <a:spcBef>
                          <a:spcPts val="0"/>
                        </a:spcBef>
                        <a:spcAft>
                          <a:spcPts val="0"/>
                        </a:spcAft>
                        <a:buClr>
                          <a:srgbClr val="000000"/>
                        </a:buClr>
                        <a:buSzPts val="1500"/>
                        <a:buFont typeface="Arial"/>
                        <a:buNone/>
                      </a:pPr>
                      <a:r>
                        <a:rPr lang="en" sz="1500" u="none" strike="noStrike" cap="none" dirty="0">
                          <a:latin typeface="Times New Roman"/>
                          <a:cs typeface="Times New Roman"/>
                        </a:rPr>
                        <a:t>Indiana</a:t>
                      </a:r>
                    </a:p>
                  </a:txBody>
                  <a:tcPr marL="68600" marR="68600" marT="34300" marB="34300" anchor="ctr"/>
                </a:tc>
                <a:tc>
                  <a:txBody>
                    <a:bodyPr/>
                    <a:lstStyle/>
                    <a:p>
                      <a:pPr marL="0" marR="0" lvl="0" indent="0" algn="ctr">
                        <a:lnSpc>
                          <a:spcPct val="100000"/>
                        </a:lnSpc>
                        <a:spcBef>
                          <a:spcPts val="0"/>
                        </a:spcBef>
                        <a:spcAft>
                          <a:spcPts val="0"/>
                        </a:spcAft>
                        <a:buNone/>
                      </a:pPr>
                      <a:r>
                        <a:rPr lang="en" sz="1500" b="0" i="0" u="none" strike="noStrike" cap="none" dirty="0">
                          <a:solidFill>
                            <a:srgbClr val="000000"/>
                          </a:solidFill>
                          <a:latin typeface="Times New Roman"/>
                          <a:ea typeface="Times New Roman"/>
                          <a:cs typeface="Times New Roman"/>
                        </a:rPr>
                        <a:t>7.5</a:t>
                      </a:r>
                      <a:endParaRPr lang="en" sz="1500" b="0" i="0" u="none" strike="noStrike" cap="none" dirty="0">
                        <a:solidFill>
                          <a:srgbClr val="000000"/>
                        </a:solidFill>
                        <a:latin typeface="Times New Roman"/>
                        <a:ea typeface="Times New Roman"/>
                        <a:cs typeface="Times New Roman"/>
                        <a:sym typeface="Times New Roman"/>
                      </a:endParaRPr>
                    </a:p>
                  </a:txBody>
                  <a:tcPr marL="5725" marR="5725" marT="5725" marB="0" anchor="ctr"/>
                </a:tc>
                <a:tc>
                  <a:txBody>
                    <a:bodyPr/>
                    <a:lstStyle/>
                    <a:p>
                      <a:pPr marL="0" marR="0" lvl="0" indent="0" algn="l" rtl="0">
                        <a:lnSpc>
                          <a:spcPct val="100000"/>
                        </a:lnSpc>
                        <a:spcBef>
                          <a:spcPts val="0"/>
                        </a:spcBef>
                        <a:spcAft>
                          <a:spcPts val="0"/>
                        </a:spcAft>
                        <a:buClr>
                          <a:srgbClr val="000000"/>
                        </a:buClr>
                        <a:buSzPts val="1500"/>
                        <a:buFont typeface="Arial"/>
                        <a:buNone/>
                      </a:pPr>
                      <a:r>
                        <a:rPr lang="en" sz="1500" u="none" strike="noStrike" cap="none" dirty="0">
                          <a:latin typeface="Times New Roman"/>
                          <a:cs typeface="Times New Roman"/>
                        </a:rPr>
                        <a:t>Florida</a:t>
                      </a:r>
                    </a:p>
                  </a:txBody>
                  <a:tcPr marL="68600" marR="68600" marT="34300" marB="34300" anchor="ctr"/>
                </a:tc>
                <a:tc>
                  <a:txBody>
                    <a:bodyPr/>
                    <a:lstStyle/>
                    <a:p>
                      <a:pPr marL="0" marR="0" lvl="0" indent="0" algn="ctr">
                        <a:lnSpc>
                          <a:spcPct val="100000"/>
                        </a:lnSpc>
                        <a:spcBef>
                          <a:spcPts val="0"/>
                        </a:spcBef>
                        <a:spcAft>
                          <a:spcPts val="0"/>
                        </a:spcAft>
                        <a:buNone/>
                      </a:pPr>
                      <a:r>
                        <a:rPr lang="en" sz="1500" b="0" i="0" u="none" strike="noStrike" cap="none" dirty="0">
                          <a:solidFill>
                            <a:srgbClr val="000000"/>
                          </a:solidFill>
                          <a:latin typeface="Times New Roman"/>
                          <a:ea typeface="Times New Roman"/>
                          <a:cs typeface="Times New Roman"/>
                        </a:rPr>
                        <a:t>4.2</a:t>
                      </a:r>
                      <a:endParaRPr lang="en" sz="1500" b="0" i="0" u="none" strike="noStrike" cap="none" dirty="0">
                        <a:solidFill>
                          <a:srgbClr val="000000"/>
                        </a:solidFill>
                        <a:latin typeface="Times New Roman"/>
                        <a:ea typeface="Times New Roman"/>
                        <a:cs typeface="Times New Roman"/>
                        <a:sym typeface="Times New Roman"/>
                      </a:endParaRPr>
                    </a:p>
                  </a:txBody>
                  <a:tcPr marL="5725" marR="5725" marT="5725" marB="0" anchor="ctr"/>
                </a:tc>
                <a:extLst>
                  <a:ext uri="{0D108BD9-81ED-4DB2-BD59-A6C34878D82A}">
                    <a16:rowId xmlns:a16="http://schemas.microsoft.com/office/drawing/2014/main" val="10007"/>
                  </a:ext>
                </a:extLst>
              </a:tr>
              <a:tr h="330925">
                <a:tc>
                  <a:txBody>
                    <a:bodyPr/>
                    <a:lstStyle/>
                    <a:p>
                      <a:pPr marL="0" marR="0" lvl="0" indent="0" algn="l" rtl="0">
                        <a:lnSpc>
                          <a:spcPct val="100000"/>
                        </a:lnSpc>
                        <a:spcBef>
                          <a:spcPts val="0"/>
                        </a:spcBef>
                        <a:spcAft>
                          <a:spcPts val="0"/>
                        </a:spcAft>
                        <a:buClr>
                          <a:srgbClr val="000000"/>
                        </a:buClr>
                        <a:buSzPts val="1500"/>
                        <a:buFont typeface="Arial"/>
                        <a:buNone/>
                      </a:pPr>
                      <a:r>
                        <a:rPr lang="en" sz="1500" u="none" strike="noStrike" cap="none" dirty="0" err="1">
                          <a:latin typeface="Times New Roman"/>
                          <a:cs typeface="Times New Roman"/>
                        </a:rPr>
                        <a:t>Lousiana</a:t>
                      </a:r>
                    </a:p>
                  </a:txBody>
                  <a:tcPr marL="68600" marR="68600" marT="34300" marB="34300" anchor="ctr"/>
                </a:tc>
                <a:tc>
                  <a:txBody>
                    <a:bodyPr/>
                    <a:lstStyle/>
                    <a:p>
                      <a:pPr marL="0" marR="0" lvl="0" indent="0" algn="ctr">
                        <a:lnSpc>
                          <a:spcPct val="100000"/>
                        </a:lnSpc>
                        <a:spcBef>
                          <a:spcPts val="0"/>
                        </a:spcBef>
                        <a:spcAft>
                          <a:spcPts val="0"/>
                        </a:spcAft>
                        <a:buNone/>
                      </a:pPr>
                      <a:r>
                        <a:rPr lang="en" sz="1500" b="0" i="0" u="none" strike="noStrike" cap="none" dirty="0">
                          <a:solidFill>
                            <a:schemeClr val="dk1"/>
                          </a:solidFill>
                          <a:latin typeface="Times New Roman"/>
                          <a:cs typeface="Times New Roman"/>
                        </a:rPr>
                        <a:t>6.9</a:t>
                      </a:r>
                      <a:endParaRPr dirty="0"/>
                    </a:p>
                  </a:txBody>
                  <a:tcPr marL="5725" marR="5725" marT="5725" marB="0" anchor="ctr"/>
                </a:tc>
                <a:tc>
                  <a:txBody>
                    <a:bodyPr/>
                    <a:lstStyle/>
                    <a:p>
                      <a:pPr marL="0" marR="0" lvl="0" indent="0" algn="l" rtl="0">
                        <a:lnSpc>
                          <a:spcPct val="100000"/>
                        </a:lnSpc>
                        <a:spcBef>
                          <a:spcPts val="0"/>
                        </a:spcBef>
                        <a:spcAft>
                          <a:spcPts val="0"/>
                        </a:spcAft>
                        <a:buClr>
                          <a:srgbClr val="000000"/>
                        </a:buClr>
                        <a:buSzPts val="1500"/>
                        <a:buFont typeface="Arial"/>
                        <a:buNone/>
                      </a:pPr>
                      <a:r>
                        <a:rPr lang="en" sz="1500" u="none" strike="noStrike" cap="none" dirty="0">
                          <a:latin typeface="Times New Roman"/>
                          <a:cs typeface="Times New Roman"/>
                        </a:rPr>
                        <a:t>Missouri</a:t>
                      </a:r>
                      <a:endParaRPr sz="1100" u="none" strike="noStrike" cap="none" dirty="0"/>
                    </a:p>
                  </a:txBody>
                  <a:tcPr marL="68600" marR="68600" marT="34300" marB="34300" anchor="ctr"/>
                </a:tc>
                <a:tc>
                  <a:txBody>
                    <a:bodyPr/>
                    <a:lstStyle/>
                    <a:p>
                      <a:pPr marL="0" marR="0" lvl="0" indent="0" algn="ctr" rtl="0">
                        <a:lnSpc>
                          <a:spcPct val="100000"/>
                        </a:lnSpc>
                        <a:spcBef>
                          <a:spcPts val="0"/>
                        </a:spcBef>
                        <a:spcAft>
                          <a:spcPts val="0"/>
                        </a:spcAft>
                        <a:buClr>
                          <a:srgbClr val="000000"/>
                        </a:buClr>
                        <a:buSzPts val="1500"/>
                        <a:buFont typeface="Arial"/>
                        <a:buNone/>
                      </a:pPr>
                      <a:r>
                        <a:rPr lang="en" sz="1500" b="0" i="0" u="none" strike="noStrike" cap="none" dirty="0">
                          <a:solidFill>
                            <a:srgbClr val="000000"/>
                          </a:solidFill>
                          <a:latin typeface="Times New Roman"/>
                          <a:ea typeface="Times New Roman"/>
                          <a:cs typeface="Times New Roman"/>
                        </a:rPr>
                        <a:t>3.8</a:t>
                      </a:r>
                      <a:endParaRPr lang="en" sz="1500" b="0" i="0" u="none" strike="noStrike" cap="none" dirty="0">
                        <a:solidFill>
                          <a:srgbClr val="000000"/>
                        </a:solidFill>
                        <a:latin typeface="Times New Roman"/>
                        <a:ea typeface="Times New Roman"/>
                        <a:cs typeface="Times New Roman"/>
                        <a:sym typeface="Times New Roman"/>
                      </a:endParaRPr>
                    </a:p>
                  </a:txBody>
                  <a:tcPr marL="5725" marR="5725" marT="5725" marB="0" anchor="ctr"/>
                </a:tc>
                <a:extLst>
                  <a:ext uri="{0D108BD9-81ED-4DB2-BD59-A6C34878D82A}">
                    <a16:rowId xmlns:a16="http://schemas.microsoft.com/office/drawing/2014/main" val="10008"/>
                  </a:ext>
                </a:extLst>
              </a:tr>
            </a:tbl>
          </a:graphicData>
        </a:graphic>
      </p:graphicFrame>
      <p:cxnSp>
        <p:nvCxnSpPr>
          <p:cNvPr id="393" name="Google Shape;393;p13"/>
          <p:cNvCxnSpPr/>
          <p:nvPr/>
        </p:nvCxnSpPr>
        <p:spPr>
          <a:xfrm>
            <a:off x="5441651" y="1063228"/>
            <a:ext cx="20782" cy="4080272"/>
          </a:xfrm>
          <a:prstGeom prst="straightConnector1">
            <a:avLst/>
          </a:prstGeom>
          <a:noFill/>
          <a:ln w="9525" cap="flat" cmpd="sng">
            <a:solidFill>
              <a:schemeClr val="dk1"/>
            </a:solidFill>
            <a:prstDash val="solid"/>
            <a:round/>
            <a:headEnd type="none" w="sm" len="sm"/>
            <a:tailEnd type="none" w="sm" len="sm"/>
          </a:ln>
        </p:spPr>
      </p:cxnSp>
      <p:sp>
        <p:nvSpPr>
          <p:cNvPr id="394" name="Google Shape;394;p13"/>
          <p:cNvSpPr txBox="1"/>
          <p:nvPr/>
        </p:nvSpPr>
        <p:spPr>
          <a:xfrm>
            <a:off x="0" y="4935751"/>
            <a:ext cx="6424724" cy="230833"/>
          </a:xfrm>
          <a:prstGeom prst="rect">
            <a:avLst/>
          </a:prstGeom>
          <a:noFill/>
          <a:ln>
            <a:noFill/>
          </a:ln>
        </p:spPr>
        <p:txBody>
          <a:bodyPr spcFirstLastPara="1" wrap="square" lIns="68575" tIns="34275" rIns="68575" bIns="34275" anchor="t" anchorCtr="0">
            <a:noAutofit/>
          </a:bodyPr>
          <a:lstStyle/>
          <a:p>
            <a:pPr>
              <a:buSzPts val="1100"/>
            </a:pPr>
            <a:r>
              <a:rPr lang="en" sz="1100" b="0" i="0" u="none" strike="noStrike" cap="none" dirty="0">
                <a:solidFill>
                  <a:srgbClr val="000000"/>
                </a:solidFill>
                <a:latin typeface="Times New Roman"/>
                <a:ea typeface="Times New Roman"/>
                <a:cs typeface="Times New Roman"/>
                <a:sym typeface="Times New Roman"/>
              </a:rPr>
              <a:t>Source: </a:t>
            </a:r>
            <a:r>
              <a:rPr lang="en" sz="1100" b="0" i="0" u="none" strike="noStrike" cap="none" dirty="0" err="1">
                <a:solidFill>
                  <a:srgbClr val="000000"/>
                </a:solidFill>
                <a:latin typeface="Times New Roman"/>
                <a:ea typeface="Times New Roman"/>
                <a:cs typeface="Times New Roman"/>
                <a:sym typeface="Times New Roman"/>
              </a:rPr>
              <a:t>ustrade.census</a:t>
            </a:r>
            <a:r>
              <a:rPr lang="en" sz="1100" b="0" i="0" u="none" strike="noStrike" cap="none" dirty="0">
                <a:solidFill>
                  <a:srgbClr val="000000"/>
                </a:solidFill>
                <a:latin typeface="Times New Roman"/>
                <a:ea typeface="Times New Roman"/>
                <a:cs typeface="Times New Roman"/>
                <a:sym typeface="Times New Roman"/>
              </a:rPr>
              <a:t> data</a:t>
            </a:r>
            <a:r>
              <a:rPr lang="en" sz="1100" dirty="0">
                <a:latin typeface="Times New Roman"/>
                <a:ea typeface="Times New Roman"/>
                <a:cs typeface="Times New Roman"/>
                <a:sym typeface="Times New Roman"/>
              </a:rPr>
              <a:t>, 2024</a:t>
            </a:r>
            <a:endParaRPr sz="1100" b="0" i="0" u="none" strike="noStrike" cap="none" dirty="0">
              <a:solidFill>
                <a:srgbClr val="000000"/>
              </a:solidFill>
              <a:latin typeface="Arial"/>
              <a:ea typeface="Arial"/>
              <a:cs typeface="Arial"/>
              <a:sym typeface="Arial"/>
            </a:endParaRPr>
          </a:p>
        </p:txBody>
      </p:sp>
      <p:pic>
        <p:nvPicPr>
          <p:cNvPr id="5" name="Picture 4" descr="Map&#10;&#10;Description automatically generated with medium confidence">
            <a:extLst>
              <a:ext uri="{FF2B5EF4-FFF2-40B4-BE49-F238E27FC236}">
                <a16:creationId xmlns:a16="http://schemas.microsoft.com/office/drawing/2014/main" id="{3BD2009E-1258-1F94-EE5B-B7C02A77FB70}"/>
              </a:ext>
            </a:extLst>
          </p:cNvPr>
          <p:cNvPicPr>
            <a:picLocks noChangeAspect="1"/>
          </p:cNvPicPr>
          <p:nvPr/>
        </p:nvPicPr>
        <p:blipFill>
          <a:blip r:embed="rId3"/>
          <a:stretch>
            <a:fillRect/>
          </a:stretch>
        </p:blipFill>
        <p:spPr>
          <a:xfrm>
            <a:off x="5483333" y="1456024"/>
            <a:ext cx="3671801" cy="3090441"/>
          </a:xfrm>
          <a:prstGeom prst="rect">
            <a:avLst/>
          </a:prstGeom>
        </p:spPr>
      </p:pic>
    </p:spTree>
    <p:extLst>
      <p:ext uri="{BB962C8B-B14F-4D97-AF65-F5344CB8AC3E}">
        <p14:creationId xmlns:p14="http://schemas.microsoft.com/office/powerpoint/2010/main" val="35342194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56"/>
          <p:cNvSpPr txBox="1">
            <a:spLocks noGrp="1"/>
          </p:cNvSpPr>
          <p:nvPr>
            <p:ph type="title"/>
          </p:nvPr>
        </p:nvSpPr>
        <p:spPr>
          <a:xfrm>
            <a:off x="153649" y="172250"/>
            <a:ext cx="8795478" cy="85725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3300"/>
              <a:buFont typeface="Times New Roman"/>
              <a:buNone/>
            </a:pPr>
            <a:r>
              <a:rPr lang="en" dirty="0"/>
              <a:t>Top U.S. States’ Trade with Canada </a:t>
            </a:r>
            <a:r>
              <a:rPr lang="en" sz="2000" dirty="0"/>
              <a:t>2023</a:t>
            </a:r>
            <a:endParaRPr lang="en" dirty="0"/>
          </a:p>
        </p:txBody>
      </p:sp>
      <p:cxnSp>
        <p:nvCxnSpPr>
          <p:cNvPr id="757" name="Google Shape;757;p56"/>
          <p:cNvCxnSpPr/>
          <p:nvPr/>
        </p:nvCxnSpPr>
        <p:spPr>
          <a:xfrm>
            <a:off x="5441650" y="1063228"/>
            <a:ext cx="20783" cy="4080272"/>
          </a:xfrm>
          <a:prstGeom prst="straightConnector1">
            <a:avLst/>
          </a:prstGeom>
          <a:noFill/>
          <a:ln w="9525" cap="flat" cmpd="sng">
            <a:solidFill>
              <a:schemeClr val="dk1"/>
            </a:solidFill>
            <a:prstDash val="solid"/>
            <a:round/>
            <a:headEnd type="none" w="sm" len="sm"/>
            <a:tailEnd type="none" w="sm" len="sm"/>
          </a:ln>
        </p:spPr>
      </p:cxnSp>
      <p:sp>
        <p:nvSpPr>
          <p:cNvPr id="758" name="Google Shape;758;p56"/>
          <p:cNvSpPr txBox="1"/>
          <p:nvPr/>
        </p:nvSpPr>
        <p:spPr>
          <a:xfrm>
            <a:off x="153649" y="4912667"/>
            <a:ext cx="6424724" cy="261570"/>
          </a:xfrm>
          <a:prstGeom prst="rect">
            <a:avLst/>
          </a:prstGeom>
          <a:noFill/>
          <a:ln>
            <a:noFill/>
          </a:ln>
        </p:spPr>
        <p:txBody>
          <a:bodyPr spcFirstLastPara="1" wrap="square" lIns="91425" tIns="45700" rIns="91425" bIns="45700" anchor="t" anchorCtr="0">
            <a:spAutoFit/>
          </a:bodyPr>
          <a:lstStyle/>
          <a:p>
            <a:pPr>
              <a:buSzPts val="1050"/>
            </a:pPr>
            <a:r>
              <a:rPr lang="en" sz="1050" b="0" i="0" u="none" strike="noStrike" cap="none" dirty="0">
                <a:solidFill>
                  <a:srgbClr val="000000"/>
                </a:solidFill>
                <a:latin typeface="Times New Roman"/>
                <a:ea typeface="Times New Roman"/>
                <a:cs typeface="Times New Roman"/>
                <a:sym typeface="Times New Roman"/>
              </a:rPr>
              <a:t>Source: </a:t>
            </a:r>
            <a:r>
              <a:rPr lang="en" sz="1100" dirty="0" err="1">
                <a:latin typeface="Times New Roman"/>
                <a:ea typeface="Times New Roman"/>
                <a:cs typeface="Times New Roman"/>
                <a:sym typeface="Times New Roman"/>
              </a:rPr>
              <a:t>ustrade</a:t>
            </a:r>
            <a:r>
              <a:rPr lang="en" sz="1100" b="0" i="0" u="none" strike="noStrike" cap="none" dirty="0" err="1">
                <a:solidFill>
                  <a:srgbClr val="000000"/>
                </a:solidFill>
                <a:latin typeface="Times New Roman"/>
                <a:ea typeface="Times New Roman"/>
                <a:cs typeface="Times New Roman"/>
                <a:sym typeface="Times New Roman"/>
              </a:rPr>
              <a:t>.</a:t>
            </a:r>
            <a:r>
              <a:rPr lang="en" sz="1100" dirty="0" err="1">
                <a:latin typeface="Times New Roman"/>
                <a:ea typeface="Times New Roman"/>
                <a:cs typeface="Times New Roman"/>
                <a:sym typeface="Times New Roman"/>
              </a:rPr>
              <a:t>census</a:t>
            </a:r>
            <a:r>
              <a:rPr lang="en" sz="1100" dirty="0">
                <a:latin typeface="Times New Roman"/>
                <a:ea typeface="Times New Roman"/>
                <a:cs typeface="Times New Roman"/>
                <a:sym typeface="Times New Roman"/>
              </a:rPr>
              <a:t> data, 2024</a:t>
            </a:r>
            <a:endParaRPr sz="1400" b="0" i="0" u="none" strike="noStrike" cap="none" dirty="0">
              <a:solidFill>
                <a:srgbClr val="000000"/>
              </a:solidFill>
              <a:latin typeface="Arial"/>
              <a:ea typeface="Arial"/>
              <a:cs typeface="Arial"/>
              <a:sym typeface="Arial"/>
            </a:endParaRPr>
          </a:p>
        </p:txBody>
      </p:sp>
      <p:sp>
        <p:nvSpPr>
          <p:cNvPr id="759" name="Google Shape;759;p56"/>
          <p:cNvSpPr txBox="1"/>
          <p:nvPr/>
        </p:nvSpPr>
        <p:spPr>
          <a:xfrm>
            <a:off x="202475" y="1117056"/>
            <a:ext cx="5239176" cy="1400383"/>
          </a:xfrm>
          <a:prstGeom prst="rect">
            <a:avLst/>
          </a:prstGeom>
          <a:noFill/>
          <a:ln>
            <a:noFill/>
          </a:ln>
        </p:spPr>
        <p:txBody>
          <a:bodyPr spcFirstLastPara="1" wrap="square" lIns="91425" tIns="45700" rIns="91425" bIns="45700" anchor="t" anchorCtr="0">
            <a:spAutoFit/>
          </a:bodyPr>
          <a:lstStyle/>
          <a:p>
            <a:pPr marL="214313" marR="0" lvl="0" indent="-214313" algn="l" rtl="0">
              <a:lnSpc>
                <a:spcPct val="100000"/>
              </a:lnSpc>
              <a:spcBef>
                <a:spcPts val="0"/>
              </a:spcBef>
              <a:spcAft>
                <a:spcPts val="0"/>
              </a:spcAft>
              <a:buClr>
                <a:srgbClr val="000000"/>
              </a:buClr>
              <a:buSzPts val="1700"/>
              <a:buFont typeface="Arial"/>
              <a:buChar char="•"/>
            </a:pPr>
            <a:r>
              <a:rPr lang="en" sz="1700" b="0" i="0" u="none" strike="noStrike" cap="none">
                <a:solidFill>
                  <a:srgbClr val="000000"/>
                </a:solidFill>
                <a:latin typeface="Times New Roman"/>
                <a:ea typeface="Times New Roman"/>
                <a:cs typeface="Times New Roman"/>
                <a:sym typeface="Times New Roman"/>
              </a:rPr>
              <a:t>Canada ranks as the </a:t>
            </a:r>
            <a:r>
              <a:rPr lang="en" sz="1700" b="0" i="0" u="none" strike="noStrike" cap="none">
                <a:solidFill>
                  <a:srgbClr val="C00000"/>
                </a:solidFill>
                <a:latin typeface="Times New Roman"/>
                <a:ea typeface="Times New Roman"/>
                <a:cs typeface="Times New Roman"/>
                <a:sym typeface="Times New Roman"/>
              </a:rPr>
              <a:t>United States' top export partner, </a:t>
            </a:r>
            <a:r>
              <a:rPr lang="en" sz="1700" b="0" i="0" u="none" strike="noStrike" cap="none">
                <a:solidFill>
                  <a:srgbClr val="000000"/>
                </a:solidFill>
                <a:latin typeface="Times New Roman"/>
                <a:ea typeface="Times New Roman"/>
                <a:cs typeface="Times New Roman"/>
                <a:sym typeface="Times New Roman"/>
              </a:rPr>
              <a:t>accounting for </a:t>
            </a:r>
            <a:r>
              <a:rPr lang="en" sz="1700" b="0" i="0" u="none" strike="noStrike" cap="none">
                <a:solidFill>
                  <a:srgbClr val="C00000"/>
                </a:solidFill>
                <a:latin typeface="Times New Roman"/>
                <a:ea typeface="Times New Roman"/>
                <a:cs typeface="Times New Roman"/>
                <a:sym typeface="Times New Roman"/>
              </a:rPr>
              <a:t>more than 18% </a:t>
            </a:r>
            <a:r>
              <a:rPr lang="en" sz="1700" b="0" i="0" u="none" strike="noStrike" cap="none">
                <a:solidFill>
                  <a:srgbClr val="000000"/>
                </a:solidFill>
                <a:latin typeface="Times New Roman"/>
                <a:ea typeface="Times New Roman"/>
                <a:cs typeface="Times New Roman"/>
                <a:sym typeface="Times New Roman"/>
              </a:rPr>
              <a:t>of the total.</a:t>
            </a:r>
            <a:endParaRPr sz="1400" b="0" i="0" u="none" strike="noStrike" cap="none">
              <a:solidFill>
                <a:srgbClr val="000000"/>
              </a:solidFill>
              <a:latin typeface="Arial"/>
              <a:ea typeface="Arial"/>
              <a:cs typeface="Arial"/>
              <a:sym typeface="Arial"/>
            </a:endParaRPr>
          </a:p>
          <a:p>
            <a:pPr marL="214313" marR="0" lvl="0" indent="-214313" algn="l" rtl="0">
              <a:lnSpc>
                <a:spcPct val="100000"/>
              </a:lnSpc>
              <a:spcBef>
                <a:spcPts val="0"/>
              </a:spcBef>
              <a:spcAft>
                <a:spcPts val="0"/>
              </a:spcAft>
              <a:buClr>
                <a:srgbClr val="000000"/>
              </a:buClr>
              <a:buSzPts val="1700"/>
              <a:buFont typeface="Arial"/>
              <a:buChar char="•"/>
            </a:pPr>
            <a:r>
              <a:rPr lang="en" sz="1700" b="0" i="0" u="none" strike="noStrike" cap="none">
                <a:solidFill>
                  <a:srgbClr val="000000"/>
                </a:solidFill>
                <a:latin typeface="Times New Roman"/>
                <a:ea typeface="Times New Roman"/>
                <a:cs typeface="Times New Roman"/>
                <a:sym typeface="Times New Roman"/>
              </a:rPr>
              <a:t>Canada is the </a:t>
            </a:r>
            <a:r>
              <a:rPr lang="en" sz="1700" b="0" i="0" u="none" strike="noStrike" cap="none">
                <a:solidFill>
                  <a:srgbClr val="C00000"/>
                </a:solidFill>
                <a:latin typeface="Times New Roman"/>
                <a:ea typeface="Times New Roman"/>
                <a:cs typeface="Times New Roman"/>
                <a:sym typeface="Times New Roman"/>
              </a:rPr>
              <a:t>number one export market for 35 U.S. states</a:t>
            </a:r>
            <a:r>
              <a:rPr lang="en" sz="1700" b="0" i="0" u="none" strike="noStrike" cap="none">
                <a:solidFill>
                  <a:srgbClr val="000000"/>
                </a:solidFill>
                <a:latin typeface="Times New Roman"/>
                <a:ea typeface="Times New Roman"/>
                <a:cs typeface="Times New Roman"/>
                <a:sym typeface="Times New Roman"/>
              </a:rPr>
              <a:t>, and the largest foreign supplier of oil, natural gas, and electricity to U.S.</a:t>
            </a:r>
            <a:endParaRPr sz="1400" b="0" i="0" u="none" strike="noStrike" cap="none">
              <a:solidFill>
                <a:srgbClr val="000000"/>
              </a:solidFill>
              <a:latin typeface="Arial"/>
              <a:ea typeface="Arial"/>
              <a:cs typeface="Arial"/>
              <a:sym typeface="Arial"/>
            </a:endParaRPr>
          </a:p>
        </p:txBody>
      </p:sp>
      <p:graphicFrame>
        <p:nvGraphicFramePr>
          <p:cNvPr id="760" name="Google Shape;760;p56"/>
          <p:cNvGraphicFramePr/>
          <p:nvPr>
            <p:extLst>
              <p:ext uri="{D42A27DB-BD31-4B8C-83A1-F6EECF244321}">
                <p14:modId xmlns:p14="http://schemas.microsoft.com/office/powerpoint/2010/main" val="1958451901"/>
              </p:ext>
            </p:extLst>
          </p:nvPr>
        </p:nvGraphicFramePr>
        <p:xfrm>
          <a:off x="676651" y="2672747"/>
          <a:ext cx="4431100" cy="2242155"/>
        </p:xfrm>
        <a:graphic>
          <a:graphicData uri="http://schemas.openxmlformats.org/drawingml/2006/table">
            <a:tbl>
              <a:tblPr firstRow="1" bandRow="1">
                <a:noFill/>
                <a:tableStyleId>{10DB1751-57B6-4639-A0B6-8711B656D11E}</a:tableStyleId>
              </a:tblPr>
              <a:tblGrid>
                <a:gridCol w="1178450">
                  <a:extLst>
                    <a:ext uri="{9D8B030D-6E8A-4147-A177-3AD203B41FA5}">
                      <a16:colId xmlns:a16="http://schemas.microsoft.com/office/drawing/2014/main" val="20000"/>
                    </a:ext>
                  </a:extLst>
                </a:gridCol>
                <a:gridCol w="964800">
                  <a:extLst>
                    <a:ext uri="{9D8B030D-6E8A-4147-A177-3AD203B41FA5}">
                      <a16:colId xmlns:a16="http://schemas.microsoft.com/office/drawing/2014/main" val="20001"/>
                    </a:ext>
                  </a:extLst>
                </a:gridCol>
                <a:gridCol w="1308000">
                  <a:extLst>
                    <a:ext uri="{9D8B030D-6E8A-4147-A177-3AD203B41FA5}">
                      <a16:colId xmlns:a16="http://schemas.microsoft.com/office/drawing/2014/main" val="20002"/>
                    </a:ext>
                  </a:extLst>
                </a:gridCol>
                <a:gridCol w="979850">
                  <a:extLst>
                    <a:ext uri="{9D8B030D-6E8A-4147-A177-3AD203B41FA5}">
                      <a16:colId xmlns:a16="http://schemas.microsoft.com/office/drawing/2014/main" val="20003"/>
                    </a:ext>
                  </a:extLst>
                </a:gridCol>
              </a:tblGrid>
              <a:tr h="274325">
                <a:tc gridSpan="4">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dirty="0">
                          <a:latin typeface="Times New Roman"/>
                          <a:ea typeface="Times New Roman"/>
                          <a:cs typeface="Times New Roman"/>
                          <a:sym typeface="Times New Roman"/>
                        </a:rPr>
                        <a:t>Top 10 Trading States</a:t>
                      </a:r>
                      <a:endParaRPr sz="1000" u="none" strike="noStrike" cap="none" dirty="0">
                        <a:latin typeface="Times New Roman"/>
                        <a:ea typeface="Times New Roman"/>
                        <a:cs typeface="Times New Roman"/>
                        <a:sym typeface="Times New Roman"/>
                      </a:endParaRPr>
                    </a:p>
                  </a:txBody>
                  <a:tcPr marL="68575" marR="68575" marT="34300" marB="3430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80050">
                <a:tc>
                  <a:txBody>
                    <a:bodyPr/>
                    <a:lstStyle/>
                    <a:p>
                      <a:pPr marL="0" marR="0" lvl="0" indent="0" algn="l" rtl="0">
                        <a:lnSpc>
                          <a:spcPct val="100000"/>
                        </a:lnSpc>
                        <a:spcBef>
                          <a:spcPts val="0"/>
                        </a:spcBef>
                        <a:spcAft>
                          <a:spcPts val="0"/>
                        </a:spcAft>
                        <a:buClr>
                          <a:schemeClr val="dk1"/>
                        </a:buClr>
                        <a:buSzPts val="1400"/>
                        <a:buFont typeface="Times New Roman"/>
                        <a:buNone/>
                      </a:pPr>
                      <a:r>
                        <a:rPr lang="en" sz="1400" u="none" strike="noStrike" cap="none" dirty="0">
                          <a:latin typeface="Times New Roman"/>
                          <a:ea typeface="Times New Roman"/>
                          <a:cs typeface="Times New Roman"/>
                          <a:sym typeface="Times New Roman"/>
                        </a:rPr>
                        <a:t>State</a:t>
                      </a:r>
                      <a:endParaRPr sz="1400" u="none" strike="noStrike" cap="none" dirty="0"/>
                    </a:p>
                  </a:txBody>
                  <a:tcPr marL="68575" marR="68575" marT="34300" marB="34300"/>
                </a:tc>
                <a:tc>
                  <a:txBody>
                    <a:bodyPr/>
                    <a:lstStyle/>
                    <a:p>
                      <a:pPr marL="0" marR="0" lvl="0" indent="0" algn="l" rtl="0">
                        <a:lnSpc>
                          <a:spcPct val="100000"/>
                        </a:lnSpc>
                        <a:spcBef>
                          <a:spcPts val="0"/>
                        </a:spcBef>
                        <a:spcAft>
                          <a:spcPts val="0"/>
                        </a:spcAft>
                        <a:buClr>
                          <a:schemeClr val="dk1"/>
                        </a:buClr>
                        <a:buSzPts val="1400"/>
                        <a:buFont typeface="Times New Roman"/>
                        <a:buNone/>
                      </a:pPr>
                      <a:r>
                        <a:rPr lang="en" sz="1400" u="none" strike="noStrike" cap="none" dirty="0">
                          <a:latin typeface="Times New Roman"/>
                          <a:ea typeface="Times New Roman"/>
                          <a:cs typeface="Times New Roman"/>
                          <a:sym typeface="Times New Roman"/>
                        </a:rPr>
                        <a:t>$USD</a:t>
                      </a:r>
                      <a:br>
                        <a:rPr lang="en" sz="1400" u="none" strike="noStrike" cap="none" dirty="0">
                          <a:latin typeface="Times New Roman"/>
                          <a:ea typeface="Times New Roman"/>
                          <a:cs typeface="Times New Roman"/>
                          <a:sym typeface="Times New Roman"/>
                        </a:rPr>
                      </a:br>
                      <a:r>
                        <a:rPr lang="en" sz="1400" u="none" strike="noStrike" cap="none" dirty="0">
                          <a:latin typeface="Times New Roman"/>
                          <a:ea typeface="Times New Roman"/>
                          <a:cs typeface="Times New Roman"/>
                          <a:sym typeface="Times New Roman"/>
                        </a:rPr>
                        <a:t>(Billions)</a:t>
                      </a:r>
                      <a:endParaRPr sz="1400" u="none" strike="noStrike" cap="none" dirty="0"/>
                    </a:p>
                  </a:txBody>
                  <a:tcPr marL="68575" marR="68575" marT="34300" marB="34300"/>
                </a:tc>
                <a:tc>
                  <a:txBody>
                    <a:bodyPr/>
                    <a:lstStyle/>
                    <a:p>
                      <a:pPr marL="0" marR="0" lvl="0" indent="0" algn="l" rtl="0">
                        <a:lnSpc>
                          <a:spcPct val="100000"/>
                        </a:lnSpc>
                        <a:spcBef>
                          <a:spcPts val="0"/>
                        </a:spcBef>
                        <a:spcAft>
                          <a:spcPts val="0"/>
                        </a:spcAft>
                        <a:buClr>
                          <a:schemeClr val="dk1"/>
                        </a:buClr>
                        <a:buSzPts val="1400"/>
                        <a:buFont typeface="Times New Roman"/>
                        <a:buNone/>
                      </a:pPr>
                      <a:r>
                        <a:rPr lang="en" sz="1400" u="none" strike="noStrike" cap="none" dirty="0">
                          <a:latin typeface="Times New Roman"/>
                          <a:ea typeface="Times New Roman"/>
                          <a:cs typeface="Times New Roman"/>
                          <a:sym typeface="Times New Roman"/>
                        </a:rPr>
                        <a:t>State</a:t>
                      </a:r>
                      <a:endParaRPr sz="1400" u="none" strike="noStrike" cap="none" dirty="0"/>
                    </a:p>
                  </a:txBody>
                  <a:tcPr marL="68575" marR="68575" marT="34300" marB="34300"/>
                </a:tc>
                <a:tc>
                  <a:txBody>
                    <a:bodyPr/>
                    <a:lstStyle/>
                    <a:p>
                      <a:pPr marL="0" marR="0" lvl="0" indent="0" algn="l" rtl="0">
                        <a:lnSpc>
                          <a:spcPct val="100000"/>
                        </a:lnSpc>
                        <a:spcBef>
                          <a:spcPts val="0"/>
                        </a:spcBef>
                        <a:spcAft>
                          <a:spcPts val="0"/>
                        </a:spcAft>
                        <a:buClr>
                          <a:schemeClr val="dk1"/>
                        </a:buClr>
                        <a:buSzPts val="1400"/>
                        <a:buFont typeface="Times New Roman"/>
                        <a:buNone/>
                      </a:pPr>
                      <a:r>
                        <a:rPr lang="en" sz="1400" u="none" strike="noStrike" cap="none" dirty="0">
                          <a:latin typeface="Times New Roman"/>
                          <a:ea typeface="Times New Roman"/>
                          <a:cs typeface="Times New Roman"/>
                          <a:sym typeface="Times New Roman"/>
                        </a:rPr>
                        <a:t>$USD</a:t>
                      </a:r>
                      <a:br>
                        <a:rPr lang="en" sz="1400" u="none" strike="noStrike" cap="none" dirty="0">
                          <a:latin typeface="Times New Roman"/>
                          <a:ea typeface="Times New Roman"/>
                          <a:cs typeface="Times New Roman"/>
                          <a:sym typeface="Times New Roman"/>
                        </a:rPr>
                      </a:br>
                      <a:r>
                        <a:rPr lang="en" sz="1400" u="none" strike="noStrike" cap="none" dirty="0">
                          <a:latin typeface="Times New Roman"/>
                          <a:ea typeface="Times New Roman"/>
                          <a:cs typeface="Times New Roman"/>
                          <a:sym typeface="Times New Roman"/>
                        </a:rPr>
                        <a:t>(Billions)</a:t>
                      </a:r>
                      <a:endParaRPr sz="1400" u="none" strike="noStrike" cap="none" dirty="0"/>
                    </a:p>
                  </a:txBody>
                  <a:tcPr marL="68575" marR="68575" marT="34300" marB="34300"/>
                </a:tc>
                <a:extLst>
                  <a:ext uri="{0D108BD9-81ED-4DB2-BD59-A6C34878D82A}">
                    <a16:rowId xmlns:a16="http://schemas.microsoft.com/office/drawing/2014/main" val="10001"/>
                  </a:ext>
                </a:extLst>
              </a:tr>
              <a:tr h="292975">
                <a:tc>
                  <a:txBody>
                    <a:bodyPr/>
                    <a:lstStyle/>
                    <a:p>
                      <a:pPr marL="0" marR="0" lvl="0" indent="0" algn="l" rtl="0">
                        <a:lnSpc>
                          <a:spcPct val="100000"/>
                        </a:lnSpc>
                        <a:spcBef>
                          <a:spcPts val="0"/>
                        </a:spcBef>
                        <a:spcAft>
                          <a:spcPts val="0"/>
                        </a:spcAft>
                        <a:buClr>
                          <a:schemeClr val="dk1"/>
                        </a:buClr>
                        <a:buSzPts val="1000"/>
                        <a:buFont typeface="Times New Roman"/>
                        <a:buNone/>
                      </a:pPr>
                      <a:r>
                        <a:rPr lang="en" sz="1000" u="none" strike="noStrike" cap="none" dirty="0">
                          <a:latin typeface="Times New Roman"/>
                          <a:ea typeface="Times New Roman"/>
                          <a:cs typeface="Times New Roman"/>
                          <a:sym typeface="Times New Roman"/>
                        </a:rPr>
                        <a:t>1. </a:t>
                      </a:r>
                      <a:r>
                        <a:rPr lang="en" sz="1400" u="none" strike="noStrike" cap="none" dirty="0">
                          <a:latin typeface="Times New Roman"/>
                          <a:ea typeface="Times New Roman"/>
                          <a:cs typeface="Times New Roman"/>
                        </a:rPr>
                        <a:t>Texas</a:t>
                      </a:r>
                      <a:endParaRPr sz="1400" u="none" strike="noStrike" cap="none" dirty="0"/>
                    </a:p>
                  </a:txBody>
                  <a:tcPr marL="68575" marR="68575" marT="34300" marB="34300"/>
                </a:tc>
                <a:tc>
                  <a:txBody>
                    <a:bodyPr/>
                    <a:lstStyle/>
                    <a:p>
                      <a:pPr marL="0" marR="0" lvl="0" indent="0" algn="l" rtl="0">
                        <a:lnSpc>
                          <a:spcPct val="100000"/>
                        </a:lnSpc>
                        <a:spcBef>
                          <a:spcPts val="0"/>
                        </a:spcBef>
                        <a:spcAft>
                          <a:spcPts val="0"/>
                        </a:spcAft>
                        <a:buClr>
                          <a:schemeClr val="dk1"/>
                        </a:buClr>
                        <a:buSzPts val="1400"/>
                        <a:buFont typeface="Times New Roman"/>
                        <a:buNone/>
                      </a:pPr>
                      <a:r>
                        <a:rPr lang="en" sz="1400" u="none" strike="noStrike" cap="none" dirty="0">
                          <a:latin typeface="Times New Roman"/>
                          <a:cs typeface="Times New Roman"/>
                        </a:rPr>
                        <a:t>35.8</a:t>
                      </a:r>
                    </a:p>
                  </a:txBody>
                  <a:tcPr marL="68575" marR="68575" marT="34300" marB="34300"/>
                </a:tc>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dirty="0">
                          <a:latin typeface="Times New Roman"/>
                          <a:ea typeface="Times New Roman"/>
                          <a:cs typeface="Times New Roman"/>
                          <a:sym typeface="Times New Roman"/>
                        </a:rPr>
                        <a:t>6. </a:t>
                      </a:r>
                      <a:r>
                        <a:rPr lang="en" sz="1000" u="none" strike="noStrike" cap="none">
                          <a:latin typeface="Times New Roman"/>
                          <a:ea typeface="Times New Roman"/>
                          <a:cs typeface="Times New Roman"/>
                        </a:rPr>
                        <a:t>California</a:t>
                      </a:r>
                      <a:endParaRPr sz="1400" u="none" strike="noStrike" cap="none"/>
                    </a:p>
                  </a:txBody>
                  <a:tcPr marL="68575" marR="68575" marT="34300" marB="34300"/>
                </a:tc>
                <a:tc>
                  <a:txBody>
                    <a:bodyPr/>
                    <a:lstStyle/>
                    <a:p>
                      <a:pPr marL="0" marR="0" lvl="0" indent="0" algn="l">
                        <a:lnSpc>
                          <a:spcPct val="100000"/>
                        </a:lnSpc>
                        <a:spcBef>
                          <a:spcPts val="0"/>
                        </a:spcBef>
                        <a:spcAft>
                          <a:spcPts val="0"/>
                        </a:spcAft>
                        <a:buNone/>
                      </a:pPr>
                      <a:r>
                        <a:rPr lang="en" sz="1000" u="none" strike="noStrike" cap="none" dirty="0">
                          <a:latin typeface="Times New Roman"/>
                          <a:cs typeface="Times New Roman"/>
                        </a:rPr>
                        <a:t>19.0</a:t>
                      </a:r>
                      <a:endParaRPr dirty="0"/>
                    </a:p>
                  </a:txBody>
                  <a:tcPr marL="68575" marR="68575" marT="34300" marB="34300"/>
                </a:tc>
                <a:extLst>
                  <a:ext uri="{0D108BD9-81ED-4DB2-BD59-A6C34878D82A}">
                    <a16:rowId xmlns:a16="http://schemas.microsoft.com/office/drawing/2014/main" val="10002"/>
                  </a:ext>
                </a:extLst>
              </a:tr>
              <a:tr h="292975">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dirty="0">
                          <a:latin typeface="Times New Roman"/>
                          <a:ea typeface="Times New Roman"/>
                          <a:cs typeface="Times New Roman"/>
                          <a:sym typeface="Times New Roman"/>
                        </a:rPr>
                        <a:t>2. </a:t>
                      </a:r>
                      <a:r>
                        <a:rPr lang="en" sz="1000" u="none" strike="noStrike" cap="none" dirty="0">
                          <a:latin typeface="Times New Roman"/>
                          <a:ea typeface="Times New Roman"/>
                          <a:cs typeface="Times New Roman"/>
                        </a:rPr>
                        <a:t>Michigan</a:t>
                      </a:r>
                      <a:endParaRPr sz="1400" u="none" strike="noStrike" cap="none" dirty="0"/>
                    </a:p>
                  </a:txBody>
                  <a:tcPr marL="68575" marR="68575" marT="34300" marB="34300"/>
                </a:tc>
                <a:tc>
                  <a:txBody>
                    <a:bodyPr/>
                    <a:lstStyle/>
                    <a:p>
                      <a:pPr marL="0" marR="0" lvl="0" indent="0" algn="l">
                        <a:lnSpc>
                          <a:spcPct val="100000"/>
                        </a:lnSpc>
                        <a:spcBef>
                          <a:spcPts val="0"/>
                        </a:spcBef>
                        <a:spcAft>
                          <a:spcPts val="0"/>
                        </a:spcAft>
                        <a:buNone/>
                      </a:pPr>
                      <a:r>
                        <a:rPr lang="en" sz="1000" u="none" strike="noStrike" cap="none">
                          <a:latin typeface="Times New Roman"/>
                          <a:cs typeface="Times New Roman"/>
                        </a:rPr>
                        <a:t>27.4</a:t>
                      </a:r>
                      <a:endParaRPr/>
                    </a:p>
                  </a:txBody>
                  <a:tcPr marL="68575" marR="68575" marT="34300" marB="34300"/>
                </a:tc>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dirty="0">
                          <a:latin typeface="Times New Roman"/>
                          <a:ea typeface="Times New Roman"/>
                          <a:cs typeface="Times New Roman"/>
                          <a:sym typeface="Times New Roman"/>
                        </a:rPr>
                        <a:t>7. </a:t>
                      </a:r>
                      <a:r>
                        <a:rPr lang="en" sz="1000" u="none" strike="noStrike" cap="none" dirty="0">
                          <a:latin typeface="Times New Roman"/>
                          <a:ea typeface="Times New Roman"/>
                          <a:cs typeface="Times New Roman"/>
                        </a:rPr>
                        <a:t>Indiana</a:t>
                      </a:r>
                      <a:endParaRPr sz="1400" u="none" strike="noStrike" cap="none" dirty="0"/>
                    </a:p>
                  </a:txBody>
                  <a:tcPr marL="68575" marR="68575" marT="34300" marB="34300"/>
                </a:tc>
                <a:tc>
                  <a:txBody>
                    <a:bodyPr/>
                    <a:lstStyle/>
                    <a:p>
                      <a:pPr marL="0" marR="0" lvl="0" indent="0" algn="l">
                        <a:lnSpc>
                          <a:spcPct val="100000"/>
                        </a:lnSpc>
                        <a:spcBef>
                          <a:spcPts val="0"/>
                        </a:spcBef>
                        <a:spcAft>
                          <a:spcPts val="0"/>
                        </a:spcAft>
                        <a:buNone/>
                      </a:pPr>
                      <a:r>
                        <a:rPr lang="en" sz="1000" u="none" strike="noStrike" cap="none" dirty="0">
                          <a:latin typeface="Times New Roman"/>
                          <a:cs typeface="Times New Roman"/>
                        </a:rPr>
                        <a:t>14.9</a:t>
                      </a:r>
                      <a:endParaRPr dirty="0"/>
                    </a:p>
                  </a:txBody>
                  <a:tcPr marL="68575" marR="68575" marT="34300" marB="34300"/>
                </a:tc>
                <a:extLst>
                  <a:ext uri="{0D108BD9-81ED-4DB2-BD59-A6C34878D82A}">
                    <a16:rowId xmlns:a16="http://schemas.microsoft.com/office/drawing/2014/main" val="10003"/>
                  </a:ext>
                </a:extLst>
              </a:tr>
              <a:tr h="292975">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dirty="0">
                          <a:latin typeface="Times New Roman"/>
                          <a:ea typeface="Times New Roman"/>
                          <a:cs typeface="Times New Roman"/>
                          <a:sym typeface="Times New Roman"/>
                        </a:rPr>
                        <a:t>3. </a:t>
                      </a:r>
                      <a:r>
                        <a:rPr lang="en" sz="1000" u="none" strike="noStrike" cap="none" dirty="0">
                          <a:latin typeface="Times New Roman"/>
                          <a:ea typeface="Times New Roman"/>
                          <a:cs typeface="Times New Roman"/>
                        </a:rPr>
                        <a:t>Ohio</a:t>
                      </a:r>
                      <a:endParaRPr sz="1400" u="none" strike="noStrike" cap="none" dirty="0"/>
                    </a:p>
                  </a:txBody>
                  <a:tcPr marL="68575" marR="68575" marT="34300" marB="34300"/>
                </a:tc>
                <a:tc>
                  <a:txBody>
                    <a:bodyPr/>
                    <a:lstStyle/>
                    <a:p>
                      <a:pPr marL="0" marR="0" lvl="0" indent="0" algn="l">
                        <a:lnSpc>
                          <a:spcPct val="100000"/>
                        </a:lnSpc>
                        <a:spcBef>
                          <a:spcPts val="0"/>
                        </a:spcBef>
                        <a:spcAft>
                          <a:spcPts val="0"/>
                        </a:spcAft>
                        <a:buNone/>
                      </a:pPr>
                      <a:r>
                        <a:rPr lang="en" sz="1000" u="none" strike="noStrike" cap="none" dirty="0">
                          <a:latin typeface="Times New Roman"/>
                          <a:cs typeface="Times New Roman"/>
                        </a:rPr>
                        <a:t>21.4</a:t>
                      </a:r>
                      <a:endParaRPr dirty="0"/>
                    </a:p>
                  </a:txBody>
                  <a:tcPr marL="68575" marR="68575" marT="34300" marB="34300"/>
                </a:tc>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dirty="0">
                          <a:latin typeface="Times New Roman"/>
                          <a:ea typeface="Times New Roman"/>
                          <a:cs typeface="Times New Roman"/>
                          <a:sym typeface="Times New Roman"/>
                        </a:rPr>
                        <a:t>8. Washington</a:t>
                      </a:r>
                      <a:endParaRPr sz="1400" u="none" strike="noStrike" cap="none" dirty="0"/>
                    </a:p>
                  </a:txBody>
                  <a:tcPr marL="68575" marR="68575" marT="34300" marB="34300"/>
                </a:tc>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dirty="0">
                          <a:latin typeface="Times New Roman"/>
                          <a:cs typeface="Times New Roman"/>
                        </a:rPr>
                        <a:t>9.5</a:t>
                      </a:r>
                    </a:p>
                  </a:txBody>
                  <a:tcPr marL="68575" marR="68575" marT="34300" marB="34300"/>
                </a:tc>
                <a:extLst>
                  <a:ext uri="{0D108BD9-81ED-4DB2-BD59-A6C34878D82A}">
                    <a16:rowId xmlns:a16="http://schemas.microsoft.com/office/drawing/2014/main" val="10004"/>
                  </a:ext>
                </a:extLst>
              </a:tr>
              <a:tr h="292975">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dirty="0">
                          <a:latin typeface="Times New Roman"/>
                          <a:cs typeface="Times New Roman"/>
                        </a:rPr>
                        <a:t>4. Illinois</a:t>
                      </a:r>
                    </a:p>
                  </a:txBody>
                  <a:tcPr marL="68575" marR="68575" marT="34300" marB="34300"/>
                </a:tc>
                <a:tc>
                  <a:txBody>
                    <a:bodyPr/>
                    <a:lstStyle/>
                    <a:p>
                      <a:pPr marL="0" marR="0" lvl="0" indent="0" algn="l">
                        <a:lnSpc>
                          <a:spcPct val="100000"/>
                        </a:lnSpc>
                        <a:spcBef>
                          <a:spcPts val="0"/>
                        </a:spcBef>
                        <a:spcAft>
                          <a:spcPts val="0"/>
                        </a:spcAft>
                        <a:buNone/>
                      </a:pPr>
                      <a:r>
                        <a:rPr lang="en" sz="1000" u="none" strike="noStrike" cap="none" dirty="0">
                          <a:latin typeface="Times New Roman"/>
                          <a:cs typeface="Times New Roman"/>
                        </a:rPr>
                        <a:t>20.5</a:t>
                      </a:r>
                      <a:endParaRPr dirty="0"/>
                    </a:p>
                  </a:txBody>
                  <a:tcPr marL="68575" marR="68575" marT="34300" marB="34300"/>
                </a:tc>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dirty="0">
                          <a:latin typeface="Times New Roman"/>
                          <a:ea typeface="Times New Roman"/>
                          <a:cs typeface="Times New Roman"/>
                          <a:sym typeface="Times New Roman"/>
                        </a:rPr>
                        <a:t>9.</a:t>
                      </a:r>
                      <a:r>
                        <a:rPr lang="en" sz="1000" u="none" strike="noStrike" cap="none" dirty="0">
                          <a:latin typeface="Times New Roman"/>
                          <a:ea typeface="Times New Roman"/>
                          <a:cs typeface="Times New Roman"/>
                        </a:rPr>
                        <a:t> Kentucky</a:t>
                      </a:r>
                      <a:endParaRPr sz="1400" u="none" strike="noStrike" cap="none" dirty="0"/>
                    </a:p>
                  </a:txBody>
                  <a:tcPr marL="68575" marR="68575" marT="34300" marB="34300"/>
                </a:tc>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dirty="0">
                          <a:latin typeface="Times New Roman"/>
                          <a:cs typeface="Times New Roman"/>
                        </a:rPr>
                        <a:t>9.1</a:t>
                      </a:r>
                    </a:p>
                  </a:txBody>
                  <a:tcPr marL="68575" marR="68575" marT="34300" marB="34300"/>
                </a:tc>
                <a:extLst>
                  <a:ext uri="{0D108BD9-81ED-4DB2-BD59-A6C34878D82A}">
                    <a16:rowId xmlns:a16="http://schemas.microsoft.com/office/drawing/2014/main" val="10005"/>
                  </a:ext>
                </a:extLst>
              </a:tr>
              <a:tr h="292975">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dirty="0">
                          <a:latin typeface="Times New Roman"/>
                          <a:ea typeface="Times New Roman"/>
                          <a:cs typeface="Times New Roman"/>
                          <a:sym typeface="Times New Roman"/>
                        </a:rPr>
                        <a:t>5. </a:t>
                      </a:r>
                      <a:r>
                        <a:rPr lang="en" sz="1000" u="none" strike="noStrike" cap="none" dirty="0">
                          <a:latin typeface="Times New Roman"/>
                          <a:ea typeface="Times New Roman"/>
                          <a:cs typeface="Times New Roman"/>
                        </a:rPr>
                        <a:t>New York</a:t>
                      </a:r>
                      <a:endParaRPr sz="1400" u="none" strike="noStrike" cap="none" dirty="0"/>
                    </a:p>
                  </a:txBody>
                  <a:tcPr marL="68575" marR="68575" marT="34300" marB="34300"/>
                </a:tc>
                <a:tc>
                  <a:txBody>
                    <a:bodyPr/>
                    <a:lstStyle/>
                    <a:p>
                      <a:pPr marL="0" marR="0" lvl="0" indent="0" algn="l">
                        <a:lnSpc>
                          <a:spcPct val="100000"/>
                        </a:lnSpc>
                        <a:spcBef>
                          <a:spcPts val="0"/>
                        </a:spcBef>
                        <a:spcAft>
                          <a:spcPts val="0"/>
                        </a:spcAft>
                        <a:buNone/>
                      </a:pPr>
                      <a:r>
                        <a:rPr lang="en" sz="1000" u="none" strike="noStrike" cap="none" dirty="0">
                          <a:latin typeface="Times New Roman"/>
                          <a:cs typeface="Times New Roman"/>
                        </a:rPr>
                        <a:t>19.5</a:t>
                      </a:r>
                      <a:endParaRPr dirty="0"/>
                    </a:p>
                  </a:txBody>
                  <a:tcPr marL="68575" marR="68575" marT="34300" marB="34300"/>
                </a:tc>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dirty="0">
                          <a:latin typeface="Times New Roman"/>
                          <a:ea typeface="Times New Roman"/>
                          <a:cs typeface="Times New Roman"/>
                          <a:sym typeface="Times New Roman"/>
                        </a:rPr>
                        <a:t>10. </a:t>
                      </a:r>
                      <a:r>
                        <a:rPr lang="en" sz="1000" u="none" strike="noStrike" cap="none" dirty="0">
                          <a:latin typeface="Times New Roman"/>
                          <a:ea typeface="Times New Roman"/>
                          <a:cs typeface="Times New Roman"/>
                        </a:rPr>
                        <a:t>Tennessee</a:t>
                      </a:r>
                      <a:endParaRPr sz="1400" u="none" strike="noStrike" cap="none" dirty="0"/>
                    </a:p>
                  </a:txBody>
                  <a:tcPr marL="68575" marR="68575" marT="34300" marB="34300"/>
                </a:tc>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latin typeface="Times New Roman"/>
                          <a:cs typeface="Times New Roman"/>
                        </a:rPr>
                        <a:t>8.8</a:t>
                      </a:r>
                      <a:endParaRPr lang="en" sz="1000" u="none" strike="noStrike" cap="none" dirty="0">
                        <a:latin typeface="Times New Roman"/>
                        <a:cs typeface="Times New Roman"/>
                      </a:endParaRPr>
                    </a:p>
                  </a:txBody>
                  <a:tcPr marL="68575" marR="68575" marT="34300" marB="34300"/>
                </a:tc>
                <a:extLst>
                  <a:ext uri="{0D108BD9-81ED-4DB2-BD59-A6C34878D82A}">
                    <a16:rowId xmlns:a16="http://schemas.microsoft.com/office/drawing/2014/main" val="10006"/>
                  </a:ext>
                </a:extLst>
              </a:tr>
            </a:tbl>
          </a:graphicData>
        </a:graphic>
      </p:graphicFrame>
      <p:pic>
        <p:nvPicPr>
          <p:cNvPr id="761" name="Google Shape;761;p56"/>
          <p:cNvPicPr preferRelativeResize="0">
            <a:picLocks noGrp="1"/>
          </p:cNvPicPr>
          <p:nvPr>
            <p:ph type="body" idx="1"/>
          </p:nvPr>
        </p:nvPicPr>
        <p:blipFill rotWithShape="1">
          <a:blip r:embed="rId3">
            <a:alphaModFix/>
          </a:blip>
          <a:srcRect l="9350" t="6879" r="7223"/>
          <a:stretch/>
        </p:blipFill>
        <p:spPr>
          <a:xfrm>
            <a:off x="5538651" y="1703146"/>
            <a:ext cx="3605350" cy="267611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p57"/>
          <p:cNvSpPr txBox="1">
            <a:spLocks noGrp="1"/>
          </p:cNvSpPr>
          <p:nvPr>
            <p:ph type="title"/>
          </p:nvPr>
        </p:nvSpPr>
        <p:spPr>
          <a:xfrm>
            <a:off x="153649" y="172250"/>
            <a:ext cx="8795478" cy="857250"/>
          </a:xfrm>
          <a:prstGeom prst="rect">
            <a:avLst/>
          </a:prstGeom>
          <a:noFill/>
          <a:ln>
            <a:noFill/>
          </a:ln>
        </p:spPr>
        <p:txBody>
          <a:bodyPr spcFirstLastPara="1" wrap="square" lIns="68575" tIns="34275" rIns="68575" bIns="34275" anchor="ctr" anchorCtr="0">
            <a:noAutofit/>
          </a:bodyPr>
          <a:lstStyle/>
          <a:p>
            <a:pPr algn="ctr"/>
            <a:r>
              <a:rPr lang="en" sz="2400"/>
              <a:t>Net 12 million U.S. Jobs Related to Trade with Mexico &amp; Canada </a:t>
            </a:r>
            <a:br>
              <a:rPr lang="en" sz="2400"/>
            </a:br>
            <a:r>
              <a:rPr lang="en" sz="2400"/>
              <a:t>Top 10 states below</a:t>
            </a:r>
            <a:endParaRPr/>
          </a:p>
        </p:txBody>
      </p:sp>
      <p:graphicFrame>
        <p:nvGraphicFramePr>
          <p:cNvPr id="767" name="Google Shape;767;p57"/>
          <p:cNvGraphicFramePr/>
          <p:nvPr>
            <p:extLst>
              <p:ext uri="{D42A27DB-BD31-4B8C-83A1-F6EECF244321}">
                <p14:modId xmlns:p14="http://schemas.microsoft.com/office/powerpoint/2010/main" val="1177214303"/>
              </p:ext>
            </p:extLst>
          </p:nvPr>
        </p:nvGraphicFramePr>
        <p:xfrm>
          <a:off x="646365" y="1230637"/>
          <a:ext cx="3784850" cy="3435350"/>
        </p:xfrm>
        <a:graphic>
          <a:graphicData uri="http://schemas.openxmlformats.org/drawingml/2006/table">
            <a:tbl>
              <a:tblPr firstRow="1" bandRow="1">
                <a:noFill/>
                <a:tableStyleId>{10DB1751-57B6-4639-A0B6-8711B656D11E}</a:tableStyleId>
              </a:tblPr>
              <a:tblGrid>
                <a:gridCol w="432950">
                  <a:extLst>
                    <a:ext uri="{9D8B030D-6E8A-4147-A177-3AD203B41FA5}">
                      <a16:colId xmlns:a16="http://schemas.microsoft.com/office/drawing/2014/main" val="20000"/>
                    </a:ext>
                  </a:extLst>
                </a:gridCol>
                <a:gridCol w="1307575">
                  <a:extLst>
                    <a:ext uri="{9D8B030D-6E8A-4147-A177-3AD203B41FA5}">
                      <a16:colId xmlns:a16="http://schemas.microsoft.com/office/drawing/2014/main" val="20001"/>
                    </a:ext>
                  </a:extLst>
                </a:gridCol>
                <a:gridCol w="2044325">
                  <a:extLst>
                    <a:ext uri="{9D8B030D-6E8A-4147-A177-3AD203B41FA5}">
                      <a16:colId xmlns:a16="http://schemas.microsoft.com/office/drawing/2014/main" val="20002"/>
                    </a:ext>
                  </a:extLst>
                </a:gridCol>
              </a:tblGrid>
              <a:tr h="309450">
                <a:tc gridSpan="3">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a:latin typeface="Times New Roman"/>
                          <a:ea typeface="Times New Roman"/>
                          <a:cs typeface="Times New Roman"/>
                          <a:sym typeface="Times New Roman"/>
                        </a:rPr>
                        <a:t>Trade with Mexico: 4.9 million</a:t>
                      </a:r>
                      <a:endParaRPr sz="1400" u="none" strike="noStrike" cap="none"/>
                    </a:p>
                  </a:txBody>
                  <a:tcPr marL="68575" marR="68575" marT="34300" marB="3430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10900">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latin typeface="Times New Roman"/>
                          <a:ea typeface="Times New Roman"/>
                          <a:cs typeface="Times New Roman"/>
                          <a:sym typeface="Times New Roman"/>
                        </a:rPr>
                        <a:t>No.</a:t>
                      </a:r>
                      <a:endParaRPr sz="1400" u="none" strike="noStrike" cap="none"/>
                    </a:p>
                  </a:txBody>
                  <a:tcPr marL="68575" marR="68575" marT="34300" marB="34300"/>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latin typeface="Times New Roman"/>
                          <a:ea typeface="Times New Roman"/>
                          <a:cs typeface="Times New Roman"/>
                          <a:sym typeface="Times New Roman"/>
                        </a:rPr>
                        <a:t>State</a:t>
                      </a:r>
                      <a:endParaRPr sz="1400" u="none" strike="noStrike" cap="none"/>
                    </a:p>
                  </a:txBody>
                  <a:tcPr marL="68575" marR="68575" marT="34300" marB="34300"/>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latin typeface="Times New Roman"/>
                          <a:ea typeface="Times New Roman"/>
                          <a:cs typeface="Times New Roman"/>
                          <a:sym typeface="Times New Roman"/>
                        </a:rPr>
                        <a:t>Net Number of U.S. Jobs</a:t>
                      </a:r>
                      <a:endParaRPr sz="1100" u="none" strike="noStrike" cap="none">
                        <a:latin typeface="Times New Roman"/>
                        <a:ea typeface="Times New Roman"/>
                        <a:cs typeface="Times New Roman"/>
                        <a:sym typeface="Times New Roman"/>
                      </a:endParaRPr>
                    </a:p>
                  </a:txBody>
                  <a:tcPr marL="68575" marR="68575" marT="34300" marB="34300"/>
                </a:tc>
                <a:extLst>
                  <a:ext uri="{0D108BD9-81ED-4DB2-BD59-A6C34878D82A}">
                    <a16:rowId xmlns:a16="http://schemas.microsoft.com/office/drawing/2014/main" val="10001"/>
                  </a:ext>
                </a:extLst>
              </a:tr>
              <a:tr h="281500">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latin typeface="Times New Roman"/>
                          <a:ea typeface="Times New Roman"/>
                          <a:cs typeface="Times New Roman"/>
                          <a:sym typeface="Times New Roman"/>
                        </a:rPr>
                        <a:t>1</a:t>
                      </a:r>
                      <a:endParaRPr sz="1400" u="none" strike="noStrike" cap="none"/>
                    </a:p>
                  </a:txBody>
                  <a:tcPr marL="68575" marR="68575" marT="34300" marB="34300"/>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latin typeface="Times New Roman"/>
                          <a:ea typeface="Times New Roman"/>
                          <a:cs typeface="Times New Roman"/>
                          <a:sym typeface="Times New Roman"/>
                        </a:rPr>
                        <a:t>California</a:t>
                      </a:r>
                      <a:endParaRPr sz="1400" u="none" strike="noStrike" cap="none"/>
                    </a:p>
                  </a:txBody>
                  <a:tcPr marL="68575" marR="68575" marT="34300" marB="34300"/>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latin typeface="Times New Roman"/>
                          <a:ea typeface="Times New Roman"/>
                          <a:cs typeface="Times New Roman"/>
                          <a:sym typeface="Times New Roman"/>
                        </a:rPr>
                        <a:t>+ 572.2</a:t>
                      </a:r>
                      <a:endParaRPr sz="1400" u="none" strike="noStrike" cap="none"/>
                    </a:p>
                  </a:txBody>
                  <a:tcPr marL="68575" marR="68575" marT="34300" marB="34300"/>
                </a:tc>
                <a:extLst>
                  <a:ext uri="{0D108BD9-81ED-4DB2-BD59-A6C34878D82A}">
                    <a16:rowId xmlns:a16="http://schemas.microsoft.com/office/drawing/2014/main" val="10002"/>
                  </a:ext>
                </a:extLst>
              </a:tr>
              <a:tr h="281500">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latin typeface="Times New Roman"/>
                          <a:ea typeface="Times New Roman"/>
                          <a:cs typeface="Times New Roman"/>
                          <a:sym typeface="Times New Roman"/>
                        </a:rPr>
                        <a:t>2</a:t>
                      </a:r>
                      <a:endParaRPr sz="1400" u="none" strike="noStrike" cap="none"/>
                    </a:p>
                  </a:txBody>
                  <a:tcPr marL="68575" marR="68575" marT="34300" marB="34300"/>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latin typeface="Times New Roman"/>
                          <a:ea typeface="Times New Roman"/>
                          <a:cs typeface="Times New Roman"/>
                          <a:sym typeface="Times New Roman"/>
                        </a:rPr>
                        <a:t>Texas</a:t>
                      </a:r>
                      <a:endParaRPr sz="1400" u="none" strike="noStrike" cap="none"/>
                    </a:p>
                  </a:txBody>
                  <a:tcPr marL="68575" marR="68575" marT="34300" marB="34300"/>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latin typeface="Times New Roman"/>
                          <a:ea typeface="Times New Roman"/>
                          <a:cs typeface="Times New Roman"/>
                          <a:sym typeface="Times New Roman"/>
                        </a:rPr>
                        <a:t>+ 399.5</a:t>
                      </a:r>
                      <a:endParaRPr sz="1400" u="none" strike="noStrike" cap="none"/>
                    </a:p>
                  </a:txBody>
                  <a:tcPr marL="68575" marR="68575" marT="34300" marB="34300"/>
                </a:tc>
                <a:extLst>
                  <a:ext uri="{0D108BD9-81ED-4DB2-BD59-A6C34878D82A}">
                    <a16:rowId xmlns:a16="http://schemas.microsoft.com/office/drawing/2014/main" val="10003"/>
                  </a:ext>
                </a:extLst>
              </a:tr>
              <a:tr h="281500">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latin typeface="Times New Roman"/>
                          <a:ea typeface="Times New Roman"/>
                          <a:cs typeface="Times New Roman"/>
                          <a:sym typeface="Times New Roman"/>
                        </a:rPr>
                        <a:t>3</a:t>
                      </a:r>
                      <a:endParaRPr sz="1400" u="none" strike="noStrike" cap="none"/>
                    </a:p>
                  </a:txBody>
                  <a:tcPr marL="68575" marR="68575" marT="34300" marB="34300"/>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latin typeface="Times New Roman"/>
                          <a:ea typeface="Times New Roman"/>
                          <a:cs typeface="Times New Roman"/>
                          <a:sym typeface="Times New Roman"/>
                        </a:rPr>
                        <a:t>New York</a:t>
                      </a:r>
                      <a:endParaRPr sz="1400" u="none" strike="noStrike" cap="none"/>
                    </a:p>
                  </a:txBody>
                  <a:tcPr marL="68575" marR="68575" marT="34300" marB="34300"/>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latin typeface="Times New Roman"/>
                          <a:ea typeface="Times New Roman"/>
                          <a:cs typeface="Times New Roman"/>
                          <a:sym typeface="Times New Roman"/>
                        </a:rPr>
                        <a:t>+ 325.5</a:t>
                      </a:r>
                      <a:endParaRPr sz="1400" u="none" strike="noStrike" cap="none"/>
                    </a:p>
                  </a:txBody>
                  <a:tcPr marL="68575" marR="68575" marT="34300" marB="34300"/>
                </a:tc>
                <a:extLst>
                  <a:ext uri="{0D108BD9-81ED-4DB2-BD59-A6C34878D82A}">
                    <a16:rowId xmlns:a16="http://schemas.microsoft.com/office/drawing/2014/main" val="10004"/>
                  </a:ext>
                </a:extLst>
              </a:tr>
              <a:tr h="281500">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latin typeface="Times New Roman"/>
                          <a:ea typeface="Times New Roman"/>
                          <a:cs typeface="Times New Roman"/>
                          <a:sym typeface="Times New Roman"/>
                        </a:rPr>
                        <a:t>4</a:t>
                      </a:r>
                      <a:endParaRPr sz="1400" u="none" strike="noStrike" cap="none"/>
                    </a:p>
                  </a:txBody>
                  <a:tcPr marL="68575" marR="68575" marT="34300" marB="34300"/>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latin typeface="Times New Roman"/>
                          <a:ea typeface="Times New Roman"/>
                          <a:cs typeface="Times New Roman"/>
                          <a:sym typeface="Times New Roman"/>
                        </a:rPr>
                        <a:t>Illinois</a:t>
                      </a:r>
                      <a:endParaRPr sz="1400" u="none" strike="noStrike" cap="none"/>
                    </a:p>
                  </a:txBody>
                  <a:tcPr marL="68575" marR="68575" marT="34300" marB="34300"/>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latin typeface="Times New Roman"/>
                          <a:ea typeface="Times New Roman"/>
                          <a:cs typeface="Times New Roman"/>
                          <a:sym typeface="Times New Roman"/>
                        </a:rPr>
                        <a:t>+ 198.0</a:t>
                      </a:r>
                      <a:endParaRPr sz="1400" u="none" strike="noStrike" cap="none"/>
                    </a:p>
                  </a:txBody>
                  <a:tcPr marL="68575" marR="68575" marT="34300" marB="34300"/>
                </a:tc>
                <a:extLst>
                  <a:ext uri="{0D108BD9-81ED-4DB2-BD59-A6C34878D82A}">
                    <a16:rowId xmlns:a16="http://schemas.microsoft.com/office/drawing/2014/main" val="10005"/>
                  </a:ext>
                </a:extLst>
              </a:tr>
              <a:tr h="281500">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latin typeface="Times New Roman"/>
                          <a:ea typeface="Times New Roman"/>
                          <a:cs typeface="Times New Roman"/>
                          <a:sym typeface="Times New Roman"/>
                        </a:rPr>
                        <a:t>5</a:t>
                      </a:r>
                      <a:endParaRPr sz="1400" u="none" strike="noStrike" cap="none"/>
                    </a:p>
                  </a:txBody>
                  <a:tcPr marL="68575" marR="68575" marT="34300" marB="34300"/>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latin typeface="Times New Roman"/>
                          <a:ea typeface="Times New Roman"/>
                          <a:cs typeface="Times New Roman"/>
                          <a:sym typeface="Times New Roman"/>
                        </a:rPr>
                        <a:t>Pennsylvania</a:t>
                      </a:r>
                      <a:endParaRPr sz="1400" u="none" strike="noStrike" cap="none"/>
                    </a:p>
                  </a:txBody>
                  <a:tcPr marL="68575" marR="68575" marT="34300" marB="34300"/>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latin typeface="Times New Roman"/>
                          <a:ea typeface="Times New Roman"/>
                          <a:cs typeface="Times New Roman"/>
                          <a:sym typeface="Times New Roman"/>
                        </a:rPr>
                        <a:t>+ 195.7</a:t>
                      </a:r>
                      <a:endParaRPr sz="1400" u="none" strike="noStrike" cap="none"/>
                    </a:p>
                  </a:txBody>
                  <a:tcPr marL="68575" marR="68575" marT="34300" marB="34300"/>
                </a:tc>
                <a:extLst>
                  <a:ext uri="{0D108BD9-81ED-4DB2-BD59-A6C34878D82A}">
                    <a16:rowId xmlns:a16="http://schemas.microsoft.com/office/drawing/2014/main" val="10006"/>
                  </a:ext>
                </a:extLst>
              </a:tr>
              <a:tr h="281500">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latin typeface="Times New Roman"/>
                          <a:ea typeface="Times New Roman"/>
                          <a:cs typeface="Times New Roman"/>
                          <a:sym typeface="Times New Roman"/>
                        </a:rPr>
                        <a:t>6</a:t>
                      </a:r>
                      <a:endParaRPr sz="1400" u="none" strike="noStrike" cap="none"/>
                    </a:p>
                  </a:txBody>
                  <a:tcPr marL="68575" marR="68575" marT="34300" marB="34300"/>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latin typeface="Times New Roman"/>
                          <a:ea typeface="Times New Roman"/>
                          <a:cs typeface="Times New Roman"/>
                          <a:sym typeface="Times New Roman"/>
                        </a:rPr>
                        <a:t>Ohio</a:t>
                      </a:r>
                      <a:endParaRPr sz="1400" u="none" strike="noStrike" cap="none"/>
                    </a:p>
                  </a:txBody>
                  <a:tcPr marL="68575" marR="68575" marT="34300" marB="34300"/>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latin typeface="Times New Roman"/>
                          <a:ea typeface="Times New Roman"/>
                          <a:cs typeface="Times New Roman"/>
                          <a:sym typeface="Times New Roman"/>
                        </a:rPr>
                        <a:t>+ 170.9</a:t>
                      </a:r>
                      <a:endParaRPr sz="1400" u="none" strike="noStrike" cap="none"/>
                    </a:p>
                  </a:txBody>
                  <a:tcPr marL="68575" marR="68575" marT="34300" marB="34300"/>
                </a:tc>
                <a:extLst>
                  <a:ext uri="{0D108BD9-81ED-4DB2-BD59-A6C34878D82A}">
                    <a16:rowId xmlns:a16="http://schemas.microsoft.com/office/drawing/2014/main" val="10007"/>
                  </a:ext>
                </a:extLst>
              </a:tr>
              <a:tr h="281500">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latin typeface="Times New Roman"/>
                          <a:ea typeface="Times New Roman"/>
                          <a:cs typeface="Times New Roman"/>
                          <a:sym typeface="Times New Roman"/>
                        </a:rPr>
                        <a:t>7</a:t>
                      </a:r>
                      <a:endParaRPr sz="1400" u="none" strike="noStrike" cap="none"/>
                    </a:p>
                  </a:txBody>
                  <a:tcPr marL="68575" marR="68575" marT="34300" marB="34300"/>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latin typeface="Times New Roman"/>
                          <a:ea typeface="Times New Roman"/>
                          <a:cs typeface="Times New Roman"/>
                          <a:sym typeface="Times New Roman"/>
                        </a:rPr>
                        <a:t>Georgia</a:t>
                      </a:r>
                      <a:endParaRPr sz="1400" u="none" strike="noStrike" cap="none"/>
                    </a:p>
                  </a:txBody>
                  <a:tcPr marL="68575" marR="68575" marT="34300" marB="34300"/>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latin typeface="Times New Roman"/>
                          <a:ea typeface="Times New Roman"/>
                          <a:cs typeface="Times New Roman"/>
                          <a:sym typeface="Times New Roman"/>
                        </a:rPr>
                        <a:t>+ 158.2</a:t>
                      </a:r>
                      <a:endParaRPr sz="1400" u="none" strike="noStrike" cap="none"/>
                    </a:p>
                  </a:txBody>
                  <a:tcPr marL="68575" marR="68575" marT="34300" marB="34300"/>
                </a:tc>
                <a:extLst>
                  <a:ext uri="{0D108BD9-81ED-4DB2-BD59-A6C34878D82A}">
                    <a16:rowId xmlns:a16="http://schemas.microsoft.com/office/drawing/2014/main" val="10008"/>
                  </a:ext>
                </a:extLst>
              </a:tr>
              <a:tr h="281500">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latin typeface="Times New Roman"/>
                          <a:ea typeface="Times New Roman"/>
                          <a:cs typeface="Times New Roman"/>
                          <a:sym typeface="Times New Roman"/>
                        </a:rPr>
                        <a:t>8</a:t>
                      </a:r>
                      <a:endParaRPr sz="1400" u="none" strike="noStrike" cap="none"/>
                    </a:p>
                  </a:txBody>
                  <a:tcPr marL="68575" marR="68575" marT="34300" marB="34300"/>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latin typeface="Times New Roman"/>
                          <a:ea typeface="Times New Roman"/>
                          <a:cs typeface="Times New Roman"/>
                          <a:sym typeface="Times New Roman"/>
                        </a:rPr>
                        <a:t>North Carolina</a:t>
                      </a:r>
                      <a:endParaRPr sz="1400" u="none" strike="noStrike" cap="none"/>
                    </a:p>
                  </a:txBody>
                  <a:tcPr marL="68575" marR="68575" marT="34300" marB="34300"/>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latin typeface="Times New Roman"/>
                          <a:ea typeface="Times New Roman"/>
                          <a:cs typeface="Times New Roman"/>
                          <a:sym typeface="Times New Roman"/>
                        </a:rPr>
                        <a:t>+ 150.6</a:t>
                      </a:r>
                      <a:endParaRPr sz="1400" u="none" strike="noStrike" cap="none"/>
                    </a:p>
                  </a:txBody>
                  <a:tcPr marL="68575" marR="68575" marT="34300" marB="34300"/>
                </a:tc>
                <a:extLst>
                  <a:ext uri="{0D108BD9-81ED-4DB2-BD59-A6C34878D82A}">
                    <a16:rowId xmlns:a16="http://schemas.microsoft.com/office/drawing/2014/main" val="10009"/>
                  </a:ext>
                </a:extLst>
              </a:tr>
              <a:tr h="281500">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latin typeface="Times New Roman"/>
                          <a:ea typeface="Times New Roman"/>
                          <a:cs typeface="Times New Roman"/>
                          <a:sym typeface="Times New Roman"/>
                        </a:rPr>
                        <a:t>9</a:t>
                      </a:r>
                      <a:endParaRPr sz="1400" u="none" strike="noStrike" cap="none"/>
                    </a:p>
                  </a:txBody>
                  <a:tcPr marL="68575" marR="68575" marT="34300" marB="34300"/>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latin typeface="Times New Roman"/>
                          <a:ea typeface="Times New Roman"/>
                          <a:cs typeface="Times New Roman"/>
                          <a:sym typeface="Times New Roman"/>
                        </a:rPr>
                        <a:t>New Jersey</a:t>
                      </a:r>
                      <a:endParaRPr sz="1400" u="none" strike="noStrike" cap="none"/>
                    </a:p>
                  </a:txBody>
                  <a:tcPr marL="68575" marR="68575" marT="34300" marB="34300"/>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latin typeface="Times New Roman"/>
                          <a:ea typeface="Times New Roman"/>
                          <a:cs typeface="Times New Roman"/>
                          <a:sym typeface="Times New Roman"/>
                        </a:rPr>
                        <a:t>+ 141.2</a:t>
                      </a:r>
                      <a:endParaRPr sz="1400" u="none" strike="noStrike" cap="none"/>
                    </a:p>
                  </a:txBody>
                  <a:tcPr marL="68575" marR="68575" marT="34300" marB="34300"/>
                </a:tc>
                <a:extLst>
                  <a:ext uri="{0D108BD9-81ED-4DB2-BD59-A6C34878D82A}">
                    <a16:rowId xmlns:a16="http://schemas.microsoft.com/office/drawing/2014/main" val="10010"/>
                  </a:ext>
                </a:extLst>
              </a:tr>
              <a:tr h="281500">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latin typeface="Times New Roman"/>
                          <a:ea typeface="Times New Roman"/>
                          <a:cs typeface="Times New Roman"/>
                          <a:sym typeface="Times New Roman"/>
                        </a:rPr>
                        <a:t>10</a:t>
                      </a:r>
                      <a:endParaRPr sz="1400" u="none" strike="noStrike" cap="none"/>
                    </a:p>
                  </a:txBody>
                  <a:tcPr marL="68575" marR="68575" marT="34300" marB="34300"/>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latin typeface="Times New Roman"/>
                          <a:ea typeface="Times New Roman"/>
                          <a:cs typeface="Times New Roman"/>
                          <a:sym typeface="Times New Roman"/>
                        </a:rPr>
                        <a:t>Virginia</a:t>
                      </a:r>
                      <a:endParaRPr sz="1400" u="none" strike="noStrike" cap="none"/>
                    </a:p>
                  </a:txBody>
                  <a:tcPr marL="68575" marR="68575" marT="34300" marB="34300"/>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latin typeface="Times New Roman"/>
                          <a:ea typeface="Times New Roman"/>
                          <a:cs typeface="Times New Roman"/>
                          <a:sym typeface="Times New Roman"/>
                        </a:rPr>
                        <a:t>+ 135.3</a:t>
                      </a:r>
                      <a:endParaRPr sz="1400" u="none" strike="noStrike" cap="none"/>
                    </a:p>
                  </a:txBody>
                  <a:tcPr marL="68575" marR="68575" marT="34300" marB="34300"/>
                </a:tc>
                <a:extLst>
                  <a:ext uri="{0D108BD9-81ED-4DB2-BD59-A6C34878D82A}">
                    <a16:rowId xmlns:a16="http://schemas.microsoft.com/office/drawing/2014/main" val="10011"/>
                  </a:ext>
                </a:extLst>
              </a:tr>
            </a:tbl>
          </a:graphicData>
        </a:graphic>
      </p:graphicFrame>
      <p:graphicFrame>
        <p:nvGraphicFramePr>
          <p:cNvPr id="768" name="Google Shape;768;p57"/>
          <p:cNvGraphicFramePr/>
          <p:nvPr/>
        </p:nvGraphicFramePr>
        <p:xfrm>
          <a:off x="4824292" y="1230637"/>
          <a:ext cx="3709750" cy="3459575"/>
        </p:xfrm>
        <a:graphic>
          <a:graphicData uri="http://schemas.openxmlformats.org/drawingml/2006/table">
            <a:tbl>
              <a:tblPr firstRow="1" bandRow="1">
                <a:noFill/>
                <a:tableStyleId>{10DB1751-57B6-4639-A0B6-8711B656D11E}</a:tableStyleId>
              </a:tblPr>
              <a:tblGrid>
                <a:gridCol w="424375">
                  <a:extLst>
                    <a:ext uri="{9D8B030D-6E8A-4147-A177-3AD203B41FA5}">
                      <a16:colId xmlns:a16="http://schemas.microsoft.com/office/drawing/2014/main" val="20000"/>
                    </a:ext>
                  </a:extLst>
                </a:gridCol>
                <a:gridCol w="1276425">
                  <a:extLst>
                    <a:ext uri="{9D8B030D-6E8A-4147-A177-3AD203B41FA5}">
                      <a16:colId xmlns:a16="http://schemas.microsoft.com/office/drawing/2014/main" val="20001"/>
                    </a:ext>
                  </a:extLst>
                </a:gridCol>
                <a:gridCol w="2008950">
                  <a:extLst>
                    <a:ext uri="{9D8B030D-6E8A-4147-A177-3AD203B41FA5}">
                      <a16:colId xmlns:a16="http://schemas.microsoft.com/office/drawing/2014/main" val="20002"/>
                    </a:ext>
                  </a:extLst>
                </a:gridCol>
              </a:tblGrid>
              <a:tr h="327400">
                <a:tc gridSpan="3">
                  <a:txBody>
                    <a:bodyPr/>
                    <a:lstStyle/>
                    <a:p>
                      <a:pPr marL="0" marR="0" lvl="0" indent="0" algn="ctr" rtl="0">
                        <a:lnSpc>
                          <a:spcPct val="100000"/>
                        </a:lnSpc>
                        <a:spcBef>
                          <a:spcPts val="0"/>
                        </a:spcBef>
                        <a:spcAft>
                          <a:spcPts val="0"/>
                        </a:spcAft>
                        <a:buClr>
                          <a:srgbClr val="000000"/>
                        </a:buClr>
                        <a:buSzPts val="1100"/>
                        <a:buFont typeface="Arial"/>
                        <a:buNone/>
                      </a:pPr>
                      <a:r>
                        <a:rPr lang="en" sz="1100" u="none" strike="noStrike" cap="none">
                          <a:latin typeface="Times New Roman"/>
                          <a:ea typeface="Times New Roman"/>
                          <a:cs typeface="Times New Roman"/>
                          <a:sym typeface="Times New Roman"/>
                        </a:rPr>
                        <a:t>Trade with Canada: 7.2 million</a:t>
                      </a:r>
                      <a:endParaRPr sz="1100" u="none" strike="noStrike" cap="none">
                        <a:latin typeface="Times New Roman"/>
                        <a:ea typeface="Times New Roman"/>
                        <a:cs typeface="Times New Roman"/>
                        <a:sym typeface="Times New Roman"/>
                      </a:endParaRPr>
                    </a:p>
                  </a:txBody>
                  <a:tcPr marL="68575" marR="68575" marT="34300" marB="3430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17175">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latin typeface="Times New Roman"/>
                          <a:ea typeface="Times New Roman"/>
                          <a:cs typeface="Times New Roman"/>
                          <a:sym typeface="Times New Roman"/>
                        </a:rPr>
                        <a:t>No.</a:t>
                      </a:r>
                      <a:endParaRPr sz="1400" u="none" strike="noStrike" cap="none"/>
                    </a:p>
                  </a:txBody>
                  <a:tcPr marL="68575" marR="68575" marT="34300" marB="34300"/>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latin typeface="Times New Roman"/>
                          <a:ea typeface="Times New Roman"/>
                          <a:cs typeface="Times New Roman"/>
                          <a:sym typeface="Times New Roman"/>
                        </a:rPr>
                        <a:t>State</a:t>
                      </a:r>
                      <a:endParaRPr sz="1400" u="none" strike="noStrike" cap="none"/>
                    </a:p>
                  </a:txBody>
                  <a:tcPr marL="68575" marR="68575" marT="34300" marB="34300"/>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latin typeface="Times New Roman"/>
                          <a:ea typeface="Times New Roman"/>
                          <a:cs typeface="Times New Roman"/>
                          <a:sym typeface="Times New Roman"/>
                        </a:rPr>
                        <a:t>Net Number of U.S. Jobs</a:t>
                      </a:r>
                      <a:endParaRPr sz="1100" u="none" strike="noStrike" cap="none">
                        <a:latin typeface="Times New Roman"/>
                        <a:ea typeface="Times New Roman"/>
                        <a:cs typeface="Times New Roman"/>
                        <a:sym typeface="Times New Roman"/>
                      </a:endParaRPr>
                    </a:p>
                  </a:txBody>
                  <a:tcPr marL="68575" marR="68575" marT="34300" marB="34300"/>
                </a:tc>
                <a:extLst>
                  <a:ext uri="{0D108BD9-81ED-4DB2-BD59-A6C34878D82A}">
                    <a16:rowId xmlns:a16="http://schemas.microsoft.com/office/drawing/2014/main" val="10001"/>
                  </a:ext>
                </a:extLst>
              </a:tr>
              <a:tr h="281500">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latin typeface="Times New Roman"/>
                          <a:ea typeface="Times New Roman"/>
                          <a:cs typeface="Times New Roman"/>
                          <a:sym typeface="Times New Roman"/>
                        </a:rPr>
                        <a:t>1</a:t>
                      </a:r>
                      <a:endParaRPr sz="1400" u="none" strike="noStrike" cap="none"/>
                    </a:p>
                  </a:txBody>
                  <a:tcPr marL="68575" marR="68575" marT="34300" marB="34300"/>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latin typeface="Times New Roman"/>
                          <a:ea typeface="Times New Roman"/>
                          <a:cs typeface="Times New Roman"/>
                          <a:sym typeface="Times New Roman"/>
                        </a:rPr>
                        <a:t>California</a:t>
                      </a:r>
                      <a:endParaRPr sz="1400" u="none" strike="noStrike" cap="none"/>
                    </a:p>
                  </a:txBody>
                  <a:tcPr marL="68575" marR="68575" marT="34300" marB="34300"/>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latin typeface="Times New Roman"/>
                          <a:ea typeface="Times New Roman"/>
                          <a:cs typeface="Times New Roman"/>
                          <a:sym typeface="Times New Roman"/>
                        </a:rPr>
                        <a:t>+ 898.5</a:t>
                      </a:r>
                      <a:endParaRPr sz="1400" u="none" strike="noStrike" cap="none"/>
                    </a:p>
                  </a:txBody>
                  <a:tcPr marL="68575" marR="68575" marT="34300" marB="34300"/>
                </a:tc>
                <a:extLst>
                  <a:ext uri="{0D108BD9-81ED-4DB2-BD59-A6C34878D82A}">
                    <a16:rowId xmlns:a16="http://schemas.microsoft.com/office/drawing/2014/main" val="10002"/>
                  </a:ext>
                </a:extLst>
              </a:tr>
              <a:tr h="281500">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latin typeface="Times New Roman"/>
                          <a:ea typeface="Times New Roman"/>
                          <a:cs typeface="Times New Roman"/>
                          <a:sym typeface="Times New Roman"/>
                        </a:rPr>
                        <a:t>2</a:t>
                      </a:r>
                      <a:endParaRPr sz="1400" u="none" strike="noStrike" cap="none"/>
                    </a:p>
                  </a:txBody>
                  <a:tcPr marL="68575" marR="68575" marT="34300" marB="34300"/>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latin typeface="Times New Roman"/>
                          <a:ea typeface="Times New Roman"/>
                          <a:cs typeface="Times New Roman"/>
                          <a:sym typeface="Times New Roman"/>
                        </a:rPr>
                        <a:t>Texas</a:t>
                      </a:r>
                      <a:endParaRPr sz="1400" u="none" strike="noStrike" cap="none"/>
                    </a:p>
                  </a:txBody>
                  <a:tcPr marL="68575" marR="68575" marT="34300" marB="34300"/>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latin typeface="Times New Roman"/>
                          <a:ea typeface="Times New Roman"/>
                          <a:cs typeface="Times New Roman"/>
                          <a:sym typeface="Times New Roman"/>
                        </a:rPr>
                        <a:t>+ 549.4</a:t>
                      </a:r>
                      <a:endParaRPr sz="1400" u="none" strike="noStrike" cap="none"/>
                    </a:p>
                  </a:txBody>
                  <a:tcPr marL="68575" marR="68575" marT="34300" marB="34300"/>
                </a:tc>
                <a:extLst>
                  <a:ext uri="{0D108BD9-81ED-4DB2-BD59-A6C34878D82A}">
                    <a16:rowId xmlns:a16="http://schemas.microsoft.com/office/drawing/2014/main" val="10003"/>
                  </a:ext>
                </a:extLst>
              </a:tr>
              <a:tr h="281500">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latin typeface="Times New Roman"/>
                          <a:ea typeface="Times New Roman"/>
                          <a:cs typeface="Times New Roman"/>
                          <a:sym typeface="Times New Roman"/>
                        </a:rPr>
                        <a:t>3</a:t>
                      </a:r>
                      <a:endParaRPr sz="1400" u="none" strike="noStrike" cap="none"/>
                    </a:p>
                  </a:txBody>
                  <a:tcPr marL="68575" marR="68575" marT="34300" marB="34300"/>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latin typeface="Times New Roman"/>
                          <a:ea typeface="Times New Roman"/>
                          <a:cs typeface="Times New Roman"/>
                          <a:sym typeface="Times New Roman"/>
                        </a:rPr>
                        <a:t>New York</a:t>
                      </a:r>
                      <a:endParaRPr sz="1400" u="none" strike="noStrike" cap="none"/>
                    </a:p>
                  </a:txBody>
                  <a:tcPr marL="68575" marR="68575" marT="34300" marB="34300"/>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latin typeface="Times New Roman"/>
                          <a:ea typeface="Times New Roman"/>
                          <a:cs typeface="Times New Roman"/>
                          <a:sym typeface="Times New Roman"/>
                        </a:rPr>
                        <a:t>+ 475.9</a:t>
                      </a:r>
                      <a:endParaRPr sz="1400" u="none" strike="noStrike" cap="none"/>
                    </a:p>
                  </a:txBody>
                  <a:tcPr marL="68575" marR="68575" marT="34300" marB="34300"/>
                </a:tc>
                <a:extLst>
                  <a:ext uri="{0D108BD9-81ED-4DB2-BD59-A6C34878D82A}">
                    <a16:rowId xmlns:a16="http://schemas.microsoft.com/office/drawing/2014/main" val="10004"/>
                  </a:ext>
                </a:extLst>
              </a:tr>
              <a:tr h="281500">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latin typeface="Times New Roman"/>
                          <a:ea typeface="Times New Roman"/>
                          <a:cs typeface="Times New Roman"/>
                          <a:sym typeface="Times New Roman"/>
                        </a:rPr>
                        <a:t>4</a:t>
                      </a:r>
                      <a:endParaRPr sz="1400" u="none" strike="noStrike" cap="none"/>
                    </a:p>
                  </a:txBody>
                  <a:tcPr marL="68575" marR="68575" marT="34300" marB="34300"/>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latin typeface="Times New Roman"/>
                          <a:ea typeface="Times New Roman"/>
                          <a:cs typeface="Times New Roman"/>
                          <a:sym typeface="Times New Roman"/>
                        </a:rPr>
                        <a:t>Florida</a:t>
                      </a:r>
                      <a:endParaRPr sz="1400" u="none" strike="noStrike" cap="none"/>
                    </a:p>
                  </a:txBody>
                  <a:tcPr marL="68575" marR="68575" marT="34300" marB="34300"/>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latin typeface="Times New Roman"/>
                          <a:ea typeface="Times New Roman"/>
                          <a:cs typeface="Times New Roman"/>
                          <a:sym typeface="Times New Roman"/>
                        </a:rPr>
                        <a:t>+ 446.3</a:t>
                      </a:r>
                      <a:endParaRPr sz="1400" u="none" strike="noStrike" cap="none"/>
                    </a:p>
                  </a:txBody>
                  <a:tcPr marL="68575" marR="68575" marT="34300" marB="34300"/>
                </a:tc>
                <a:extLst>
                  <a:ext uri="{0D108BD9-81ED-4DB2-BD59-A6C34878D82A}">
                    <a16:rowId xmlns:a16="http://schemas.microsoft.com/office/drawing/2014/main" val="10005"/>
                  </a:ext>
                </a:extLst>
              </a:tr>
              <a:tr h="281500">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latin typeface="Times New Roman"/>
                          <a:ea typeface="Times New Roman"/>
                          <a:cs typeface="Times New Roman"/>
                          <a:sym typeface="Times New Roman"/>
                        </a:rPr>
                        <a:t>5</a:t>
                      </a:r>
                      <a:endParaRPr sz="1400" u="none" strike="noStrike" cap="none"/>
                    </a:p>
                  </a:txBody>
                  <a:tcPr marL="68575" marR="68575" marT="34300" marB="34300"/>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latin typeface="Times New Roman"/>
                          <a:ea typeface="Times New Roman"/>
                          <a:cs typeface="Times New Roman"/>
                          <a:sym typeface="Times New Roman"/>
                        </a:rPr>
                        <a:t>Illinois</a:t>
                      </a:r>
                      <a:endParaRPr sz="1400" u="none" strike="noStrike" cap="none"/>
                    </a:p>
                  </a:txBody>
                  <a:tcPr marL="68575" marR="68575" marT="34300" marB="34300"/>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latin typeface="Times New Roman"/>
                          <a:ea typeface="Times New Roman"/>
                          <a:cs typeface="Times New Roman"/>
                          <a:sym typeface="Times New Roman"/>
                        </a:rPr>
                        <a:t>+ 293.7</a:t>
                      </a:r>
                      <a:endParaRPr sz="1400" u="none" strike="noStrike" cap="none"/>
                    </a:p>
                  </a:txBody>
                  <a:tcPr marL="68575" marR="68575" marT="34300" marB="34300"/>
                </a:tc>
                <a:extLst>
                  <a:ext uri="{0D108BD9-81ED-4DB2-BD59-A6C34878D82A}">
                    <a16:rowId xmlns:a16="http://schemas.microsoft.com/office/drawing/2014/main" val="10006"/>
                  </a:ext>
                </a:extLst>
              </a:tr>
              <a:tr h="281500">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latin typeface="Times New Roman"/>
                          <a:ea typeface="Times New Roman"/>
                          <a:cs typeface="Times New Roman"/>
                          <a:sym typeface="Times New Roman"/>
                        </a:rPr>
                        <a:t>6</a:t>
                      </a:r>
                      <a:endParaRPr sz="1400" u="none" strike="noStrike" cap="none"/>
                    </a:p>
                  </a:txBody>
                  <a:tcPr marL="68575" marR="68575" marT="34300" marB="34300"/>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latin typeface="Times New Roman"/>
                          <a:ea typeface="Times New Roman"/>
                          <a:cs typeface="Times New Roman"/>
                          <a:sym typeface="Times New Roman"/>
                        </a:rPr>
                        <a:t>Pennsylvania</a:t>
                      </a:r>
                      <a:endParaRPr sz="1400" u="none" strike="noStrike" cap="none"/>
                    </a:p>
                  </a:txBody>
                  <a:tcPr marL="68575" marR="68575" marT="34300" marB="34300"/>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latin typeface="Times New Roman"/>
                          <a:ea typeface="Times New Roman"/>
                          <a:cs typeface="Times New Roman"/>
                          <a:sym typeface="Times New Roman"/>
                        </a:rPr>
                        <a:t>+ 282.3</a:t>
                      </a:r>
                      <a:endParaRPr sz="1400" u="none" strike="noStrike" cap="none"/>
                    </a:p>
                  </a:txBody>
                  <a:tcPr marL="68575" marR="68575" marT="34300" marB="34300"/>
                </a:tc>
                <a:extLst>
                  <a:ext uri="{0D108BD9-81ED-4DB2-BD59-A6C34878D82A}">
                    <a16:rowId xmlns:a16="http://schemas.microsoft.com/office/drawing/2014/main" val="10007"/>
                  </a:ext>
                </a:extLst>
              </a:tr>
              <a:tr h="281500">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latin typeface="Times New Roman"/>
                          <a:ea typeface="Times New Roman"/>
                          <a:cs typeface="Times New Roman"/>
                          <a:sym typeface="Times New Roman"/>
                        </a:rPr>
                        <a:t>7</a:t>
                      </a:r>
                      <a:endParaRPr sz="1400" u="none" strike="noStrike" cap="none"/>
                    </a:p>
                  </a:txBody>
                  <a:tcPr marL="68575" marR="68575" marT="34300" marB="34300"/>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latin typeface="Times New Roman"/>
                          <a:ea typeface="Times New Roman"/>
                          <a:cs typeface="Times New Roman"/>
                          <a:sym typeface="Times New Roman"/>
                        </a:rPr>
                        <a:t>Ohio</a:t>
                      </a:r>
                      <a:endParaRPr sz="1400" u="none" strike="noStrike" cap="none"/>
                    </a:p>
                  </a:txBody>
                  <a:tcPr marL="68575" marR="68575" marT="34300" marB="34300"/>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latin typeface="Times New Roman"/>
                          <a:ea typeface="Times New Roman"/>
                          <a:cs typeface="Times New Roman"/>
                          <a:sym typeface="Times New Roman"/>
                        </a:rPr>
                        <a:t>+ 257.5</a:t>
                      </a:r>
                      <a:endParaRPr sz="1400" u="none" strike="noStrike" cap="none"/>
                    </a:p>
                  </a:txBody>
                  <a:tcPr marL="68575" marR="68575" marT="34300" marB="34300"/>
                </a:tc>
                <a:extLst>
                  <a:ext uri="{0D108BD9-81ED-4DB2-BD59-A6C34878D82A}">
                    <a16:rowId xmlns:a16="http://schemas.microsoft.com/office/drawing/2014/main" val="10008"/>
                  </a:ext>
                </a:extLst>
              </a:tr>
              <a:tr h="281500">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latin typeface="Times New Roman"/>
                          <a:ea typeface="Times New Roman"/>
                          <a:cs typeface="Times New Roman"/>
                          <a:sym typeface="Times New Roman"/>
                        </a:rPr>
                        <a:t>8</a:t>
                      </a:r>
                      <a:endParaRPr sz="1400" u="none" strike="noStrike" cap="none"/>
                    </a:p>
                  </a:txBody>
                  <a:tcPr marL="68575" marR="68575" marT="34300" marB="34300"/>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latin typeface="Times New Roman"/>
                          <a:ea typeface="Times New Roman"/>
                          <a:cs typeface="Times New Roman"/>
                          <a:sym typeface="Times New Roman"/>
                        </a:rPr>
                        <a:t>Georgia</a:t>
                      </a:r>
                      <a:endParaRPr sz="1400" u="none" strike="noStrike" cap="none"/>
                    </a:p>
                  </a:txBody>
                  <a:tcPr marL="68575" marR="68575" marT="34300" marB="34300"/>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latin typeface="Times New Roman"/>
                          <a:ea typeface="Times New Roman"/>
                          <a:cs typeface="Times New Roman"/>
                          <a:sym typeface="Times New Roman"/>
                        </a:rPr>
                        <a:t>+ 229.2</a:t>
                      </a:r>
                      <a:endParaRPr sz="1400" u="none" strike="noStrike" cap="none"/>
                    </a:p>
                  </a:txBody>
                  <a:tcPr marL="68575" marR="68575" marT="34300" marB="34300"/>
                </a:tc>
                <a:extLst>
                  <a:ext uri="{0D108BD9-81ED-4DB2-BD59-A6C34878D82A}">
                    <a16:rowId xmlns:a16="http://schemas.microsoft.com/office/drawing/2014/main" val="10009"/>
                  </a:ext>
                </a:extLst>
              </a:tr>
              <a:tr h="281500">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latin typeface="Times New Roman"/>
                          <a:ea typeface="Times New Roman"/>
                          <a:cs typeface="Times New Roman"/>
                          <a:sym typeface="Times New Roman"/>
                        </a:rPr>
                        <a:t>9</a:t>
                      </a:r>
                      <a:endParaRPr sz="1400" u="none" strike="noStrike" cap="none"/>
                    </a:p>
                  </a:txBody>
                  <a:tcPr marL="68575" marR="68575" marT="34300" marB="34300"/>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latin typeface="Times New Roman"/>
                          <a:ea typeface="Times New Roman"/>
                          <a:cs typeface="Times New Roman"/>
                          <a:sym typeface="Times New Roman"/>
                        </a:rPr>
                        <a:t>North Carolina</a:t>
                      </a:r>
                      <a:endParaRPr sz="1400" u="none" strike="noStrike" cap="none"/>
                    </a:p>
                  </a:txBody>
                  <a:tcPr marL="68575" marR="68575" marT="34300" marB="34300"/>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latin typeface="Times New Roman"/>
                          <a:ea typeface="Times New Roman"/>
                          <a:cs typeface="Times New Roman"/>
                          <a:sym typeface="Times New Roman"/>
                        </a:rPr>
                        <a:t>+ 225.8</a:t>
                      </a:r>
                      <a:endParaRPr sz="1400" u="none" strike="noStrike" cap="none"/>
                    </a:p>
                  </a:txBody>
                  <a:tcPr marL="68575" marR="68575" marT="34300" marB="34300"/>
                </a:tc>
                <a:extLst>
                  <a:ext uri="{0D108BD9-81ED-4DB2-BD59-A6C34878D82A}">
                    <a16:rowId xmlns:a16="http://schemas.microsoft.com/office/drawing/2014/main" val="10010"/>
                  </a:ext>
                </a:extLst>
              </a:tr>
              <a:tr h="281500">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latin typeface="Times New Roman"/>
                          <a:ea typeface="Times New Roman"/>
                          <a:cs typeface="Times New Roman"/>
                          <a:sym typeface="Times New Roman"/>
                        </a:rPr>
                        <a:t>10</a:t>
                      </a:r>
                      <a:endParaRPr sz="1400" u="none" strike="noStrike" cap="none"/>
                    </a:p>
                  </a:txBody>
                  <a:tcPr marL="68575" marR="68575" marT="34300" marB="34300"/>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latin typeface="Times New Roman"/>
                          <a:ea typeface="Times New Roman"/>
                          <a:cs typeface="Times New Roman"/>
                          <a:sym typeface="Times New Roman"/>
                        </a:rPr>
                        <a:t>Michigan</a:t>
                      </a:r>
                      <a:endParaRPr sz="1400" u="none" strike="noStrike" cap="none"/>
                    </a:p>
                  </a:txBody>
                  <a:tcPr marL="68575" marR="68575" marT="34300" marB="34300"/>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latin typeface="Times New Roman"/>
                          <a:ea typeface="Times New Roman"/>
                          <a:cs typeface="Times New Roman"/>
                          <a:sym typeface="Times New Roman"/>
                        </a:rPr>
                        <a:t>+ 209.7</a:t>
                      </a:r>
                      <a:endParaRPr sz="1400" u="none" strike="noStrike" cap="none"/>
                    </a:p>
                  </a:txBody>
                  <a:tcPr marL="68575" marR="68575" marT="34300" marB="34300"/>
                </a:tc>
                <a:extLst>
                  <a:ext uri="{0D108BD9-81ED-4DB2-BD59-A6C34878D82A}">
                    <a16:rowId xmlns:a16="http://schemas.microsoft.com/office/drawing/2014/main" val="10011"/>
                  </a:ext>
                </a:extLst>
              </a:tr>
            </a:tbl>
          </a:graphicData>
        </a:graphic>
      </p:graphicFrame>
      <p:sp>
        <p:nvSpPr>
          <p:cNvPr id="769" name="Google Shape;769;p57"/>
          <p:cNvSpPr txBox="1"/>
          <p:nvPr/>
        </p:nvSpPr>
        <p:spPr>
          <a:xfrm>
            <a:off x="252878" y="4891447"/>
            <a:ext cx="7649152"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 sz="1050" b="0" i="0" u="none" strike="noStrike" cap="none">
                <a:solidFill>
                  <a:srgbClr val="000000"/>
                </a:solidFill>
                <a:latin typeface="Times New Roman"/>
                <a:ea typeface="Times New Roman"/>
                <a:cs typeface="Times New Roman"/>
                <a:sym typeface="Times New Roman"/>
              </a:rPr>
              <a:t>Source: Trade Partnership, 2019</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pic>
        <p:nvPicPr>
          <p:cNvPr id="775" name="Google Shape;775;p58"/>
          <p:cNvPicPr preferRelativeResize="0"/>
          <p:nvPr/>
        </p:nvPicPr>
        <p:blipFill rotWithShape="1">
          <a:blip r:embed="rId3">
            <a:alphaModFix/>
          </a:blip>
          <a:srcRect/>
          <a:stretch/>
        </p:blipFill>
        <p:spPr>
          <a:xfrm>
            <a:off x="7320559" y="4076943"/>
            <a:ext cx="1823441" cy="1136809"/>
          </a:xfrm>
          <a:prstGeom prst="rect">
            <a:avLst/>
          </a:prstGeom>
          <a:noFill/>
          <a:ln>
            <a:noFill/>
          </a:ln>
        </p:spPr>
      </p:pic>
      <p:sp>
        <p:nvSpPr>
          <p:cNvPr id="776" name="Google Shape;776;p58"/>
          <p:cNvSpPr txBox="1">
            <a:spLocks noGrp="1"/>
          </p:cNvSpPr>
          <p:nvPr>
            <p:ph type="title"/>
          </p:nvPr>
        </p:nvSpPr>
        <p:spPr>
          <a:xfrm>
            <a:off x="153649" y="172250"/>
            <a:ext cx="8795478" cy="85725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chemeClr val="dk1"/>
              </a:buClr>
              <a:buSzPts val="1400"/>
              <a:buNone/>
            </a:pPr>
            <a:r>
              <a:rPr lang="en" sz="3100"/>
              <a:t>NAFTA to USMCA (T-MEC, CUSMA)</a:t>
            </a:r>
            <a:endParaRPr sz="3100"/>
          </a:p>
        </p:txBody>
      </p:sp>
      <p:sp>
        <p:nvSpPr>
          <p:cNvPr id="777" name="Google Shape;777;p58"/>
          <p:cNvSpPr txBox="1">
            <a:spLocks noGrp="1"/>
          </p:cNvSpPr>
          <p:nvPr>
            <p:ph type="body" idx="1"/>
          </p:nvPr>
        </p:nvSpPr>
        <p:spPr>
          <a:xfrm>
            <a:off x="302802" y="1250875"/>
            <a:ext cx="8795479" cy="3394472"/>
          </a:xfrm>
          <a:prstGeom prst="rect">
            <a:avLst/>
          </a:prstGeom>
          <a:noFill/>
          <a:ln>
            <a:noFill/>
          </a:ln>
        </p:spPr>
        <p:txBody>
          <a:bodyPr spcFirstLastPara="1" wrap="square" lIns="68575" tIns="34275" rIns="68575" bIns="34275" anchor="t" anchorCtr="0">
            <a:normAutofit/>
          </a:bodyPr>
          <a:lstStyle/>
          <a:p>
            <a:pPr marL="457200" lvl="0" indent="-317500" algn="l" rtl="0">
              <a:lnSpc>
                <a:spcPct val="150000"/>
              </a:lnSpc>
              <a:spcBef>
                <a:spcPts val="300"/>
              </a:spcBef>
              <a:spcAft>
                <a:spcPts val="0"/>
              </a:spcAft>
              <a:buSzPts val="1400"/>
              <a:buChar char="•"/>
            </a:pPr>
            <a:r>
              <a:rPr lang="en" sz="1875"/>
              <a:t>The </a:t>
            </a:r>
            <a:r>
              <a:rPr lang="en" sz="1875" b="1"/>
              <a:t>USMCA (United States-Mexico-Canada Agreement),</a:t>
            </a:r>
            <a:r>
              <a:rPr lang="en" sz="1875"/>
              <a:t> or T-MEC in Mexico, replacing the 1993 </a:t>
            </a:r>
            <a:r>
              <a:rPr lang="en" sz="1875" b="1"/>
              <a:t>NAFTA (North American Free Trade Agreement)</a:t>
            </a:r>
            <a:r>
              <a:rPr lang="en" sz="1875"/>
              <a:t>.</a:t>
            </a:r>
            <a:endParaRPr/>
          </a:p>
          <a:p>
            <a:pPr marL="457200" lvl="0" indent="-317500" algn="l" rtl="0">
              <a:lnSpc>
                <a:spcPct val="150000"/>
              </a:lnSpc>
              <a:spcBef>
                <a:spcPts val="300"/>
              </a:spcBef>
              <a:spcAft>
                <a:spcPts val="0"/>
              </a:spcAft>
              <a:buSzPts val="1400"/>
              <a:buChar char="•"/>
            </a:pPr>
            <a:r>
              <a:rPr lang="en" sz="1875"/>
              <a:t>New agreement signed on </a:t>
            </a:r>
            <a:r>
              <a:rPr lang="en" sz="1875" b="1">
                <a:solidFill>
                  <a:srgbClr val="366092"/>
                </a:solidFill>
              </a:rPr>
              <a:t>November 30, 2018</a:t>
            </a:r>
            <a:r>
              <a:rPr lang="en" sz="1875"/>
              <a:t>.</a:t>
            </a:r>
            <a:endParaRPr/>
          </a:p>
          <a:p>
            <a:pPr marL="457200" lvl="0" indent="-317500" algn="l" rtl="0">
              <a:lnSpc>
                <a:spcPct val="150000"/>
              </a:lnSpc>
              <a:spcBef>
                <a:spcPts val="300"/>
              </a:spcBef>
              <a:spcAft>
                <a:spcPts val="0"/>
              </a:spcAft>
              <a:buSzPts val="1400"/>
              <a:buChar char="•"/>
            </a:pPr>
            <a:r>
              <a:rPr lang="en" sz="1875"/>
              <a:t>A revised agreement reached on </a:t>
            </a:r>
            <a:r>
              <a:rPr lang="en" sz="1875" b="1">
                <a:solidFill>
                  <a:schemeClr val="accent1"/>
                </a:solidFill>
              </a:rPr>
              <a:t>December 10, 2019</a:t>
            </a:r>
            <a:r>
              <a:rPr lang="en" sz="1875"/>
              <a:t>.</a:t>
            </a:r>
            <a:endParaRPr/>
          </a:p>
          <a:p>
            <a:pPr marL="457200" lvl="0" indent="-317500" algn="l" rtl="0">
              <a:lnSpc>
                <a:spcPct val="150000"/>
              </a:lnSpc>
              <a:spcBef>
                <a:spcPts val="300"/>
              </a:spcBef>
              <a:spcAft>
                <a:spcPts val="0"/>
              </a:spcAft>
              <a:buSzPts val="1400"/>
              <a:buChar char="•"/>
            </a:pPr>
            <a:r>
              <a:rPr lang="en" sz="1875"/>
              <a:t>U.S. Senate approved and President Trump signed USMCA in January 2020.</a:t>
            </a:r>
            <a:endParaRPr sz="1800"/>
          </a:p>
          <a:p>
            <a:pPr>
              <a:lnSpc>
                <a:spcPct val="150000"/>
              </a:lnSpc>
            </a:pPr>
            <a:r>
              <a:rPr lang="en" sz="1800"/>
              <a:t>USMCA entered into force </a:t>
            </a:r>
            <a:r>
              <a:rPr lang="en" sz="1800" b="1">
                <a:solidFill>
                  <a:schemeClr val="accent1"/>
                </a:solidFill>
              </a:rPr>
              <a:t>July 1, 2020.  Implementation underway.</a:t>
            </a:r>
          </a:p>
        </p:txBody>
      </p:sp>
      <p:pic>
        <p:nvPicPr>
          <p:cNvPr id="778" name="Google Shape;778;p58"/>
          <p:cNvPicPr preferRelativeResize="0"/>
          <p:nvPr/>
        </p:nvPicPr>
        <p:blipFill rotWithShape="1">
          <a:blip r:embed="rId4">
            <a:alphaModFix/>
          </a:blip>
          <a:srcRect l="27718" t="1654" r="55202" b="89550"/>
          <a:stretch/>
        </p:blipFill>
        <p:spPr>
          <a:xfrm>
            <a:off x="7633616" y="90797"/>
            <a:ext cx="1289304" cy="938704"/>
          </a:xfrm>
          <a:prstGeom prst="rect">
            <a:avLst/>
          </a:prstGeom>
          <a:noFill/>
          <a:ln>
            <a:noFill/>
          </a:ln>
        </p:spPr>
      </p:pic>
      <p:sp>
        <p:nvSpPr>
          <p:cNvPr id="779" name="Google Shape;779;p58"/>
          <p:cNvSpPr txBox="1"/>
          <p:nvPr/>
        </p:nvSpPr>
        <p:spPr>
          <a:xfrm>
            <a:off x="0" y="4866722"/>
            <a:ext cx="9098280"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 sz="1050" b="0" i="0" u="none" strike="noStrike" cap="none">
                <a:solidFill>
                  <a:srgbClr val="000000"/>
                </a:solidFill>
                <a:latin typeface="Times New Roman"/>
                <a:ea typeface="Times New Roman"/>
                <a:cs typeface="Times New Roman"/>
                <a:sym typeface="Times New Roman"/>
              </a:rPr>
              <a:t>Source: Office of the United States Trade Representative, 2018.</a:t>
            </a:r>
            <a:endParaRPr sz="1050" b="1" i="0" u="none" strike="noStrike" cap="none">
              <a:solidFill>
                <a:srgbClr val="000000"/>
              </a:solidFill>
              <a:latin typeface="Times New Roman"/>
              <a:ea typeface="Times New Roman"/>
              <a:cs typeface="Times New Roman"/>
              <a:sym typeface="Times New Roman"/>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pic>
        <p:nvPicPr>
          <p:cNvPr id="785" name="Google Shape;785;p59"/>
          <p:cNvPicPr preferRelativeResize="0"/>
          <p:nvPr/>
        </p:nvPicPr>
        <p:blipFill rotWithShape="1">
          <a:blip r:embed="rId3">
            <a:alphaModFix/>
          </a:blip>
          <a:srcRect l="4246" r="76202" b="89359"/>
          <a:stretch/>
        </p:blipFill>
        <p:spPr>
          <a:xfrm>
            <a:off x="7981503" y="4249270"/>
            <a:ext cx="1162498" cy="894230"/>
          </a:xfrm>
          <a:prstGeom prst="rect">
            <a:avLst/>
          </a:prstGeom>
          <a:noFill/>
          <a:ln>
            <a:noFill/>
          </a:ln>
        </p:spPr>
      </p:pic>
      <p:sp>
        <p:nvSpPr>
          <p:cNvPr id="786" name="Google Shape;786;p59"/>
          <p:cNvSpPr txBox="1">
            <a:spLocks noGrp="1"/>
          </p:cNvSpPr>
          <p:nvPr>
            <p:ph type="title"/>
          </p:nvPr>
        </p:nvSpPr>
        <p:spPr>
          <a:xfrm>
            <a:off x="153649" y="172250"/>
            <a:ext cx="8795478" cy="85725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chemeClr val="dk1"/>
              </a:buClr>
              <a:buSzPts val="1400"/>
              <a:buNone/>
            </a:pPr>
            <a:r>
              <a:rPr lang="en"/>
              <a:t>Main elements of the USMCA (T-MEC)</a:t>
            </a:r>
            <a:endParaRPr/>
          </a:p>
        </p:txBody>
      </p:sp>
      <p:sp>
        <p:nvSpPr>
          <p:cNvPr id="787" name="Google Shape;787;p59"/>
          <p:cNvSpPr txBox="1">
            <a:spLocks noGrp="1"/>
          </p:cNvSpPr>
          <p:nvPr>
            <p:ph type="body" idx="4294967295"/>
          </p:nvPr>
        </p:nvSpPr>
        <p:spPr>
          <a:xfrm>
            <a:off x="5061737" y="1206990"/>
            <a:ext cx="3887390" cy="420290"/>
          </a:xfrm>
          <a:prstGeom prst="rect">
            <a:avLst/>
          </a:prstGeom>
          <a:noFill/>
          <a:ln>
            <a:noFill/>
          </a:ln>
        </p:spPr>
        <p:txBody>
          <a:bodyPr spcFirstLastPara="1" wrap="square" lIns="68575" tIns="34275" rIns="68575" bIns="34275" anchor="t" anchorCtr="0">
            <a:normAutofit fontScale="92500" lnSpcReduction="20000"/>
          </a:bodyPr>
          <a:lstStyle/>
          <a:p>
            <a:pPr marL="0" lvl="0" indent="0" algn="ctr" rtl="0">
              <a:lnSpc>
                <a:spcPct val="100000"/>
              </a:lnSpc>
              <a:spcBef>
                <a:spcPts val="500"/>
              </a:spcBef>
              <a:spcAft>
                <a:spcPts val="0"/>
              </a:spcAft>
              <a:buSzPct val="108108"/>
              <a:buNone/>
            </a:pPr>
            <a:r>
              <a:rPr lang="en" b="1"/>
              <a:t>   </a:t>
            </a:r>
            <a:endParaRPr/>
          </a:p>
        </p:txBody>
      </p:sp>
      <p:pic>
        <p:nvPicPr>
          <p:cNvPr id="788" name="Google Shape;788;p59"/>
          <p:cNvPicPr preferRelativeResize="0"/>
          <p:nvPr/>
        </p:nvPicPr>
        <p:blipFill rotWithShape="1">
          <a:blip r:embed="rId3">
            <a:alphaModFix/>
          </a:blip>
          <a:srcRect l="27718" t="1654" r="55202" b="89550"/>
          <a:stretch/>
        </p:blipFill>
        <p:spPr>
          <a:xfrm>
            <a:off x="7633616" y="90797"/>
            <a:ext cx="1289304" cy="938704"/>
          </a:xfrm>
          <a:prstGeom prst="rect">
            <a:avLst/>
          </a:prstGeom>
          <a:noFill/>
          <a:ln>
            <a:noFill/>
          </a:ln>
        </p:spPr>
      </p:pic>
      <p:sp>
        <p:nvSpPr>
          <p:cNvPr id="789" name="Google Shape;789;p59"/>
          <p:cNvSpPr txBox="1"/>
          <p:nvPr/>
        </p:nvSpPr>
        <p:spPr>
          <a:xfrm>
            <a:off x="0" y="1221873"/>
            <a:ext cx="9144000" cy="3921600"/>
          </a:xfrm>
          <a:prstGeom prst="rect">
            <a:avLst/>
          </a:prstGeom>
          <a:noFill/>
          <a:ln>
            <a:noFill/>
          </a:ln>
        </p:spPr>
        <p:txBody>
          <a:bodyPr spcFirstLastPara="1" wrap="square" lIns="91425" tIns="45700" rIns="91425" bIns="45700" anchor="t" anchorCtr="0">
            <a:noAutofit/>
          </a:bodyPr>
          <a:lstStyle/>
          <a:p>
            <a:pPr marL="342900" marR="0" lvl="0" indent="-323850" algn="l" rtl="0">
              <a:lnSpc>
                <a:spcPct val="100000"/>
              </a:lnSpc>
              <a:spcBef>
                <a:spcPts val="0"/>
              </a:spcBef>
              <a:spcAft>
                <a:spcPts val="0"/>
              </a:spcAft>
              <a:buClr>
                <a:srgbClr val="000000"/>
              </a:buClr>
              <a:buSzPts val="1500"/>
              <a:buFont typeface="Arial"/>
              <a:buChar char="•"/>
            </a:pPr>
            <a:r>
              <a:rPr lang="en" sz="1500" b="1" i="0" u="none" strike="noStrike" cap="none">
                <a:solidFill>
                  <a:srgbClr val="000000"/>
                </a:solidFill>
                <a:highlight>
                  <a:srgbClr val="FFFF00"/>
                </a:highlight>
                <a:latin typeface="Times New Roman"/>
                <a:ea typeface="Times New Roman"/>
                <a:cs typeface="Times New Roman"/>
                <a:sym typeface="Times New Roman"/>
              </a:rPr>
              <a:t>Rules of Origin, wages and steel for Vehicles</a:t>
            </a:r>
            <a:r>
              <a:rPr lang="en" sz="1500" b="1" i="0" u="none" strike="noStrike" cap="none">
                <a:solidFill>
                  <a:srgbClr val="000000"/>
                </a:solidFill>
                <a:latin typeface="Times New Roman"/>
                <a:ea typeface="Times New Roman"/>
                <a:cs typeface="Times New Roman"/>
                <a:sym typeface="Times New Roman"/>
              </a:rPr>
              <a:t> to be phased in 2020-2023</a:t>
            </a:r>
            <a:endParaRPr sz="1500" b="0" i="0" u="none" strike="noStrike" cap="none">
              <a:solidFill>
                <a:srgbClr val="000000"/>
              </a:solidFill>
              <a:latin typeface="Times New Roman"/>
              <a:ea typeface="Times New Roman"/>
              <a:cs typeface="Times New Roman"/>
              <a:sym typeface="Times New Roman"/>
            </a:endParaRPr>
          </a:p>
          <a:p>
            <a:pPr marL="742950" marR="0" lvl="1" indent="-285750" algn="l" rtl="0">
              <a:lnSpc>
                <a:spcPct val="100000"/>
              </a:lnSpc>
              <a:spcBef>
                <a:spcPts val="300"/>
              </a:spcBef>
              <a:spcAft>
                <a:spcPts val="0"/>
              </a:spcAft>
              <a:buClr>
                <a:srgbClr val="000000"/>
              </a:buClr>
              <a:buSzPts val="1500"/>
              <a:buFont typeface="Arial"/>
              <a:buChar char="-"/>
            </a:pPr>
            <a:r>
              <a:rPr lang="en" sz="1500" b="0" i="0" u="none" strike="noStrike" cap="none">
                <a:solidFill>
                  <a:srgbClr val="000000"/>
                </a:solidFill>
                <a:latin typeface="Times New Roman"/>
                <a:ea typeface="Times New Roman"/>
                <a:cs typeface="Times New Roman"/>
                <a:sym typeface="Times New Roman"/>
              </a:rPr>
              <a:t>75% of the value of a vehicle to be produced in the region (up from 62.5%); 70% of steel and aluminum.</a:t>
            </a:r>
            <a:endParaRPr sz="1500" b="0" i="0" u="none" strike="noStrike" cap="none">
              <a:solidFill>
                <a:srgbClr val="000000"/>
              </a:solidFill>
              <a:latin typeface="Arial"/>
              <a:ea typeface="Arial"/>
              <a:cs typeface="Arial"/>
              <a:sym typeface="Arial"/>
            </a:endParaRPr>
          </a:p>
          <a:p>
            <a:pPr marL="742950" marR="0" lvl="1" indent="-285750" algn="l" rtl="0">
              <a:lnSpc>
                <a:spcPct val="100000"/>
              </a:lnSpc>
              <a:spcBef>
                <a:spcPts val="300"/>
              </a:spcBef>
              <a:spcAft>
                <a:spcPts val="0"/>
              </a:spcAft>
              <a:buClr>
                <a:srgbClr val="000000"/>
              </a:buClr>
              <a:buSzPts val="1500"/>
              <a:buFont typeface="Arial"/>
              <a:buChar char="-"/>
            </a:pPr>
            <a:r>
              <a:rPr lang="en" sz="1500" b="0" i="0" u="none" strike="noStrike" cap="none">
                <a:solidFill>
                  <a:srgbClr val="000000"/>
                </a:solidFill>
                <a:latin typeface="Times New Roman"/>
                <a:ea typeface="Times New Roman"/>
                <a:cs typeface="Times New Roman"/>
                <a:sym typeface="Times New Roman"/>
              </a:rPr>
              <a:t>40%-45% of auto content produced by workers earning over $16 per hour.</a:t>
            </a:r>
            <a:endParaRPr sz="1500" b="0" i="0" u="none" strike="noStrike" cap="none">
              <a:solidFill>
                <a:srgbClr val="000000"/>
              </a:solidFill>
              <a:latin typeface="Arial"/>
              <a:ea typeface="Arial"/>
              <a:cs typeface="Arial"/>
              <a:sym typeface="Arial"/>
            </a:endParaRPr>
          </a:p>
          <a:p>
            <a:pPr marL="342900" marR="0" lvl="0" indent="-323850" algn="l" rtl="0">
              <a:lnSpc>
                <a:spcPct val="100000"/>
              </a:lnSpc>
              <a:spcBef>
                <a:spcPts val="360"/>
              </a:spcBef>
              <a:spcAft>
                <a:spcPts val="0"/>
              </a:spcAft>
              <a:buClr>
                <a:srgbClr val="000000"/>
              </a:buClr>
              <a:buSzPts val="1500"/>
              <a:buFont typeface="Arial"/>
              <a:buChar char="•"/>
            </a:pPr>
            <a:r>
              <a:rPr lang="en" sz="1500" b="1" i="0" u="none" strike="noStrike" cap="none">
                <a:solidFill>
                  <a:srgbClr val="000000"/>
                </a:solidFill>
                <a:highlight>
                  <a:srgbClr val="FFFF00"/>
                </a:highlight>
                <a:latin typeface="Times New Roman"/>
                <a:ea typeface="Times New Roman"/>
                <a:cs typeface="Times New Roman"/>
                <a:sym typeface="Times New Roman"/>
              </a:rPr>
              <a:t>Dispute Settlement</a:t>
            </a:r>
            <a:endParaRPr sz="1500" b="0" i="0" u="none" strike="noStrike" cap="none">
              <a:solidFill>
                <a:srgbClr val="000000"/>
              </a:solidFill>
              <a:highlight>
                <a:srgbClr val="FFFF00"/>
              </a:highlight>
              <a:latin typeface="Arial"/>
              <a:ea typeface="Arial"/>
              <a:cs typeface="Arial"/>
            </a:endParaRPr>
          </a:p>
          <a:p>
            <a:pPr marL="742950" lvl="1" indent="-285750">
              <a:spcBef>
                <a:spcPts val="300"/>
              </a:spcBef>
              <a:buSzPts val="1500"/>
              <a:buFont typeface="Arial"/>
              <a:buChar char="-"/>
            </a:pPr>
            <a:r>
              <a:rPr lang="en" sz="1500" b="0" i="0" u="none" strike="noStrike" cap="none">
                <a:solidFill>
                  <a:srgbClr val="000000"/>
                </a:solidFill>
                <a:latin typeface="Times New Roman"/>
                <a:ea typeface="Times New Roman"/>
                <a:cs typeface="Times New Roman"/>
                <a:sym typeface="Times New Roman"/>
              </a:rPr>
              <a:t>Maintains NAFTA’s dispute-settlement provision over unfair trade practice allegations (Chapter 19) and state to state differences of treaty interpretation (Ch. 20), but limits investor dispute (ISDR) options to key sectors of U.S.-Mexico investment; eliminates coverage for U.S.-Canada issues.</a:t>
            </a:r>
            <a:r>
              <a:rPr lang="en" sz="1500">
                <a:latin typeface="Times New Roman"/>
                <a:ea typeface="Times New Roman"/>
                <a:cs typeface="Times New Roman"/>
                <a:sym typeface="Times New Roman"/>
              </a:rPr>
              <a:t> </a:t>
            </a:r>
            <a:r>
              <a:rPr lang="en" sz="1500" b="0" i="0" u="none" strike="noStrike" cap="none">
                <a:solidFill>
                  <a:srgbClr val="000000"/>
                </a:solidFill>
                <a:latin typeface="Times New Roman"/>
                <a:ea typeface="Times New Roman"/>
                <a:cs typeface="Times New Roman"/>
                <a:sym typeface="Times New Roman"/>
              </a:rPr>
              <a:t> </a:t>
            </a:r>
            <a:r>
              <a:rPr lang="en" sz="1500" b="1" i="0" u="none" strike="noStrike" cap="none">
                <a:solidFill>
                  <a:srgbClr val="000000"/>
                </a:solidFill>
                <a:latin typeface="Times New Roman"/>
                <a:ea typeface="Times New Roman"/>
                <a:cs typeface="Times New Roman"/>
                <a:sym typeface="Times New Roman"/>
              </a:rPr>
              <a:t>New “rapid” dispute settlement for labor enforcement.</a:t>
            </a:r>
            <a:r>
              <a:rPr lang="en" sz="1500">
                <a:latin typeface="Times New Roman"/>
                <a:ea typeface="Times New Roman"/>
                <a:cs typeface="Times New Roman"/>
                <a:sym typeface="Times New Roman"/>
              </a:rPr>
              <a:t> </a:t>
            </a:r>
            <a:r>
              <a:rPr lang="en" sz="1500" b="0" i="0" u="none" strike="noStrike" cap="none">
                <a:solidFill>
                  <a:srgbClr val="000000"/>
                </a:solidFill>
                <a:latin typeface="Times New Roman"/>
                <a:ea typeface="Times New Roman"/>
                <a:cs typeface="Times New Roman"/>
                <a:sym typeface="Times New Roman"/>
              </a:rPr>
              <a:t> Eliminated ability of a government to block a dispute settlement panel.</a:t>
            </a:r>
            <a:endParaRPr sz="1500" b="0" i="0" u="none" strike="noStrike" cap="none">
              <a:solidFill>
                <a:srgbClr val="000000"/>
              </a:solidFill>
              <a:latin typeface="Arial"/>
              <a:ea typeface="Arial"/>
              <a:cs typeface="Arial"/>
              <a:sym typeface="Arial"/>
            </a:endParaRPr>
          </a:p>
          <a:p>
            <a:pPr marL="342900" indent="-323850">
              <a:spcBef>
                <a:spcPts val="360"/>
              </a:spcBef>
              <a:buSzPts val="1500"/>
              <a:buFont typeface="Arial"/>
              <a:buChar char="•"/>
            </a:pPr>
            <a:r>
              <a:rPr lang="en" sz="1500" b="1">
                <a:highlight>
                  <a:srgbClr val="FFFF00"/>
                </a:highlight>
                <a:latin typeface="Times New Roman"/>
                <a:ea typeface="Times New Roman"/>
                <a:cs typeface="Times New Roman"/>
                <a:sym typeface="Times New Roman"/>
              </a:rPr>
              <a:t>Updated </a:t>
            </a:r>
            <a:r>
              <a:rPr lang="en" sz="1500" b="1" i="0" u="none" strike="noStrike" cap="none">
                <a:solidFill>
                  <a:srgbClr val="000000"/>
                </a:solidFill>
                <a:highlight>
                  <a:srgbClr val="FFFF00"/>
                </a:highlight>
                <a:latin typeface="Times New Roman"/>
                <a:ea typeface="Times New Roman"/>
                <a:cs typeface="Times New Roman"/>
                <a:sym typeface="Times New Roman"/>
              </a:rPr>
              <a:t>Treatment of </a:t>
            </a:r>
            <a:r>
              <a:rPr lang="en" sz="1500" b="1">
                <a:highlight>
                  <a:srgbClr val="FFFF00"/>
                </a:highlight>
                <a:latin typeface="Times New Roman"/>
                <a:ea typeface="Times New Roman"/>
                <a:cs typeface="Times New Roman"/>
                <a:sym typeface="Times New Roman"/>
              </a:rPr>
              <a:t>Intellectual Property Rights, Digital Trade</a:t>
            </a:r>
            <a:r>
              <a:rPr lang="en" sz="1500" b="1" i="0" u="none" strike="noStrike" cap="none">
                <a:solidFill>
                  <a:srgbClr val="000000"/>
                </a:solidFill>
                <a:highlight>
                  <a:srgbClr val="FFFF00"/>
                </a:highlight>
                <a:latin typeface="Times New Roman"/>
                <a:ea typeface="Times New Roman"/>
                <a:cs typeface="Times New Roman"/>
                <a:sym typeface="Times New Roman"/>
              </a:rPr>
              <a:t> issues, Labor, Environment…</a:t>
            </a:r>
            <a:r>
              <a:rPr lang="en" sz="1500" b="1">
                <a:latin typeface="Times New Roman"/>
                <a:ea typeface="Times New Roman"/>
                <a:cs typeface="Times New Roman"/>
                <a:sym typeface="Times New Roman"/>
              </a:rPr>
              <a:t> </a:t>
            </a:r>
            <a:endParaRPr sz="1500" b="0" i="0" u="none" strike="noStrike" cap="none">
              <a:solidFill>
                <a:srgbClr val="000000"/>
              </a:solidFill>
              <a:latin typeface="Times New Roman"/>
              <a:ea typeface="Times New Roman"/>
              <a:cs typeface="Times New Roman"/>
              <a:sym typeface="Times New Roman"/>
            </a:endParaRPr>
          </a:p>
          <a:p>
            <a:pPr marL="742950" marR="0" lvl="1" indent="-285750" algn="l" rtl="0">
              <a:lnSpc>
                <a:spcPct val="100000"/>
              </a:lnSpc>
              <a:spcBef>
                <a:spcPts val="300"/>
              </a:spcBef>
              <a:spcAft>
                <a:spcPts val="0"/>
              </a:spcAft>
              <a:buClr>
                <a:srgbClr val="000000"/>
              </a:buClr>
              <a:buSzPts val="1500"/>
              <a:buFont typeface="Arial"/>
              <a:buChar char="-"/>
            </a:pPr>
            <a:r>
              <a:rPr lang="en" sz="1500" b="0" i="0" u="none" strike="noStrike" cap="none">
                <a:solidFill>
                  <a:srgbClr val="000000"/>
                </a:solidFill>
                <a:latin typeface="Times New Roman"/>
                <a:ea typeface="Times New Roman"/>
                <a:cs typeface="Times New Roman"/>
                <a:sym typeface="Times New Roman"/>
              </a:rPr>
              <a:t>Achieved or exceeded most of modernization goals sought, including stronger labor rights provisions, IPR protections, includes ecommerce &amp; data issues, anti-corruption, competitiveness, SMEs, among others.</a:t>
            </a:r>
            <a:endParaRPr sz="1500" b="0" i="0" u="none" strike="noStrike" cap="none">
              <a:solidFill>
                <a:srgbClr val="000000"/>
              </a:solidFill>
              <a:latin typeface="Arial"/>
              <a:ea typeface="Arial"/>
              <a:cs typeface="Arial"/>
              <a:sym typeface="Arial"/>
            </a:endParaRPr>
          </a:p>
          <a:p>
            <a:pPr marL="342900" marR="0" lvl="0" indent="-323850" algn="l" rtl="0">
              <a:lnSpc>
                <a:spcPct val="100000"/>
              </a:lnSpc>
              <a:spcBef>
                <a:spcPts val="360"/>
              </a:spcBef>
              <a:spcAft>
                <a:spcPts val="0"/>
              </a:spcAft>
              <a:buClr>
                <a:srgbClr val="000000"/>
              </a:buClr>
              <a:buSzPts val="1500"/>
              <a:buFont typeface="Arial"/>
              <a:buChar char="•"/>
            </a:pPr>
            <a:r>
              <a:rPr lang="en" sz="1500" b="1" i="0" u="none" strike="noStrike" cap="none">
                <a:solidFill>
                  <a:srgbClr val="000000"/>
                </a:solidFill>
                <a:highlight>
                  <a:srgbClr val="FFFF00"/>
                </a:highlight>
                <a:latin typeface="Times New Roman"/>
                <a:ea typeface="Times New Roman"/>
                <a:cs typeface="Times New Roman"/>
                <a:sym typeface="Times New Roman"/>
              </a:rPr>
              <a:t>Sunset Clause</a:t>
            </a:r>
            <a:r>
              <a:rPr lang="en" sz="1500" b="1" i="0" u="none" strike="noStrike" cap="none">
                <a:solidFill>
                  <a:srgbClr val="000000"/>
                </a:solidFill>
                <a:latin typeface="Times New Roman"/>
                <a:ea typeface="Times New Roman"/>
                <a:cs typeface="Times New Roman"/>
                <a:sym typeface="Times New Roman"/>
              </a:rPr>
              <a:t>: </a:t>
            </a:r>
            <a:r>
              <a:rPr lang="en" sz="1500" b="0" i="0" u="none" strike="noStrike" cap="none">
                <a:solidFill>
                  <a:srgbClr val="000000"/>
                </a:solidFill>
                <a:latin typeface="Times New Roman"/>
                <a:ea typeface="Times New Roman"/>
                <a:cs typeface="Times New Roman"/>
                <a:sym typeface="Times New Roman"/>
              </a:rPr>
              <a:t>16-year lifetime for the agreement; </a:t>
            </a:r>
            <a:r>
              <a:rPr lang="en" sz="1500" b="0" i="0" u="none" strike="noStrike" cap="none">
                <a:solidFill>
                  <a:srgbClr val="000000"/>
                </a:solidFill>
                <a:highlight>
                  <a:srgbClr val="FFFF00"/>
                </a:highlight>
                <a:latin typeface="Times New Roman"/>
                <a:ea typeface="Times New Roman"/>
                <a:cs typeface="Times New Roman"/>
                <a:sym typeface="Times New Roman"/>
              </a:rPr>
              <a:t>review every six years</a:t>
            </a:r>
            <a:r>
              <a:rPr lang="en" sz="1500" b="0" i="0" u="none" strike="noStrike" cap="none">
                <a:solidFill>
                  <a:srgbClr val="000000"/>
                </a:solidFill>
                <a:latin typeface="Times New Roman"/>
                <a:ea typeface="Times New Roman"/>
                <a:cs typeface="Times New Roman"/>
                <a:sym typeface="Times New Roman"/>
              </a:rPr>
              <a:t>; possible 16-year renewal.</a:t>
            </a:r>
            <a:endParaRPr sz="1500" b="0" i="0" u="none" strike="noStrike" cap="none">
              <a:solidFill>
                <a:srgbClr val="000000"/>
              </a:solidFill>
              <a:latin typeface="Times New Roman"/>
              <a:ea typeface="Times New Roman"/>
              <a:cs typeface="Times New Roman"/>
              <a:sym typeface="Times New Roman"/>
            </a:endParaRPr>
          </a:p>
          <a:p>
            <a:pPr marL="342900" indent="-323850">
              <a:spcBef>
                <a:spcPts val="360"/>
              </a:spcBef>
              <a:buSzPts val="1500"/>
              <a:buFont typeface="Times New Roman"/>
              <a:buChar char="•"/>
            </a:pPr>
            <a:r>
              <a:rPr lang="en" sz="1500" b="1" i="0" u="none" strike="noStrike" cap="none">
                <a:solidFill>
                  <a:srgbClr val="000000"/>
                </a:solidFill>
                <a:highlight>
                  <a:srgbClr val="FFFF00"/>
                </a:highlight>
                <a:latin typeface="Times New Roman"/>
                <a:ea typeface="Times New Roman"/>
                <a:cs typeface="Times New Roman"/>
                <a:sym typeface="Times New Roman"/>
              </a:rPr>
              <a:t>Agriculture:</a:t>
            </a:r>
            <a:r>
              <a:rPr lang="en" sz="1500" b="1">
                <a:latin typeface="Times New Roman"/>
                <a:ea typeface="Times New Roman"/>
                <a:cs typeface="Times New Roman"/>
                <a:sym typeface="Times New Roman"/>
              </a:rPr>
              <a:t>  Seeks to address</a:t>
            </a:r>
            <a:r>
              <a:rPr lang="en" sz="1500" b="0" i="0" u="none" strike="noStrike" cap="none">
                <a:solidFill>
                  <a:srgbClr val="000000"/>
                </a:solidFill>
                <a:latin typeface="Times New Roman"/>
                <a:ea typeface="Times New Roman"/>
                <a:cs typeface="Times New Roman"/>
                <a:sym typeface="Times New Roman"/>
              </a:rPr>
              <a:t> concerns over Canada’s dairy</a:t>
            </a:r>
            <a:r>
              <a:rPr lang="en" sz="1500">
                <a:latin typeface="Times New Roman"/>
                <a:ea typeface="Times New Roman"/>
                <a:cs typeface="Times New Roman"/>
                <a:sym typeface="Times New Roman"/>
              </a:rPr>
              <a:t> policies</a:t>
            </a:r>
            <a:r>
              <a:rPr lang="en" sz="1500" b="0" i="0" u="none" strike="noStrike" cap="none">
                <a:solidFill>
                  <a:srgbClr val="000000"/>
                </a:solidFill>
                <a:latin typeface="Times New Roman"/>
                <a:ea typeface="Times New Roman"/>
                <a:cs typeface="Times New Roman"/>
                <a:sym typeface="Times New Roman"/>
              </a:rPr>
              <a:t>;</a:t>
            </a:r>
            <a:r>
              <a:rPr lang="en" sz="1500">
                <a:latin typeface="Times New Roman"/>
                <a:ea typeface="Times New Roman"/>
                <a:cs typeface="Times New Roman"/>
                <a:sym typeface="Times New Roman"/>
              </a:rPr>
              <a:t> biotech</a:t>
            </a:r>
            <a:r>
              <a:rPr lang="en" sz="1500" b="0" i="0" u="none" strike="noStrike" cap="none">
                <a:solidFill>
                  <a:srgbClr val="000000"/>
                </a:solidFill>
                <a:latin typeface="Times New Roman"/>
                <a:ea typeface="Times New Roman"/>
                <a:cs typeface="Times New Roman"/>
                <a:sym typeface="Times New Roman"/>
              </a:rPr>
              <a:t> &amp; food</a:t>
            </a:r>
            <a:r>
              <a:rPr lang="en" sz="1500">
                <a:latin typeface="Times New Roman"/>
                <a:ea typeface="Times New Roman"/>
                <a:cs typeface="Times New Roman"/>
                <a:sym typeface="Times New Roman"/>
              </a:rPr>
              <a:t> </a:t>
            </a:r>
            <a:r>
              <a:rPr lang="en" sz="1500" b="0" i="0" u="none" strike="noStrike" cap="none">
                <a:solidFill>
                  <a:srgbClr val="000000"/>
                </a:solidFill>
                <a:latin typeface="Times New Roman"/>
                <a:ea typeface="Times New Roman"/>
                <a:cs typeface="Times New Roman"/>
                <a:sym typeface="Times New Roman"/>
              </a:rPr>
              <a:t>safety.</a:t>
            </a:r>
            <a:endParaRPr sz="1500" b="0" i="0" u="none" strike="noStrike" cap="none">
              <a:solidFill>
                <a:srgbClr val="000000"/>
              </a:solidFill>
              <a:latin typeface="Times New Roman"/>
              <a:ea typeface="Times New Roman"/>
              <a:cs typeface="Times New Roman"/>
            </a:endParaRPr>
          </a:p>
          <a:p>
            <a:pPr marL="742950" marR="0" lvl="1" indent="-190500" algn="l" rtl="0">
              <a:lnSpc>
                <a:spcPct val="100000"/>
              </a:lnSpc>
              <a:spcBef>
                <a:spcPts val="300"/>
              </a:spcBef>
              <a:spcAft>
                <a:spcPts val="0"/>
              </a:spcAft>
              <a:buClr>
                <a:srgbClr val="000000"/>
              </a:buClr>
              <a:buSzPts val="1500"/>
              <a:buFont typeface="Arial"/>
              <a:buNone/>
            </a:pPr>
            <a:endParaRPr sz="1500" b="1" i="0" u="none" strike="noStrike" cap="none">
              <a:solidFill>
                <a:srgbClr val="000000"/>
              </a:solidFill>
              <a:latin typeface="Times New Roman"/>
              <a:ea typeface="Times New Roman"/>
              <a:cs typeface="Times New Roman"/>
              <a:sym typeface="Times New Roman"/>
            </a:endParaRPr>
          </a:p>
          <a:p>
            <a:pPr marL="742950" marR="0" lvl="1" indent="-190500" algn="l" rtl="0">
              <a:lnSpc>
                <a:spcPct val="100000"/>
              </a:lnSpc>
              <a:spcBef>
                <a:spcPts val="300"/>
              </a:spcBef>
              <a:spcAft>
                <a:spcPts val="0"/>
              </a:spcAft>
              <a:buClr>
                <a:srgbClr val="000000"/>
              </a:buClr>
              <a:buSzPts val="1500"/>
              <a:buFont typeface="Arial"/>
              <a:buNone/>
            </a:pPr>
            <a:endParaRPr sz="1500" b="1" i="0" u="none" strike="noStrike" cap="none">
              <a:solidFill>
                <a:srgbClr val="000000"/>
              </a:solidFill>
              <a:latin typeface="Times New Roman"/>
              <a:ea typeface="Times New Roman"/>
              <a:cs typeface="Times New Roman"/>
              <a:sym typeface="Times New Roman"/>
            </a:endParaRPr>
          </a:p>
        </p:txBody>
      </p:sp>
    </p:spTree>
  </p:cSld>
  <p:clrMapOvr>
    <a:masterClrMapping/>
  </p:clrMapOvr>
  <p:transition spd="slow">
    <p:push/>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pic>
        <p:nvPicPr>
          <p:cNvPr id="820" name="Google Shape;820;p62"/>
          <p:cNvPicPr preferRelativeResize="0"/>
          <p:nvPr/>
        </p:nvPicPr>
        <p:blipFill rotWithShape="1">
          <a:blip r:embed="rId3">
            <a:alphaModFix/>
          </a:blip>
          <a:srcRect l="4246" r="76202" b="89359"/>
          <a:stretch/>
        </p:blipFill>
        <p:spPr>
          <a:xfrm>
            <a:off x="8075019" y="4321206"/>
            <a:ext cx="1068982" cy="822294"/>
          </a:xfrm>
          <a:prstGeom prst="rect">
            <a:avLst/>
          </a:prstGeom>
          <a:noFill/>
          <a:ln>
            <a:noFill/>
          </a:ln>
        </p:spPr>
      </p:pic>
      <p:sp>
        <p:nvSpPr>
          <p:cNvPr id="821" name="Google Shape;821;p62"/>
          <p:cNvSpPr txBox="1">
            <a:spLocks noGrp="1"/>
          </p:cNvSpPr>
          <p:nvPr>
            <p:ph type="title"/>
          </p:nvPr>
        </p:nvSpPr>
        <p:spPr>
          <a:xfrm>
            <a:off x="153649" y="172250"/>
            <a:ext cx="8795478" cy="85725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chemeClr val="dk1"/>
              </a:buClr>
              <a:buSzPts val="1400"/>
              <a:buNone/>
            </a:pPr>
            <a:r>
              <a:rPr lang="en"/>
              <a:t>Implementing USMCA</a:t>
            </a:r>
            <a:endParaRPr/>
          </a:p>
        </p:txBody>
      </p:sp>
      <p:pic>
        <p:nvPicPr>
          <p:cNvPr id="822" name="Google Shape;822;p62"/>
          <p:cNvPicPr preferRelativeResize="0"/>
          <p:nvPr/>
        </p:nvPicPr>
        <p:blipFill rotWithShape="1">
          <a:blip r:embed="rId3">
            <a:alphaModFix/>
          </a:blip>
          <a:srcRect l="27718" t="1654" r="55202" b="89550"/>
          <a:stretch/>
        </p:blipFill>
        <p:spPr>
          <a:xfrm>
            <a:off x="7633616" y="90797"/>
            <a:ext cx="1289304" cy="938704"/>
          </a:xfrm>
          <a:prstGeom prst="rect">
            <a:avLst/>
          </a:prstGeom>
          <a:noFill/>
          <a:ln>
            <a:noFill/>
          </a:ln>
        </p:spPr>
      </p:pic>
      <p:sp>
        <p:nvSpPr>
          <p:cNvPr id="823" name="Google Shape;823;p62"/>
          <p:cNvSpPr txBox="1"/>
          <p:nvPr/>
        </p:nvSpPr>
        <p:spPr>
          <a:xfrm>
            <a:off x="97974" y="1337572"/>
            <a:ext cx="8906828" cy="3394781"/>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650" b="0" i="0" u="none" strike="noStrike" cap="none" dirty="0">
                <a:solidFill>
                  <a:schemeClr val="dk1"/>
                </a:solidFill>
                <a:latin typeface="Times New Roman"/>
                <a:ea typeface="Times New Roman"/>
                <a:cs typeface="Times New Roman"/>
                <a:sym typeface="Times New Roman"/>
              </a:rPr>
              <a:t>Governments </a:t>
            </a:r>
            <a:r>
              <a:rPr lang="en" sz="1650" b="1" i="0" u="none" strike="noStrike" cap="none" dirty="0">
                <a:solidFill>
                  <a:schemeClr val="dk1"/>
                </a:solidFill>
                <a:latin typeface="Times New Roman"/>
                <a:ea typeface="Times New Roman"/>
                <a:cs typeface="Times New Roman"/>
                <a:sym typeface="Times New Roman"/>
              </a:rPr>
              <a:t>agreed on procedures to monitor compliance, set up the dispute settlement systems, new committees to work through problems and build cooperation, and much more.</a:t>
            </a:r>
            <a:endParaRPr sz="1650" b="1" i="0" u="none" strike="noStrike" cap="none" dirty="0">
              <a:solidFill>
                <a:schemeClr val="dk1"/>
              </a:solidFill>
              <a:latin typeface="Times New Roman"/>
              <a:ea typeface="Times New Roman"/>
              <a:cs typeface="Times New Roman"/>
              <a:sym typeface="Times New Roman"/>
            </a:endParaRPr>
          </a:p>
          <a:p>
            <a:pPr>
              <a:lnSpc>
                <a:spcPct val="115000"/>
              </a:lnSpc>
              <a:spcBef>
                <a:spcPts val="200"/>
              </a:spcBef>
              <a:buClr>
                <a:schemeClr val="dk1"/>
              </a:buClr>
              <a:buSzPts val="1100"/>
            </a:pPr>
            <a:r>
              <a:rPr lang="en" sz="1650" b="1" dirty="0">
                <a:solidFill>
                  <a:srgbClr val="FB0007"/>
                </a:solidFill>
                <a:latin typeface="Times New Roman"/>
                <a:ea typeface="Times New Roman"/>
                <a:cs typeface="Times New Roman"/>
                <a:sym typeface="Times New Roman"/>
              </a:rPr>
              <a:t>Post-Pandemic</a:t>
            </a:r>
            <a:r>
              <a:rPr lang="en" sz="1650" b="1" i="0" u="none" strike="noStrike" cap="none" dirty="0">
                <a:solidFill>
                  <a:srgbClr val="FB0007"/>
                </a:solidFill>
                <a:latin typeface="Times New Roman"/>
                <a:ea typeface="Times New Roman"/>
                <a:cs typeface="Times New Roman"/>
                <a:sym typeface="Times New Roman"/>
              </a:rPr>
              <a:t>:</a:t>
            </a:r>
            <a:r>
              <a:rPr lang="en" sz="1650" b="0" i="0" u="none" strike="noStrike" cap="none" dirty="0">
                <a:solidFill>
                  <a:srgbClr val="FB0007"/>
                </a:solidFill>
                <a:latin typeface="Times New Roman"/>
                <a:ea typeface="Times New Roman"/>
                <a:cs typeface="Times New Roman"/>
                <a:sym typeface="Times New Roman"/>
              </a:rPr>
              <a:t> </a:t>
            </a:r>
            <a:r>
              <a:rPr lang="en" sz="1650" b="0" i="0" u="none" strike="noStrike" cap="none" dirty="0">
                <a:solidFill>
                  <a:schemeClr val="dk1"/>
                </a:solidFill>
                <a:latin typeface="Times New Roman"/>
                <a:ea typeface="Times New Roman"/>
                <a:cs typeface="Times New Roman"/>
                <a:sym typeface="Times New Roman"/>
              </a:rPr>
              <a:t>Supply chains &amp; border crossings disrupted; </a:t>
            </a:r>
            <a:r>
              <a:rPr lang="en" sz="1650" b="1" i="0" u="none" strike="noStrike" cap="none" dirty="0">
                <a:solidFill>
                  <a:schemeClr val="dk1"/>
                </a:solidFill>
                <a:highlight>
                  <a:srgbClr val="FFFF00"/>
                </a:highlight>
                <a:latin typeface="Times New Roman"/>
                <a:ea typeface="Times New Roman"/>
                <a:cs typeface="Times New Roman"/>
                <a:sym typeface="Times New Roman"/>
              </a:rPr>
              <a:t>need</a:t>
            </a:r>
            <a:r>
              <a:rPr lang="en" sz="1650" b="1" dirty="0">
                <a:solidFill>
                  <a:schemeClr val="dk1"/>
                </a:solidFill>
                <a:highlight>
                  <a:srgbClr val="FFFF00"/>
                </a:highlight>
                <a:latin typeface="Times New Roman"/>
                <a:ea typeface="Times New Roman"/>
                <a:cs typeface="Times New Roman"/>
                <a:sym typeface="Times New Roman"/>
              </a:rPr>
              <a:t> </a:t>
            </a:r>
            <a:r>
              <a:rPr lang="en" sz="1650" b="1" i="0" u="none" strike="noStrike" cap="none" dirty="0">
                <a:solidFill>
                  <a:schemeClr val="dk1"/>
                </a:solidFill>
                <a:highlight>
                  <a:srgbClr val="FFFF00"/>
                </a:highlight>
                <a:latin typeface="Times New Roman"/>
                <a:ea typeface="Times New Roman"/>
                <a:cs typeface="Times New Roman"/>
                <a:sym typeface="Times New Roman"/>
              </a:rPr>
              <a:t> to build resilient supply chains &amp; smarter, modern borders to support trade</a:t>
            </a:r>
            <a:r>
              <a:rPr lang="en" sz="1650" b="1" i="0" u="none" strike="noStrike" cap="none" dirty="0">
                <a:solidFill>
                  <a:schemeClr val="dk1"/>
                </a:solidFill>
                <a:latin typeface="Times New Roman"/>
                <a:ea typeface="Times New Roman"/>
                <a:cs typeface="Times New Roman"/>
                <a:sym typeface="Times New Roman"/>
              </a:rPr>
              <a:t>.</a:t>
            </a:r>
            <a:r>
              <a:rPr lang="en" sz="1650" b="1" dirty="0">
                <a:solidFill>
                  <a:schemeClr val="dk1"/>
                </a:solidFill>
                <a:latin typeface="Times New Roman"/>
                <a:ea typeface="Times New Roman"/>
                <a:cs typeface="Times New Roman"/>
                <a:sym typeface="Times New Roman"/>
              </a:rPr>
              <a:t> </a:t>
            </a:r>
            <a:r>
              <a:rPr lang="en" sz="1650" b="1" i="0" u="none" strike="noStrike" cap="none" dirty="0">
                <a:solidFill>
                  <a:schemeClr val="dk1"/>
                </a:solidFill>
                <a:latin typeface="Times New Roman"/>
                <a:ea typeface="Times New Roman"/>
                <a:cs typeface="Times New Roman"/>
                <a:sym typeface="Times New Roman"/>
              </a:rPr>
              <a:t> Takes govt-to-govt and private sector collaboration.</a:t>
            </a:r>
            <a:endParaRPr sz="1650" b="1" i="0" u="none" strike="noStrike" cap="none" dirty="0">
              <a:solidFill>
                <a:schemeClr val="dk1"/>
              </a:solidFill>
              <a:latin typeface="Times New Roman"/>
              <a:ea typeface="Times New Roman"/>
              <a:cs typeface="Times New Roman"/>
              <a:sym typeface="Times New Roman"/>
            </a:endParaRPr>
          </a:p>
          <a:p>
            <a:pPr>
              <a:lnSpc>
                <a:spcPct val="115000"/>
              </a:lnSpc>
              <a:spcBef>
                <a:spcPts val="200"/>
              </a:spcBef>
              <a:buClr>
                <a:schemeClr val="dk1"/>
              </a:buClr>
              <a:buSzPts val="1100"/>
            </a:pPr>
            <a:r>
              <a:rPr lang="en" sz="1650" b="1" i="0" u="none" strike="noStrike" cap="none" dirty="0">
                <a:solidFill>
                  <a:srgbClr val="FB0007"/>
                </a:solidFill>
                <a:latin typeface="Times New Roman"/>
                <a:ea typeface="Times New Roman"/>
                <a:cs typeface="Times New Roman"/>
                <a:sym typeface="Times New Roman"/>
              </a:rPr>
              <a:t>USMCA Concerns:</a:t>
            </a:r>
            <a:r>
              <a:rPr lang="en" sz="1650" b="1" dirty="0">
                <a:solidFill>
                  <a:srgbClr val="FB0007"/>
                </a:solidFill>
                <a:latin typeface="Times New Roman"/>
                <a:ea typeface="Times New Roman"/>
                <a:cs typeface="Times New Roman"/>
                <a:sym typeface="Times New Roman"/>
              </a:rPr>
              <a:t>  </a:t>
            </a:r>
            <a:endParaRPr sz="1650" b="1" i="0" u="none" strike="noStrike" cap="none" dirty="0">
              <a:solidFill>
                <a:srgbClr val="FB0007"/>
              </a:solidFill>
              <a:latin typeface="Times New Roman"/>
              <a:ea typeface="Times New Roman"/>
              <a:cs typeface="Times New Roman"/>
              <a:sym typeface="Times New Roman"/>
            </a:endParaRPr>
          </a:p>
          <a:p>
            <a:pPr marL="457200" indent="-333375">
              <a:lnSpc>
                <a:spcPct val="115000"/>
              </a:lnSpc>
              <a:spcBef>
                <a:spcPts val="200"/>
              </a:spcBef>
              <a:buSzPts val="1650"/>
              <a:buFont typeface="Times New Roman"/>
              <a:buChar char="-"/>
            </a:pPr>
            <a:r>
              <a:rPr lang="en" sz="1650" b="1" i="0" u="none" strike="noStrike" cap="none" dirty="0">
                <a:solidFill>
                  <a:srgbClr val="B00004"/>
                </a:solidFill>
                <a:latin typeface="Times New Roman"/>
                <a:ea typeface="Times New Roman"/>
                <a:cs typeface="Times New Roman"/>
                <a:sym typeface="Times New Roman"/>
              </a:rPr>
              <a:t>Mexico</a:t>
            </a:r>
            <a:r>
              <a:rPr lang="en" sz="1650" b="1" i="0" u="none" strike="noStrike" cap="none" dirty="0">
                <a:solidFill>
                  <a:schemeClr val="dk1"/>
                </a:solidFill>
                <a:latin typeface="Times New Roman"/>
                <a:ea typeface="Times New Roman"/>
                <a:cs typeface="Times New Roman"/>
                <a:sym typeface="Times New Roman"/>
              </a:rPr>
              <a:t>: Building </a:t>
            </a:r>
            <a:r>
              <a:rPr lang="en" sz="1650" b="1" i="0" u="none" strike="noStrike" cap="none" dirty="0">
                <a:solidFill>
                  <a:schemeClr val="dk1"/>
                </a:solidFill>
                <a:highlight>
                  <a:srgbClr val="FFFF00"/>
                </a:highlight>
                <a:latin typeface="Times New Roman"/>
                <a:ea typeface="Times New Roman"/>
                <a:cs typeface="Times New Roman"/>
                <a:sym typeface="Times New Roman"/>
              </a:rPr>
              <a:t>Labor </a:t>
            </a:r>
            <a:r>
              <a:rPr lang="en" sz="1650" b="1" dirty="0">
                <a:solidFill>
                  <a:schemeClr val="dk1"/>
                </a:solidFill>
                <a:highlight>
                  <a:srgbClr val="FFFF00"/>
                </a:highlight>
                <a:latin typeface="Times New Roman"/>
                <a:ea typeface="Times New Roman"/>
                <a:cs typeface="Times New Roman"/>
                <a:sym typeface="Times New Roman"/>
              </a:rPr>
              <a:t>rights</a:t>
            </a:r>
            <a:r>
              <a:rPr lang="en" sz="1650" b="0" i="0" u="none" strike="noStrike" cap="none" dirty="0">
                <a:solidFill>
                  <a:schemeClr val="dk1"/>
                </a:solidFill>
                <a:highlight>
                  <a:srgbClr val="FFFF00"/>
                </a:highlight>
                <a:latin typeface="Times New Roman"/>
                <a:ea typeface="Times New Roman"/>
                <a:cs typeface="Times New Roman"/>
                <a:sym typeface="Times New Roman"/>
              </a:rPr>
              <a:t>.</a:t>
            </a:r>
            <a:r>
              <a:rPr lang="en" sz="1650" b="0" i="0" u="none" strike="noStrike" cap="none" dirty="0">
                <a:solidFill>
                  <a:schemeClr val="dk1"/>
                </a:solidFill>
                <a:latin typeface="Times New Roman"/>
                <a:ea typeface="Times New Roman"/>
                <a:cs typeface="Times New Roman"/>
                <a:sym typeface="Times New Roman"/>
              </a:rPr>
              <a:t> </a:t>
            </a:r>
            <a:r>
              <a:rPr lang="en" sz="1650" b="1" dirty="0">
                <a:solidFill>
                  <a:schemeClr val="dk1"/>
                </a:solidFill>
                <a:latin typeface="Times New Roman"/>
                <a:ea typeface="Times New Roman"/>
                <a:cs typeface="Times New Roman"/>
                <a:sym typeface="Times New Roman"/>
              </a:rPr>
              <a:t>Violating provisions </a:t>
            </a:r>
            <a:r>
              <a:rPr lang="en" sz="1650" dirty="0">
                <a:solidFill>
                  <a:schemeClr val="dk1"/>
                </a:solidFill>
                <a:latin typeface="Times New Roman"/>
                <a:ea typeface="Times New Roman"/>
                <a:cs typeface="Times New Roman"/>
                <a:sym typeface="Times New Roman"/>
              </a:rPr>
              <a:t>on</a:t>
            </a:r>
            <a:r>
              <a:rPr lang="en" sz="1650" b="0" i="0" u="none" strike="noStrike" cap="none" dirty="0">
                <a:solidFill>
                  <a:schemeClr val="dk1"/>
                </a:solidFill>
                <a:latin typeface="Times New Roman"/>
                <a:ea typeface="Times New Roman"/>
                <a:cs typeface="Times New Roman"/>
                <a:sym typeface="Times New Roman"/>
              </a:rPr>
              <a:t> </a:t>
            </a:r>
            <a:r>
              <a:rPr lang="en" sz="1650" b="1" dirty="0">
                <a:solidFill>
                  <a:schemeClr val="dk1"/>
                </a:solidFill>
                <a:highlight>
                  <a:srgbClr val="FFFF00"/>
                </a:highlight>
                <a:latin typeface="Times New Roman"/>
                <a:ea typeface="Times New Roman"/>
                <a:cs typeface="Times New Roman"/>
                <a:sym typeface="Times New Roman"/>
              </a:rPr>
              <a:t>e</a:t>
            </a:r>
            <a:r>
              <a:rPr lang="en" sz="1650" b="1" i="0" u="none" strike="noStrike" cap="none" dirty="0">
                <a:solidFill>
                  <a:schemeClr val="dk1"/>
                </a:solidFill>
                <a:highlight>
                  <a:srgbClr val="FFFF00"/>
                </a:highlight>
                <a:latin typeface="Times New Roman"/>
                <a:ea typeface="Times New Roman"/>
                <a:cs typeface="Times New Roman"/>
                <a:sym typeface="Times New Roman"/>
              </a:rPr>
              <a:t>nergy investments</a:t>
            </a:r>
            <a:r>
              <a:rPr lang="en" sz="1650" b="1" dirty="0">
                <a:solidFill>
                  <a:schemeClr val="dk1"/>
                </a:solidFill>
                <a:highlight>
                  <a:srgbClr val="FFFF00"/>
                </a:highlight>
                <a:latin typeface="Times New Roman"/>
                <a:ea typeface="Times New Roman"/>
                <a:cs typeface="Times New Roman"/>
                <a:sym typeface="Times New Roman"/>
              </a:rPr>
              <a:t> and regulations</a:t>
            </a:r>
            <a:r>
              <a:rPr lang="en" sz="1650" b="0" i="0" u="none" strike="noStrike" cap="none" dirty="0">
                <a:solidFill>
                  <a:schemeClr val="dk1"/>
                </a:solidFill>
                <a:latin typeface="Times New Roman"/>
                <a:ea typeface="Times New Roman"/>
                <a:cs typeface="Times New Roman"/>
                <a:sym typeface="Times New Roman"/>
              </a:rPr>
              <a:t>. </a:t>
            </a:r>
            <a:r>
              <a:rPr lang="en" sz="1650" b="1" dirty="0">
                <a:solidFill>
                  <a:schemeClr val="dk1"/>
                </a:solidFill>
                <a:latin typeface="Times New Roman"/>
                <a:ea typeface="Times New Roman"/>
                <a:cs typeface="Times New Roman"/>
                <a:sym typeface="Times New Roman"/>
              </a:rPr>
              <a:t>N</a:t>
            </a:r>
            <a:r>
              <a:rPr lang="en" sz="1650" b="1" i="0" u="none" strike="noStrike" cap="none" dirty="0">
                <a:solidFill>
                  <a:schemeClr val="dk1"/>
                </a:solidFill>
                <a:latin typeface="Times New Roman"/>
                <a:ea typeface="Times New Roman"/>
                <a:cs typeface="Times New Roman"/>
                <a:sym typeface="Times New Roman"/>
              </a:rPr>
              <a:t>ot honoring regulatory </a:t>
            </a:r>
            <a:r>
              <a:rPr lang="en" sz="1650" b="1" i="0" u="none" strike="noStrike" cap="none" dirty="0">
                <a:solidFill>
                  <a:schemeClr val="dk1"/>
                </a:solidFill>
                <a:highlight>
                  <a:srgbClr val="FFFF00"/>
                </a:highlight>
                <a:latin typeface="Times New Roman"/>
                <a:ea typeface="Times New Roman"/>
                <a:cs typeface="Times New Roman"/>
                <a:sym typeface="Times New Roman"/>
              </a:rPr>
              <a:t>commitments </a:t>
            </a:r>
            <a:r>
              <a:rPr lang="en" sz="1650" b="0" i="0" u="none" strike="noStrike" cap="none" dirty="0">
                <a:solidFill>
                  <a:schemeClr val="dk1"/>
                </a:solidFill>
                <a:highlight>
                  <a:srgbClr val="FFFF00"/>
                </a:highlight>
                <a:latin typeface="Times New Roman"/>
                <a:ea typeface="Times New Roman"/>
                <a:cs typeface="Times New Roman"/>
                <a:sym typeface="Times New Roman"/>
              </a:rPr>
              <a:t>on </a:t>
            </a:r>
            <a:r>
              <a:rPr lang="en" sz="1650" b="1" i="0" u="none" strike="noStrike" cap="none" dirty="0">
                <a:solidFill>
                  <a:schemeClr val="dk1"/>
                </a:solidFill>
                <a:highlight>
                  <a:srgbClr val="FFFF00"/>
                </a:highlight>
                <a:latin typeface="Times New Roman"/>
                <a:ea typeface="Times New Roman"/>
                <a:cs typeface="Times New Roman"/>
                <a:sym typeface="Times New Roman"/>
              </a:rPr>
              <a:t>agriculture biotech</a:t>
            </a:r>
            <a:r>
              <a:rPr lang="en" sz="1650" b="1" dirty="0">
                <a:solidFill>
                  <a:schemeClr val="dk1"/>
                </a:solidFill>
                <a:highlight>
                  <a:srgbClr val="FFFF00"/>
                </a:highlight>
                <a:latin typeface="Times New Roman"/>
                <a:ea typeface="Times New Roman"/>
                <a:cs typeface="Times New Roman"/>
                <a:sym typeface="Times New Roman"/>
              </a:rPr>
              <a:t> (corn)</a:t>
            </a:r>
            <a:r>
              <a:rPr lang="en" sz="1650" dirty="0">
                <a:solidFill>
                  <a:schemeClr val="dk1"/>
                </a:solidFill>
                <a:latin typeface="Times New Roman"/>
                <a:ea typeface="Times New Roman"/>
                <a:cs typeface="Times New Roman"/>
                <a:sym typeface="Times New Roman"/>
              </a:rPr>
              <a:t>.</a:t>
            </a:r>
            <a:endParaRPr sz="1650" b="0" i="0" u="none" strike="noStrike" cap="none" dirty="0">
              <a:solidFill>
                <a:schemeClr val="dk1"/>
              </a:solidFill>
              <a:latin typeface="Times New Roman"/>
              <a:ea typeface="Times New Roman"/>
              <a:cs typeface="Times New Roman"/>
              <a:sym typeface="Times New Roman"/>
            </a:endParaRPr>
          </a:p>
          <a:p>
            <a:pPr marL="457200" indent="-333375">
              <a:lnSpc>
                <a:spcPct val="115000"/>
              </a:lnSpc>
              <a:buSzPts val="1650"/>
              <a:buFont typeface="Times New Roman"/>
              <a:buChar char="-"/>
            </a:pPr>
            <a:r>
              <a:rPr lang="en" sz="1650" b="1" i="0" u="none" strike="noStrike" cap="none" dirty="0">
                <a:solidFill>
                  <a:srgbClr val="B00004"/>
                </a:solidFill>
                <a:latin typeface="Times New Roman"/>
                <a:ea typeface="Times New Roman"/>
                <a:cs typeface="Times New Roman"/>
                <a:sym typeface="Times New Roman"/>
              </a:rPr>
              <a:t>United States</a:t>
            </a:r>
            <a:r>
              <a:rPr lang="en" sz="1650" b="0" i="0" u="none" strike="noStrike" cap="none" dirty="0">
                <a:solidFill>
                  <a:schemeClr val="dk1"/>
                </a:solidFill>
                <a:latin typeface="Times New Roman"/>
                <a:ea typeface="Times New Roman"/>
                <a:cs typeface="Times New Roman"/>
                <a:sym typeface="Times New Roman"/>
              </a:rPr>
              <a:t>: </a:t>
            </a:r>
            <a:r>
              <a:rPr lang="en" sz="1650" dirty="0">
                <a:solidFill>
                  <a:schemeClr val="dk1"/>
                </a:solidFill>
                <a:latin typeface="Times New Roman"/>
                <a:ea typeface="Times New Roman"/>
                <a:cs typeface="Times New Roman"/>
                <a:sym typeface="Times New Roman"/>
              </a:rPr>
              <a:t>Respecting</a:t>
            </a:r>
            <a:r>
              <a:rPr lang="en" sz="1650" b="0" i="0" u="none" strike="noStrike" cap="none" dirty="0">
                <a:solidFill>
                  <a:schemeClr val="dk1"/>
                </a:solidFill>
                <a:latin typeface="Times New Roman"/>
                <a:ea typeface="Times New Roman"/>
                <a:cs typeface="Times New Roman"/>
                <a:sym typeface="Times New Roman"/>
              </a:rPr>
              <a:t> </a:t>
            </a:r>
            <a:r>
              <a:rPr lang="en" sz="1650" b="1" i="0" u="none" strike="noStrike" cap="none" dirty="0">
                <a:solidFill>
                  <a:schemeClr val="dk1"/>
                </a:solidFill>
                <a:highlight>
                  <a:srgbClr val="FFFF00"/>
                </a:highlight>
                <a:latin typeface="Times New Roman"/>
                <a:ea typeface="Times New Roman"/>
                <a:cs typeface="Times New Roman"/>
                <a:sym typeface="Times New Roman"/>
              </a:rPr>
              <a:t>vehicle rules of origin </a:t>
            </a:r>
            <a:r>
              <a:rPr lang="en" sz="1650" b="1" dirty="0">
                <a:solidFill>
                  <a:schemeClr val="dk1"/>
                </a:solidFill>
                <a:highlight>
                  <a:srgbClr val="FFFF00"/>
                </a:highlight>
                <a:latin typeface="Times New Roman"/>
                <a:ea typeface="Times New Roman"/>
                <a:cs typeface="Times New Roman"/>
                <a:sym typeface="Times New Roman"/>
              </a:rPr>
              <a:t>commitments; lost disputed panel</a:t>
            </a:r>
            <a:r>
              <a:rPr lang="en" sz="1650" dirty="0">
                <a:solidFill>
                  <a:schemeClr val="dk1"/>
                </a:solidFill>
                <a:latin typeface="Times New Roman"/>
                <a:ea typeface="Times New Roman"/>
                <a:cs typeface="Times New Roman"/>
                <a:sym typeface="Times New Roman"/>
              </a:rPr>
              <a:t>.</a:t>
            </a:r>
            <a:endParaRPr sz="1650" b="0" i="0" u="none" strike="noStrike" cap="none" dirty="0">
              <a:solidFill>
                <a:schemeClr val="dk1"/>
              </a:solidFill>
              <a:latin typeface="Times New Roman"/>
              <a:ea typeface="Times New Roman"/>
              <a:cs typeface="Times New Roman"/>
            </a:endParaRPr>
          </a:p>
          <a:p>
            <a:pPr marL="457200" indent="-333375">
              <a:lnSpc>
                <a:spcPct val="115000"/>
              </a:lnSpc>
              <a:buSzPts val="1650"/>
              <a:buFont typeface="Times New Roman"/>
              <a:buChar char="-"/>
            </a:pPr>
            <a:r>
              <a:rPr lang="en" sz="1650" b="1" i="0" u="none" strike="noStrike" cap="none" dirty="0">
                <a:solidFill>
                  <a:srgbClr val="B00004"/>
                </a:solidFill>
                <a:latin typeface="Times New Roman"/>
                <a:ea typeface="Times New Roman"/>
                <a:cs typeface="Times New Roman"/>
                <a:sym typeface="Times New Roman"/>
              </a:rPr>
              <a:t>Canada</a:t>
            </a:r>
            <a:r>
              <a:rPr lang="en" sz="1650" b="0" i="0" u="none" strike="noStrike" cap="none" dirty="0">
                <a:solidFill>
                  <a:schemeClr val="dk1"/>
                </a:solidFill>
                <a:latin typeface="Times New Roman"/>
                <a:ea typeface="Times New Roman"/>
                <a:cs typeface="Times New Roman"/>
                <a:sym typeface="Times New Roman"/>
              </a:rPr>
              <a:t>: honoring </a:t>
            </a:r>
            <a:r>
              <a:rPr lang="en" sz="1650" b="1" i="0" u="none" strike="noStrike" cap="none" dirty="0">
                <a:solidFill>
                  <a:schemeClr val="dk1"/>
                </a:solidFill>
                <a:highlight>
                  <a:srgbClr val="FFFF00"/>
                </a:highlight>
                <a:latin typeface="Times New Roman"/>
                <a:ea typeface="Times New Roman"/>
                <a:cs typeface="Times New Roman"/>
                <a:sym typeface="Times New Roman"/>
              </a:rPr>
              <a:t>dairy</a:t>
            </a:r>
            <a:r>
              <a:rPr lang="en" sz="1650" b="0" i="0" u="none" strike="noStrike" cap="none" dirty="0">
                <a:solidFill>
                  <a:schemeClr val="dk1"/>
                </a:solidFill>
                <a:latin typeface="Times New Roman"/>
                <a:ea typeface="Times New Roman"/>
                <a:cs typeface="Times New Roman"/>
                <a:sym typeface="Times New Roman"/>
              </a:rPr>
              <a:t> commitments and </a:t>
            </a:r>
            <a:r>
              <a:rPr lang="en" sz="1650" b="1" i="0" u="none" strike="noStrike" cap="none" dirty="0">
                <a:solidFill>
                  <a:schemeClr val="dk1"/>
                </a:solidFill>
                <a:highlight>
                  <a:srgbClr val="FFFF00"/>
                </a:highlight>
                <a:latin typeface="Times New Roman"/>
                <a:ea typeface="Times New Roman"/>
                <a:cs typeface="Times New Roman"/>
                <a:sym typeface="Times New Roman"/>
              </a:rPr>
              <a:t>data</a:t>
            </a:r>
            <a:r>
              <a:rPr lang="en" sz="1650" b="0" i="0" u="none" strike="noStrike" cap="none" dirty="0">
                <a:solidFill>
                  <a:schemeClr val="dk1"/>
                </a:solidFill>
                <a:highlight>
                  <a:srgbClr val="FFFF00"/>
                </a:highlight>
                <a:latin typeface="Times New Roman"/>
                <a:ea typeface="Times New Roman"/>
                <a:cs typeface="Times New Roman"/>
                <a:sym typeface="Times New Roman"/>
              </a:rPr>
              <a:t> rules</a:t>
            </a:r>
            <a:r>
              <a:rPr lang="en" sz="1650" b="0" i="0" u="none" strike="noStrike" cap="none" dirty="0">
                <a:solidFill>
                  <a:schemeClr val="dk1"/>
                </a:solidFill>
                <a:latin typeface="Times New Roman"/>
                <a:ea typeface="Times New Roman"/>
                <a:cs typeface="Times New Roman"/>
                <a:sym typeface="Times New Roman"/>
              </a:rPr>
              <a:t>; Canada complaints</a:t>
            </a:r>
            <a:r>
              <a:rPr lang="en" sz="1650" dirty="0">
                <a:solidFill>
                  <a:schemeClr val="dk1"/>
                </a:solidFill>
                <a:latin typeface="Times New Roman"/>
                <a:ea typeface="Times New Roman"/>
                <a:cs typeface="Times New Roman"/>
                <a:sym typeface="Times New Roman"/>
              </a:rPr>
              <a:t> re </a:t>
            </a:r>
            <a:r>
              <a:rPr lang="en" sz="1650" b="1" i="0" u="none" strike="noStrike" cap="none" dirty="0">
                <a:solidFill>
                  <a:schemeClr val="dk1"/>
                </a:solidFill>
                <a:highlight>
                  <a:srgbClr val="FFFF00"/>
                </a:highlight>
                <a:latin typeface="Times New Roman"/>
                <a:ea typeface="Times New Roman"/>
                <a:cs typeface="Times New Roman"/>
                <a:sym typeface="Times New Roman"/>
              </a:rPr>
              <a:t>softwood lumber</a:t>
            </a:r>
            <a:r>
              <a:rPr lang="en" sz="1650" b="0" i="0" u="none" strike="noStrike" cap="none" dirty="0">
                <a:solidFill>
                  <a:schemeClr val="dk1"/>
                </a:solidFill>
                <a:latin typeface="Times New Roman"/>
                <a:ea typeface="Times New Roman"/>
                <a:cs typeface="Times New Roman"/>
                <a:sym typeface="Times New Roman"/>
              </a:rPr>
              <a:t>.</a:t>
            </a:r>
            <a:endParaRPr sz="1650" b="0" i="0" u="none" strike="noStrike" cap="none" dirty="0">
              <a:solidFill>
                <a:schemeClr val="dk1"/>
              </a:solidFill>
              <a:latin typeface="Times New Roman"/>
              <a:ea typeface="Times New Roman"/>
              <a:cs typeface="Times New Roman"/>
              <a:sym typeface="Times New Roman"/>
            </a:endParaRPr>
          </a:p>
          <a:p>
            <a:pPr>
              <a:lnSpc>
                <a:spcPct val="115000"/>
              </a:lnSpc>
              <a:spcBef>
                <a:spcPts val="200"/>
              </a:spcBef>
              <a:buClr>
                <a:schemeClr val="dk1"/>
              </a:buClr>
              <a:buSzPts val="1100"/>
            </a:pPr>
            <a:r>
              <a:rPr lang="en" sz="1650" b="1" i="0" u="none" strike="noStrike" cap="none" dirty="0">
                <a:solidFill>
                  <a:srgbClr val="FB0007"/>
                </a:solidFill>
                <a:latin typeface="Times New Roman"/>
                <a:ea typeface="Times New Roman"/>
                <a:cs typeface="Times New Roman"/>
                <a:sym typeface="Times New Roman"/>
              </a:rPr>
              <a:t>Biggest gain</a:t>
            </a:r>
            <a:r>
              <a:rPr lang="en" sz="1650" b="1" i="0" u="none" strike="noStrike" cap="none" dirty="0">
                <a:solidFill>
                  <a:schemeClr val="dk1"/>
                </a:solidFill>
                <a:latin typeface="Times New Roman"/>
                <a:ea typeface="Times New Roman"/>
                <a:cs typeface="Times New Roman"/>
                <a:sym typeface="Times New Roman"/>
              </a:rPr>
              <a:t>: reduced uncertainty</a:t>
            </a:r>
            <a:r>
              <a:rPr lang="en" sz="1650" b="0" i="0" u="none" strike="noStrike" cap="none" dirty="0">
                <a:solidFill>
                  <a:schemeClr val="dk1"/>
                </a:solidFill>
                <a:latin typeface="Times New Roman"/>
                <a:ea typeface="Times New Roman"/>
                <a:cs typeface="Times New Roman"/>
                <a:sym typeface="Times New Roman"/>
              </a:rPr>
              <a:t>.</a:t>
            </a:r>
            <a:r>
              <a:rPr lang="en" sz="1650" dirty="0">
                <a:solidFill>
                  <a:schemeClr val="dk1"/>
                </a:solidFill>
                <a:latin typeface="Times New Roman"/>
                <a:ea typeface="Times New Roman"/>
                <a:cs typeface="Times New Roman"/>
                <a:sym typeface="Times New Roman"/>
              </a:rPr>
              <a:t> </a:t>
            </a:r>
            <a:r>
              <a:rPr lang="en" sz="1650" b="0" i="0" u="none" strike="noStrike" cap="none" dirty="0">
                <a:solidFill>
                  <a:schemeClr val="dk1"/>
                </a:solidFill>
                <a:latin typeface="Times New Roman"/>
                <a:ea typeface="Times New Roman"/>
                <a:cs typeface="Times New Roman"/>
                <a:sym typeface="Times New Roman"/>
              </a:rPr>
              <a:t> </a:t>
            </a:r>
            <a:r>
              <a:rPr lang="en" sz="1650" dirty="0">
                <a:solidFill>
                  <a:schemeClr val="dk1"/>
                </a:solidFill>
                <a:latin typeface="Times New Roman"/>
                <a:ea typeface="Times New Roman"/>
                <a:cs typeface="Times New Roman"/>
                <a:sym typeface="Times New Roman"/>
              </a:rPr>
              <a:t>Need</a:t>
            </a:r>
            <a:r>
              <a:rPr lang="en" sz="1650" b="0" i="0" u="none" strike="noStrike" cap="none" dirty="0">
                <a:solidFill>
                  <a:schemeClr val="dk1"/>
                </a:solidFill>
                <a:latin typeface="Times New Roman"/>
                <a:ea typeface="Times New Roman"/>
                <a:cs typeface="Times New Roman"/>
                <a:sym typeface="Times New Roman"/>
              </a:rPr>
              <a:t> good implementation </a:t>
            </a:r>
            <a:r>
              <a:rPr lang="en" sz="1650" dirty="0">
                <a:solidFill>
                  <a:schemeClr val="dk1"/>
                </a:solidFill>
                <a:latin typeface="Times New Roman"/>
                <a:ea typeface="Times New Roman"/>
                <a:cs typeface="Times New Roman"/>
                <a:sym typeface="Times New Roman"/>
              </a:rPr>
              <a:t>&amp;</a:t>
            </a:r>
            <a:r>
              <a:rPr lang="en" sz="1650" b="0" i="0" u="none" strike="noStrike" cap="none" dirty="0">
                <a:solidFill>
                  <a:schemeClr val="dk1"/>
                </a:solidFill>
                <a:latin typeface="Times New Roman"/>
                <a:ea typeface="Times New Roman"/>
                <a:cs typeface="Times New Roman"/>
                <a:sym typeface="Times New Roman"/>
              </a:rPr>
              <a:t> enforcement, work on </a:t>
            </a:r>
            <a:r>
              <a:rPr lang="en" sz="1650" b="1" i="0" u="none" strike="noStrike" cap="none" dirty="0">
                <a:solidFill>
                  <a:schemeClr val="dk1"/>
                </a:solidFill>
                <a:latin typeface="Times New Roman"/>
                <a:ea typeface="Times New Roman"/>
                <a:cs typeface="Times New Roman"/>
                <a:sym typeface="Times New Roman"/>
              </a:rPr>
              <a:t>competitiveness</a:t>
            </a:r>
            <a:r>
              <a:rPr lang="en" sz="1650" b="0" i="0" u="none" strike="noStrike" cap="none" dirty="0">
                <a:solidFill>
                  <a:schemeClr val="dk1"/>
                </a:solidFill>
                <a:latin typeface="Times New Roman"/>
                <a:ea typeface="Times New Roman"/>
                <a:cs typeface="Times New Roman"/>
                <a:sym typeface="Times New Roman"/>
              </a:rPr>
              <a:t>; SMEs; digital trade, etc. </a:t>
            </a:r>
            <a:r>
              <a:rPr lang="en" sz="1650" dirty="0">
                <a:solidFill>
                  <a:schemeClr val="dk1"/>
                </a:solidFill>
                <a:latin typeface="Times New Roman"/>
                <a:ea typeface="Times New Roman"/>
                <a:cs typeface="Times New Roman"/>
                <a:sym typeface="Times New Roman"/>
              </a:rPr>
              <a:t>The three countries will</a:t>
            </a:r>
            <a:r>
              <a:rPr lang="en" sz="1650" b="0" i="0" u="none" strike="noStrike" cap="none" dirty="0">
                <a:solidFill>
                  <a:schemeClr val="dk1"/>
                </a:solidFill>
                <a:latin typeface="Times New Roman"/>
                <a:ea typeface="Times New Roman"/>
                <a:cs typeface="Times New Roman"/>
                <a:sym typeface="Times New Roman"/>
              </a:rPr>
              <a:t> </a:t>
            </a:r>
            <a:r>
              <a:rPr lang="en" sz="1650" b="1" dirty="0">
                <a:solidFill>
                  <a:srgbClr val="FF0000"/>
                </a:solidFill>
                <a:latin typeface="Times New Roman"/>
                <a:ea typeface="Times New Roman"/>
                <a:cs typeface="Times New Roman"/>
                <a:sym typeface="Times New Roman"/>
              </a:rPr>
              <a:t>r</a:t>
            </a:r>
            <a:r>
              <a:rPr lang="en" sz="1650" b="1" i="0" u="none" strike="noStrike" cap="none" dirty="0">
                <a:solidFill>
                  <a:srgbClr val="FF0000"/>
                </a:solidFill>
                <a:latin typeface="Times New Roman"/>
                <a:ea typeface="Times New Roman"/>
                <a:cs typeface="Times New Roman"/>
                <a:sym typeface="Times New Roman"/>
              </a:rPr>
              <a:t>eview results in </a:t>
            </a:r>
            <a:r>
              <a:rPr lang="en" sz="1650" b="1" dirty="0">
                <a:solidFill>
                  <a:srgbClr val="FF0000"/>
                </a:solidFill>
                <a:latin typeface="Times New Roman"/>
                <a:ea typeface="Times New Roman"/>
                <a:cs typeface="Times New Roman"/>
                <a:sym typeface="Times New Roman"/>
              </a:rPr>
              <a:t>2026</a:t>
            </a:r>
            <a:r>
              <a:rPr lang="en" sz="1650" b="0" i="0" u="none" strike="noStrike" cap="none" dirty="0">
                <a:solidFill>
                  <a:schemeClr val="dk1"/>
                </a:solidFill>
                <a:latin typeface="Times New Roman"/>
                <a:ea typeface="Times New Roman"/>
                <a:cs typeface="Times New Roman"/>
                <a:sym typeface="Times New Roman"/>
              </a:rPr>
              <a:t>.</a:t>
            </a:r>
            <a:endParaRPr sz="1650" b="0"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360"/>
              </a:spcBef>
              <a:spcAft>
                <a:spcPts val="0"/>
              </a:spcAft>
              <a:buClr>
                <a:srgbClr val="000000"/>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360"/>
              </a:spcBef>
              <a:spcAft>
                <a:spcPts val="0"/>
              </a:spcAft>
              <a:buClr>
                <a:schemeClr val="dk1"/>
              </a:buClr>
              <a:buSzPts val="1800"/>
              <a:buFont typeface="Arial"/>
              <a:buNone/>
            </a:pPr>
            <a:endParaRPr sz="1800" b="1" i="0" u="none" strike="noStrike" cap="none">
              <a:solidFill>
                <a:srgbClr val="000000"/>
              </a:solidFill>
              <a:latin typeface="Times New Roman"/>
              <a:ea typeface="Times New Roman"/>
              <a:cs typeface="Times New Roman"/>
              <a:sym typeface="Times New Roman"/>
            </a:endParaRPr>
          </a:p>
          <a:p>
            <a:pPr marL="342900" marR="0" lvl="0" indent="-228600" algn="l" rtl="0">
              <a:lnSpc>
                <a:spcPct val="100000"/>
              </a:lnSpc>
              <a:spcBef>
                <a:spcPts val="36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360"/>
              </a:spcBef>
              <a:spcAft>
                <a:spcPts val="0"/>
              </a:spcAft>
              <a:buClr>
                <a:srgbClr val="000000"/>
              </a:buClr>
              <a:buSzPts val="1800"/>
              <a:buFont typeface="Arial"/>
              <a:buNone/>
            </a:pPr>
            <a:br>
              <a:rPr lang="en" sz="1800" b="0" i="0" u="none" strike="noStrike" cap="none" dirty="0">
                <a:latin typeface="Times New Roman"/>
                <a:ea typeface="Times New Roman"/>
                <a:cs typeface="Times New Roman"/>
              </a:rPr>
            </a:br>
            <a:endParaRPr sz="18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360"/>
              </a:spcBef>
              <a:spcAft>
                <a:spcPts val="0"/>
              </a:spcAft>
              <a:buClr>
                <a:schemeClr val="dk1"/>
              </a:buClr>
              <a:buSzPts val="1800"/>
              <a:buFont typeface="Arial"/>
              <a:buNone/>
            </a:pPr>
            <a:endParaRPr sz="1800" b="1" i="0" u="none" strike="noStrike" cap="none">
              <a:solidFill>
                <a:srgbClr val="000000"/>
              </a:solidFill>
              <a:latin typeface="Times New Roman"/>
              <a:ea typeface="Times New Roman"/>
              <a:cs typeface="Times New Roman"/>
              <a:sym typeface="Times New Roman"/>
            </a:endParaRPr>
          </a:p>
          <a:p>
            <a:pPr marL="742950" marR="0" lvl="1" indent="-171450" algn="l" rtl="0">
              <a:lnSpc>
                <a:spcPct val="100000"/>
              </a:lnSpc>
              <a:spcBef>
                <a:spcPts val="360"/>
              </a:spcBef>
              <a:spcAft>
                <a:spcPts val="0"/>
              </a:spcAft>
              <a:buClr>
                <a:srgbClr val="000000"/>
              </a:buClr>
              <a:buSzPts val="1800"/>
              <a:buFont typeface="Arial"/>
              <a:buNone/>
            </a:pPr>
            <a:endParaRPr sz="1800" b="1" i="0" u="none" strike="noStrike" cap="none">
              <a:solidFill>
                <a:srgbClr val="000000"/>
              </a:solidFill>
              <a:latin typeface="Times New Roman"/>
              <a:ea typeface="Times New Roman"/>
              <a:cs typeface="Times New Roman"/>
              <a:sym typeface="Times New Roman"/>
            </a:endParaRPr>
          </a:p>
          <a:p>
            <a:pPr marL="742950" marR="0" lvl="1" indent="-171450" algn="l" rtl="0">
              <a:lnSpc>
                <a:spcPct val="100000"/>
              </a:lnSpc>
              <a:spcBef>
                <a:spcPts val="360"/>
              </a:spcBef>
              <a:spcAft>
                <a:spcPts val="0"/>
              </a:spcAft>
              <a:buClr>
                <a:srgbClr val="000000"/>
              </a:buClr>
              <a:buSzPts val="1800"/>
              <a:buFont typeface="Arial"/>
              <a:buNone/>
            </a:pPr>
            <a:endParaRPr sz="1800" b="1" i="0" u="none" strike="noStrike" cap="none">
              <a:solidFill>
                <a:srgbClr val="000000"/>
              </a:solidFill>
              <a:latin typeface="Times New Roman"/>
              <a:ea typeface="Times New Roman"/>
              <a:cs typeface="Times New Roman"/>
              <a:sym typeface="Times New Roman"/>
            </a:endParaRPr>
          </a:p>
          <a:p>
            <a:pPr marL="742950" marR="0" lvl="1" indent="-171450" algn="l" rtl="0">
              <a:lnSpc>
                <a:spcPct val="100000"/>
              </a:lnSpc>
              <a:spcBef>
                <a:spcPts val="360"/>
              </a:spcBef>
              <a:spcAft>
                <a:spcPts val="0"/>
              </a:spcAft>
              <a:buClr>
                <a:srgbClr val="000000"/>
              </a:buClr>
              <a:buSzPts val="1800"/>
              <a:buFont typeface="Arial"/>
              <a:buNone/>
            </a:pPr>
            <a:endParaRPr sz="1800" b="1" i="0" u="none" strike="noStrike" cap="none">
              <a:solidFill>
                <a:srgbClr val="000000"/>
              </a:solidFill>
              <a:latin typeface="Times New Roman"/>
              <a:ea typeface="Times New Roman"/>
              <a:cs typeface="Times New Roman"/>
              <a:sym typeface="Times New Roman"/>
            </a:endParaRPr>
          </a:p>
        </p:txBody>
      </p:sp>
    </p:spTree>
  </p:cSld>
  <p:clrMapOvr>
    <a:masterClrMapping/>
  </p:clrMapOvr>
  <p:transition spd="slow">
    <p:push/>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87746F9-0549-CAAD-F101-AC3471D2E47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1386"/>
            <a:ext cx="9149549" cy="5146273"/>
          </a:xfrm>
          <a:prstGeom prst="rect">
            <a:avLst/>
          </a:prstGeom>
        </p:spPr>
      </p:pic>
    </p:spTree>
    <p:extLst>
      <p:ext uri="{BB962C8B-B14F-4D97-AF65-F5344CB8AC3E}">
        <p14:creationId xmlns:p14="http://schemas.microsoft.com/office/powerpoint/2010/main" val="26932206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494936-D790-6368-7D63-99B2591BEA04}"/>
              </a:ext>
            </a:extLst>
          </p:cNvPr>
          <p:cNvPicPr>
            <a:picLocks noChangeAspect="1"/>
          </p:cNvPicPr>
          <p:nvPr/>
        </p:nvPicPr>
        <p:blipFill>
          <a:blip r:embed="rId2"/>
          <a:stretch>
            <a:fillRect/>
          </a:stretch>
        </p:blipFill>
        <p:spPr>
          <a:xfrm>
            <a:off x="-444" y="-5195"/>
            <a:ext cx="9149548" cy="5151005"/>
          </a:xfrm>
          <a:prstGeom prst="rect">
            <a:avLst/>
          </a:prstGeom>
        </p:spPr>
      </p:pic>
    </p:spTree>
    <p:extLst>
      <p:ext uri="{BB962C8B-B14F-4D97-AF65-F5344CB8AC3E}">
        <p14:creationId xmlns:p14="http://schemas.microsoft.com/office/powerpoint/2010/main" val="745697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sp>
        <p:nvSpPr>
          <p:cNvPr id="828" name="Google Shape;828;p63"/>
          <p:cNvSpPr txBox="1">
            <a:spLocks noGrp="1"/>
          </p:cNvSpPr>
          <p:nvPr>
            <p:ph type="title"/>
          </p:nvPr>
        </p:nvSpPr>
        <p:spPr>
          <a:xfrm>
            <a:off x="153649" y="172250"/>
            <a:ext cx="8795400" cy="8574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400"/>
              <a:buNone/>
            </a:pPr>
            <a:r>
              <a:rPr lang="en"/>
              <a:t>New: High Level Economic Dialogue (HLED)</a:t>
            </a:r>
            <a:endParaRPr/>
          </a:p>
        </p:txBody>
      </p:sp>
      <p:sp>
        <p:nvSpPr>
          <p:cNvPr id="829" name="Google Shape;829;p63"/>
          <p:cNvSpPr txBox="1">
            <a:spLocks noGrp="1"/>
          </p:cNvSpPr>
          <p:nvPr>
            <p:ph type="body" idx="1"/>
          </p:nvPr>
        </p:nvSpPr>
        <p:spPr>
          <a:xfrm>
            <a:off x="153650" y="1166425"/>
            <a:ext cx="8795400" cy="3740400"/>
          </a:xfrm>
          <a:prstGeom prst="rect">
            <a:avLst/>
          </a:prstGeom>
          <a:noFill/>
          <a:ln>
            <a:noFill/>
          </a:ln>
        </p:spPr>
        <p:txBody>
          <a:bodyPr spcFirstLastPara="1" wrap="square" lIns="68575" tIns="34275" rIns="68575" bIns="34275" anchor="t" anchorCtr="0">
            <a:noAutofit/>
          </a:bodyPr>
          <a:lstStyle/>
          <a:p>
            <a:pPr marL="457200" lvl="0" indent="-330200" algn="l" rtl="0">
              <a:lnSpc>
                <a:spcPct val="115000"/>
              </a:lnSpc>
              <a:spcBef>
                <a:spcPts val="1200"/>
              </a:spcBef>
              <a:spcAft>
                <a:spcPts val="0"/>
              </a:spcAft>
              <a:buSzPts val="1600"/>
              <a:buFont typeface="Times New Roman"/>
              <a:buAutoNum type="arabicPeriod"/>
            </a:pPr>
            <a:r>
              <a:rPr lang="en" sz="1600" b="1"/>
              <a:t>Revived the US-Mexico HLED set up in 2013 </a:t>
            </a:r>
            <a:r>
              <a:rPr lang="en" sz="1600"/>
              <a:t>to advance strategic economic and commercial priorities for both countries; </a:t>
            </a:r>
            <a:r>
              <a:rPr lang="en" sz="1600" b="1"/>
              <a:t>Trump Administration abandoned</a:t>
            </a:r>
            <a:r>
              <a:rPr lang="en" sz="1600"/>
              <a:t>.</a:t>
            </a:r>
            <a:endParaRPr sz="1600"/>
          </a:p>
          <a:p>
            <a:pPr indent="-330200">
              <a:lnSpc>
                <a:spcPct val="115000"/>
              </a:lnSpc>
              <a:spcBef>
                <a:spcPts val="0"/>
              </a:spcBef>
              <a:buSzPts val="1600"/>
              <a:buFont typeface="Times New Roman"/>
              <a:buAutoNum type="arabicPeriod"/>
            </a:pPr>
            <a:r>
              <a:rPr lang="en" sz="1600"/>
              <a:t>In </a:t>
            </a:r>
            <a:r>
              <a:rPr lang="en" sz="1600" b="1">
                <a:highlight>
                  <a:srgbClr val="FFFF00"/>
                </a:highlight>
              </a:rPr>
              <a:t>September 2021</a:t>
            </a:r>
            <a:r>
              <a:rPr lang="en" sz="1600"/>
              <a:t>, cabinet ministers launched.  </a:t>
            </a:r>
            <a:r>
              <a:rPr lang="en" sz="1600" b="1"/>
              <a:t>Complementary to USMCA.</a:t>
            </a:r>
            <a:r>
              <a:rPr lang="en" sz="1600"/>
              <a:t> </a:t>
            </a:r>
            <a:r>
              <a:rPr lang="en" sz="1600" b="1">
                <a:solidFill>
                  <a:srgbClr val="C00000"/>
                </a:solidFill>
              </a:rPr>
              <a:t>Four</a:t>
            </a:r>
            <a:r>
              <a:rPr lang="en" sz="1600">
                <a:solidFill>
                  <a:srgbClr val="C00000"/>
                </a:solidFill>
              </a:rPr>
              <a:t> </a:t>
            </a:r>
            <a:r>
              <a:rPr lang="en" sz="1600" b="1">
                <a:solidFill>
                  <a:srgbClr val="C00000"/>
                </a:solidFill>
              </a:rPr>
              <a:t>Pillars</a:t>
            </a:r>
            <a:r>
              <a:rPr lang="en" sz="1600"/>
              <a:t>:</a:t>
            </a:r>
            <a:endParaRPr sz="1600"/>
          </a:p>
          <a:p>
            <a:pPr marL="584200" lvl="0" indent="0" algn="l" rtl="0">
              <a:lnSpc>
                <a:spcPct val="115000"/>
              </a:lnSpc>
              <a:spcBef>
                <a:spcPts val="0"/>
              </a:spcBef>
              <a:spcAft>
                <a:spcPts val="0"/>
              </a:spcAft>
              <a:buSzPts val="1600"/>
              <a:buNone/>
            </a:pPr>
            <a:r>
              <a:rPr lang="en" sz="1600"/>
              <a:t>a) “</a:t>
            </a:r>
            <a:r>
              <a:rPr lang="en" sz="1600" b="1"/>
              <a:t>Building back together</a:t>
            </a:r>
            <a:r>
              <a:rPr lang="en" sz="1600"/>
              <a:t>”: </a:t>
            </a:r>
            <a:r>
              <a:rPr lang="en" sz="1600" b="1"/>
              <a:t>encourage </a:t>
            </a:r>
            <a:r>
              <a:rPr lang="en" sz="1600" b="1">
                <a:highlight>
                  <a:srgbClr val="FFFF00"/>
                </a:highlight>
              </a:rPr>
              <a:t>resilient and reliable supply chains</a:t>
            </a:r>
            <a:r>
              <a:rPr lang="en" sz="1600" b="1"/>
              <a:t>; renew </a:t>
            </a:r>
            <a:r>
              <a:rPr lang="en" sz="1600" b="1">
                <a:highlight>
                  <a:srgbClr val="FFFF00"/>
                </a:highlight>
              </a:rPr>
              <a:t>border modernization</a:t>
            </a:r>
            <a:r>
              <a:rPr lang="en" sz="1600" b="1"/>
              <a:t> </a:t>
            </a:r>
            <a:r>
              <a:rPr lang="en" sz="1600"/>
              <a:t>to better manage and promote efficient trade flows.</a:t>
            </a:r>
            <a:endParaRPr sz="1600"/>
          </a:p>
          <a:p>
            <a:pPr marL="584200" lvl="0" indent="0" algn="l" rtl="0">
              <a:lnSpc>
                <a:spcPct val="115000"/>
              </a:lnSpc>
              <a:spcBef>
                <a:spcPts val="0"/>
              </a:spcBef>
              <a:spcAft>
                <a:spcPts val="0"/>
              </a:spcAft>
              <a:buSzPts val="1600"/>
              <a:buNone/>
            </a:pPr>
            <a:r>
              <a:rPr lang="en" sz="1600"/>
              <a:t>b) “Promoting </a:t>
            </a:r>
            <a:r>
              <a:rPr lang="en" sz="1600" b="1"/>
              <a:t>sustainable economic and social </a:t>
            </a:r>
            <a:r>
              <a:rPr lang="en" sz="1600" b="1">
                <a:highlight>
                  <a:srgbClr val="FFFF00"/>
                </a:highlight>
              </a:rPr>
              <a:t>development in Southern Mexico and Central America</a:t>
            </a:r>
            <a:r>
              <a:rPr lang="en" sz="1600"/>
              <a:t>”: identify best mix of programs and tools to get results.</a:t>
            </a:r>
            <a:endParaRPr sz="1600"/>
          </a:p>
          <a:p>
            <a:pPr marL="584200" lvl="0" indent="0" algn="l" rtl="0">
              <a:lnSpc>
                <a:spcPct val="115000"/>
              </a:lnSpc>
              <a:spcBef>
                <a:spcPts val="0"/>
              </a:spcBef>
              <a:spcAft>
                <a:spcPts val="0"/>
              </a:spcAft>
              <a:buSzPts val="1600"/>
              <a:buNone/>
            </a:pPr>
            <a:r>
              <a:rPr lang="en" sz="1600"/>
              <a:t>c) “Securing tools for future prosperity”: promote collaboration on </a:t>
            </a:r>
            <a:r>
              <a:rPr lang="en" sz="1600" b="1">
                <a:highlight>
                  <a:srgbClr val="FFFF00"/>
                </a:highlight>
              </a:rPr>
              <a:t>cross border information and technology systems</a:t>
            </a:r>
            <a:r>
              <a:rPr lang="en" sz="1600" b="1"/>
              <a:t>, including cybersecurity policy.</a:t>
            </a:r>
            <a:endParaRPr sz="1600" b="1"/>
          </a:p>
          <a:p>
            <a:pPr marL="584200" indent="0">
              <a:lnSpc>
                <a:spcPct val="115000"/>
              </a:lnSpc>
              <a:spcBef>
                <a:spcPts val="0"/>
              </a:spcBef>
              <a:buSzPts val="1600"/>
              <a:buNone/>
            </a:pPr>
            <a:r>
              <a:rPr lang="en" sz="1600"/>
              <a:t>d) “</a:t>
            </a:r>
            <a:r>
              <a:rPr lang="en" sz="1600" b="1"/>
              <a:t>Investing in our people</a:t>
            </a:r>
            <a:r>
              <a:rPr lang="en" sz="1600"/>
              <a:t>”: Look at ways to encourage </a:t>
            </a:r>
            <a:r>
              <a:rPr lang="en" sz="1600" b="1">
                <a:highlight>
                  <a:srgbClr val="FFFF00"/>
                </a:highlight>
              </a:rPr>
              <a:t>workforce development</a:t>
            </a:r>
            <a:r>
              <a:rPr lang="en" sz="1600" b="1"/>
              <a:t> </a:t>
            </a:r>
            <a:r>
              <a:rPr lang="en" sz="1600"/>
              <a:t>including among disadvantaged populations.</a:t>
            </a:r>
            <a:endParaRPr lang="en" sz="1800"/>
          </a:p>
          <a:p>
            <a:pPr marL="584200" indent="0">
              <a:lnSpc>
                <a:spcPct val="114999"/>
              </a:lnSpc>
              <a:spcBef>
                <a:spcPts val="0"/>
              </a:spcBef>
              <a:buSzPts val="1600"/>
              <a:buNone/>
            </a:pPr>
            <a:r>
              <a:rPr lang="en" sz="1600" b="1">
                <a:highlight>
                  <a:srgbClr val="FFFF00"/>
                </a:highlight>
              </a:rPr>
              <a:t>Senior meetings</a:t>
            </a:r>
            <a:r>
              <a:rPr lang="en" sz="1600" b="1"/>
              <a:t> 2023 reported work underway but few clear achievements</a:t>
            </a:r>
            <a:r>
              <a:rPr lang="en" sz="1600"/>
              <a:t>. </a:t>
            </a:r>
            <a:endParaRPr sz="1800"/>
          </a:p>
          <a:p>
            <a:pPr marL="0" lvl="0" indent="0" algn="l" rtl="0">
              <a:lnSpc>
                <a:spcPct val="100000"/>
              </a:lnSpc>
              <a:spcBef>
                <a:spcPts val="300"/>
              </a:spcBef>
              <a:spcAft>
                <a:spcPts val="0"/>
              </a:spcAft>
              <a:buSzPts val="1400"/>
              <a:buNone/>
            </a:pPr>
            <a:r>
              <a:rPr lang="en" sz="1800"/>
              <a:t>	</a:t>
            </a:r>
            <a:endParaRPr sz="18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01" name="Google Shape;301;p5"/>
          <p:cNvPicPr preferRelativeResize="0"/>
          <p:nvPr/>
        </p:nvPicPr>
        <p:blipFill rotWithShape="1">
          <a:blip r:embed="rId3">
            <a:alphaModFix/>
          </a:blip>
          <a:srcRect l="30983" t="2700" r="27024" b="49536"/>
          <a:stretch/>
        </p:blipFill>
        <p:spPr>
          <a:xfrm>
            <a:off x="1749941" y="1210453"/>
            <a:ext cx="3510997" cy="3817631"/>
          </a:xfrm>
          <a:prstGeom prst="rect">
            <a:avLst/>
          </a:prstGeom>
          <a:noFill/>
          <a:ln>
            <a:noFill/>
          </a:ln>
        </p:spPr>
      </p:pic>
      <p:sp>
        <p:nvSpPr>
          <p:cNvPr id="302" name="Google Shape;302;p5"/>
          <p:cNvSpPr txBox="1"/>
          <p:nvPr/>
        </p:nvSpPr>
        <p:spPr>
          <a:xfrm>
            <a:off x="101278" y="4912667"/>
            <a:ext cx="5372653" cy="230833"/>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Times New Roman"/>
                <a:ea typeface="Times New Roman"/>
                <a:cs typeface="Times New Roman"/>
                <a:sym typeface="Times New Roman"/>
              </a:rPr>
              <a:t>Currency in USD. Source: </a:t>
            </a:r>
            <a:r>
              <a:rPr lang="en" sz="1100">
                <a:latin typeface="Times New Roman"/>
                <a:ea typeface="Times New Roman"/>
                <a:cs typeface="Times New Roman"/>
                <a:sym typeface="Times New Roman"/>
              </a:rPr>
              <a:t>US Census</a:t>
            </a:r>
            <a:endParaRPr sz="1100" b="0" i="0" u="none" strike="noStrike" cap="none">
              <a:solidFill>
                <a:srgbClr val="000000"/>
              </a:solidFill>
              <a:latin typeface="Arial"/>
              <a:ea typeface="Arial"/>
              <a:cs typeface="Arial"/>
              <a:sym typeface="Arial"/>
            </a:endParaRPr>
          </a:p>
        </p:txBody>
      </p:sp>
      <p:sp>
        <p:nvSpPr>
          <p:cNvPr id="303" name="Google Shape;303;p5"/>
          <p:cNvSpPr txBox="1">
            <a:spLocks noGrp="1"/>
          </p:cNvSpPr>
          <p:nvPr>
            <p:ph type="title"/>
          </p:nvPr>
        </p:nvSpPr>
        <p:spPr>
          <a:xfrm>
            <a:off x="101279" y="205978"/>
            <a:ext cx="8229600" cy="857250"/>
          </a:xfrm>
          <a:prstGeom prst="rect">
            <a:avLst/>
          </a:prstGeom>
          <a:noFill/>
          <a:ln>
            <a:noFill/>
          </a:ln>
        </p:spPr>
        <p:txBody>
          <a:bodyPr spcFirstLastPara="1" wrap="square" lIns="68575" tIns="34275" rIns="68575" bIns="34275" anchor="ctr" anchorCtr="0">
            <a:noAutofit/>
          </a:bodyPr>
          <a:lstStyle/>
          <a:p>
            <a:pPr algn="ctr">
              <a:buSzPts val="3300"/>
            </a:pPr>
            <a:r>
              <a:rPr lang="en" sz="3000" dirty="0"/>
              <a:t>U.S.-Mexico Goods plus Services Trade: </a:t>
            </a:r>
            <a:br>
              <a:rPr lang="en" sz="3000" dirty="0"/>
            </a:br>
            <a:r>
              <a:rPr lang="en" sz="3000" dirty="0"/>
              <a:t>over $1.5 million a minute</a:t>
            </a:r>
            <a:endParaRPr lang="en-US" dirty="0"/>
          </a:p>
        </p:txBody>
      </p:sp>
      <p:cxnSp>
        <p:nvCxnSpPr>
          <p:cNvPr id="304" name="Google Shape;304;p5"/>
          <p:cNvCxnSpPr/>
          <p:nvPr/>
        </p:nvCxnSpPr>
        <p:spPr>
          <a:xfrm>
            <a:off x="5453149" y="1063228"/>
            <a:ext cx="20782" cy="4080272"/>
          </a:xfrm>
          <a:prstGeom prst="straightConnector1">
            <a:avLst/>
          </a:prstGeom>
          <a:noFill/>
          <a:ln w="9525" cap="flat" cmpd="sng">
            <a:solidFill>
              <a:schemeClr val="dk1"/>
            </a:solidFill>
            <a:prstDash val="solid"/>
            <a:round/>
            <a:headEnd type="none" w="sm" len="sm"/>
            <a:tailEnd type="none" w="sm" len="sm"/>
          </a:ln>
        </p:spPr>
      </p:cxnSp>
      <p:sp>
        <p:nvSpPr>
          <p:cNvPr id="305" name="Google Shape;305;p5"/>
          <p:cNvSpPr txBox="1"/>
          <p:nvPr/>
        </p:nvSpPr>
        <p:spPr>
          <a:xfrm>
            <a:off x="5685905" y="1099185"/>
            <a:ext cx="3104803" cy="2489093"/>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 sz="2100" u="sng">
                <a:solidFill>
                  <a:srgbClr val="0070C0"/>
                </a:solidFill>
                <a:latin typeface="Times New Roman"/>
                <a:ea typeface="Times New Roman"/>
                <a:cs typeface="Times New Roman"/>
                <a:sym typeface="Times New Roman"/>
              </a:rPr>
              <a:t>2023</a:t>
            </a:r>
            <a:r>
              <a:rPr lang="en" sz="2100" b="0" i="0" u="sng" strike="noStrike" cap="none">
                <a:solidFill>
                  <a:srgbClr val="0070C0"/>
                </a:solidFill>
                <a:latin typeface="Times New Roman"/>
                <a:ea typeface="Times New Roman"/>
                <a:cs typeface="Times New Roman"/>
                <a:sym typeface="Times New Roman"/>
              </a:rPr>
              <a:t> Trade </a:t>
            </a:r>
            <a:r>
              <a:rPr lang="en" sz="2100" b="0" i="0" u="sng" strike="noStrike" cap="none">
                <a:solidFill>
                  <a:srgbClr val="000000"/>
                </a:solidFill>
                <a:latin typeface="Times New Roman"/>
                <a:ea typeface="Times New Roman"/>
                <a:cs typeface="Times New Roman"/>
                <a:sym typeface="Times New Roman"/>
              </a:rPr>
              <a:t>in goods</a:t>
            </a:r>
            <a:endParaRPr sz="2100" b="0" i="0" u="sng"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a:solidFill>
                <a:srgbClr val="000000"/>
              </a:solidFill>
              <a:latin typeface="Times New Roman"/>
              <a:ea typeface="Times New Roman"/>
              <a:cs typeface="Times New Roman"/>
              <a:sym typeface="Times New Roman"/>
            </a:endParaRPr>
          </a:p>
        </p:txBody>
      </p:sp>
      <p:pic>
        <p:nvPicPr>
          <p:cNvPr id="306" name="Google Shape;306;p5"/>
          <p:cNvPicPr preferRelativeResize="0"/>
          <p:nvPr/>
        </p:nvPicPr>
        <p:blipFill rotWithShape="1">
          <a:blip r:embed="rId4">
            <a:alphaModFix/>
          </a:blip>
          <a:srcRect l="22423" t="28556" r="65123" b="28909"/>
          <a:stretch/>
        </p:blipFill>
        <p:spPr>
          <a:xfrm>
            <a:off x="5845803" y="1631823"/>
            <a:ext cx="948811" cy="1596043"/>
          </a:xfrm>
          <a:prstGeom prst="rect">
            <a:avLst/>
          </a:prstGeom>
          <a:noFill/>
          <a:ln>
            <a:noFill/>
          </a:ln>
        </p:spPr>
      </p:pic>
      <p:sp>
        <p:nvSpPr>
          <p:cNvPr id="307" name="Google Shape;307;p5"/>
          <p:cNvSpPr txBox="1"/>
          <p:nvPr/>
        </p:nvSpPr>
        <p:spPr>
          <a:xfrm>
            <a:off x="7095414" y="1826034"/>
            <a:ext cx="1923816" cy="1331190"/>
          </a:xfrm>
          <a:prstGeom prst="rect">
            <a:avLst/>
          </a:prstGeom>
          <a:noFill/>
          <a:ln>
            <a:noFill/>
          </a:ln>
        </p:spPr>
        <p:txBody>
          <a:bodyPr spcFirstLastPara="1" wrap="square" lIns="68575" tIns="34275" rIns="68575" bIns="34275" anchor="t" anchorCtr="0">
            <a:noAutofit/>
          </a:bodyPr>
          <a:lstStyle/>
          <a:p>
            <a:pPr>
              <a:buSzPts val="4100"/>
            </a:pPr>
            <a:r>
              <a:rPr lang="en" sz="4100" b="0" i="0" u="none" strike="noStrike" cap="none">
                <a:solidFill>
                  <a:schemeClr val="dk1"/>
                </a:solidFill>
                <a:latin typeface="Times New Roman"/>
                <a:ea typeface="Times New Roman"/>
                <a:cs typeface="Times New Roman"/>
                <a:sym typeface="Times New Roman"/>
              </a:rPr>
              <a:t>$</a:t>
            </a:r>
            <a:r>
              <a:rPr lang="en" sz="4100">
                <a:solidFill>
                  <a:schemeClr val="dk1"/>
                </a:solidFill>
                <a:latin typeface="Times New Roman"/>
                <a:ea typeface="Times New Roman"/>
                <a:cs typeface="Times New Roman"/>
                <a:sym typeface="Times New Roman"/>
              </a:rPr>
              <a:t>798.8 </a:t>
            </a:r>
            <a:r>
              <a:rPr lang="en" sz="4100" b="0" i="0" u="none" strike="noStrike" cap="none">
                <a:solidFill>
                  <a:srgbClr val="000000"/>
                </a:solidFill>
                <a:latin typeface="Times New Roman"/>
                <a:ea typeface="Times New Roman"/>
                <a:cs typeface="Times New Roman"/>
                <a:sym typeface="Times New Roman"/>
              </a:rPr>
              <a:t>Billion</a:t>
            </a:r>
            <a:endParaRPr sz="4100" b="0" i="0" u="none" strike="noStrike" cap="none">
              <a:solidFill>
                <a:srgbClr val="000000"/>
              </a:solidFill>
              <a:latin typeface="Times New Roman"/>
              <a:ea typeface="Times New Roman"/>
              <a:cs typeface="Times New Roman"/>
              <a:sym typeface="Times New Roman"/>
            </a:endParaRPr>
          </a:p>
        </p:txBody>
      </p:sp>
      <p:pic>
        <p:nvPicPr>
          <p:cNvPr id="308" name="Google Shape;308;p5"/>
          <p:cNvPicPr preferRelativeResize="0"/>
          <p:nvPr/>
        </p:nvPicPr>
        <p:blipFill rotWithShape="1">
          <a:blip r:embed="rId5">
            <a:alphaModFix/>
          </a:blip>
          <a:srcRect l="14702" t="13816" r="69862" b="68806"/>
          <a:stretch/>
        </p:blipFill>
        <p:spPr>
          <a:xfrm>
            <a:off x="270592" y="1252731"/>
            <a:ext cx="1207976" cy="1187094"/>
          </a:xfrm>
          <a:prstGeom prst="rect">
            <a:avLst/>
          </a:prstGeom>
          <a:noFill/>
          <a:ln>
            <a:noFill/>
          </a:ln>
        </p:spPr>
      </p:pic>
      <p:pic>
        <p:nvPicPr>
          <p:cNvPr id="309" name="Google Shape;309;p5"/>
          <p:cNvPicPr preferRelativeResize="0"/>
          <p:nvPr/>
        </p:nvPicPr>
        <p:blipFill rotWithShape="1">
          <a:blip r:embed="rId5">
            <a:alphaModFix/>
          </a:blip>
          <a:srcRect l="14702" t="39599" r="69566" b="42191"/>
          <a:stretch/>
        </p:blipFill>
        <p:spPr>
          <a:xfrm>
            <a:off x="310098" y="3093720"/>
            <a:ext cx="1231024" cy="1244009"/>
          </a:xfrm>
          <a:prstGeom prst="rect">
            <a:avLst/>
          </a:prstGeom>
          <a:noFill/>
          <a:ln>
            <a:noFill/>
          </a:ln>
        </p:spPr>
      </p:pic>
      <p:sp>
        <p:nvSpPr>
          <p:cNvPr id="310" name="Google Shape;310;p5"/>
          <p:cNvSpPr txBox="1"/>
          <p:nvPr/>
        </p:nvSpPr>
        <p:spPr>
          <a:xfrm>
            <a:off x="202126" y="2429456"/>
            <a:ext cx="1698593" cy="346249"/>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Times New Roman"/>
                <a:ea typeface="Times New Roman"/>
                <a:cs typeface="Times New Roman"/>
                <a:sym typeface="Times New Roman"/>
              </a:rPr>
              <a:t>$</a:t>
            </a:r>
            <a:r>
              <a:rPr lang="en" sz="1800">
                <a:latin typeface="Times New Roman"/>
                <a:ea typeface="Times New Roman"/>
                <a:cs typeface="Times New Roman"/>
                <a:sym typeface="Times New Roman"/>
              </a:rPr>
              <a:t>322.2</a:t>
            </a:r>
            <a:r>
              <a:rPr lang="en" sz="1800" b="0" i="0" u="none" strike="noStrike" cap="none">
                <a:solidFill>
                  <a:srgbClr val="000000"/>
                </a:solidFill>
                <a:latin typeface="Times New Roman"/>
                <a:ea typeface="Times New Roman"/>
                <a:cs typeface="Times New Roman"/>
                <a:sym typeface="Times New Roman"/>
              </a:rPr>
              <a:t> Billion</a:t>
            </a:r>
            <a:endParaRPr sz="1100" b="0" i="0" u="none" strike="noStrike" cap="none">
              <a:solidFill>
                <a:srgbClr val="000000"/>
              </a:solidFill>
              <a:latin typeface="Arial"/>
              <a:ea typeface="Arial"/>
              <a:cs typeface="Arial"/>
              <a:sym typeface="Arial"/>
            </a:endParaRPr>
          </a:p>
        </p:txBody>
      </p:sp>
      <p:sp>
        <p:nvSpPr>
          <p:cNvPr id="311" name="Google Shape;311;p5"/>
          <p:cNvSpPr txBox="1"/>
          <p:nvPr/>
        </p:nvSpPr>
        <p:spPr>
          <a:xfrm>
            <a:off x="237821" y="4288850"/>
            <a:ext cx="2641565" cy="3462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Times New Roman"/>
                <a:ea typeface="Times New Roman"/>
                <a:cs typeface="Times New Roman"/>
                <a:sym typeface="Times New Roman"/>
              </a:rPr>
              <a:t>$</a:t>
            </a:r>
            <a:r>
              <a:rPr lang="en" sz="1800">
                <a:latin typeface="Times New Roman"/>
                <a:ea typeface="Times New Roman"/>
                <a:cs typeface="Times New Roman"/>
                <a:sym typeface="Times New Roman"/>
              </a:rPr>
              <a:t>475.6</a:t>
            </a:r>
            <a:r>
              <a:rPr lang="en" sz="1800" b="0" i="0" u="none" strike="noStrike" cap="none">
                <a:solidFill>
                  <a:srgbClr val="000000"/>
                </a:solidFill>
                <a:latin typeface="Times New Roman"/>
                <a:ea typeface="Times New Roman"/>
                <a:cs typeface="Times New Roman"/>
                <a:sym typeface="Times New Roman"/>
              </a:rPr>
              <a:t> Billion</a:t>
            </a:r>
          </a:p>
          <a:p>
            <a:pPr>
              <a:buSzPts val="1800"/>
            </a:pPr>
            <a:endParaRPr sz="1100" b="0" i="0" u="none" strike="noStrike" cap="none">
              <a:solidFill>
                <a:srgbClr val="000000"/>
              </a:solidFill>
              <a:latin typeface="Arial"/>
              <a:ea typeface="Arial"/>
              <a:cs typeface="Arial"/>
              <a:sym typeface="Arial"/>
            </a:endParaRPr>
          </a:p>
        </p:txBody>
      </p:sp>
      <p:sp>
        <p:nvSpPr>
          <p:cNvPr id="312" name="Google Shape;312;p5"/>
          <p:cNvSpPr/>
          <p:nvPr/>
        </p:nvSpPr>
        <p:spPr>
          <a:xfrm>
            <a:off x="5685905" y="3342064"/>
            <a:ext cx="3196204" cy="1572289"/>
          </a:xfrm>
          <a:prstGeom prst="rect">
            <a:avLst/>
          </a:prstGeom>
          <a:solidFill>
            <a:srgbClr val="E5B8B7"/>
          </a:solidFill>
          <a:ln w="25400" cap="flat" cmpd="sng">
            <a:solidFill>
              <a:srgbClr val="953734"/>
            </a:solidFill>
            <a:prstDash val="solid"/>
            <a:round/>
            <a:headEnd type="none" w="sm" len="sm"/>
            <a:tailEnd type="none" w="sm" len="sm"/>
          </a:ln>
        </p:spPr>
        <p:txBody>
          <a:bodyPr spcFirstLastPara="1" wrap="square" lIns="68575" tIns="34275" rIns="68575" bIns="34275" anchor="ctr" anchorCtr="0">
            <a:noAutofit/>
          </a:bodyPr>
          <a:lstStyle/>
          <a:p>
            <a:pPr algn="ctr">
              <a:buSzPts val="2100"/>
            </a:pPr>
            <a:r>
              <a:rPr lang="en" sz="2100" u="sng">
                <a:solidFill>
                  <a:srgbClr val="0070C0"/>
                </a:solidFill>
                <a:latin typeface="Times New Roman"/>
                <a:ea typeface="Times New Roman"/>
                <a:cs typeface="Times New Roman"/>
                <a:sym typeface="Times New Roman"/>
              </a:rPr>
              <a:t>Services trade est. $50 b.</a:t>
            </a:r>
            <a:endParaRPr lang="en-US" sz="2100" u="sng">
              <a:solidFill>
                <a:srgbClr val="0070C0"/>
              </a:solidFill>
              <a:latin typeface="Times New Roman"/>
              <a:ea typeface="Times New Roman"/>
              <a:cs typeface="Times New Roman"/>
              <a:sym typeface="Times New Roman"/>
            </a:endParaRPr>
          </a:p>
          <a:p>
            <a:pPr algn="ctr">
              <a:buSzPts val="2100"/>
            </a:pPr>
            <a:r>
              <a:rPr lang="en" sz="2100">
                <a:latin typeface="Times New Roman"/>
                <a:ea typeface="Times New Roman"/>
                <a:cs typeface="Times New Roman"/>
              </a:rPr>
              <a:t>means</a:t>
            </a:r>
            <a:endParaRPr lang="en" sz="2100">
              <a:latin typeface="Times New Roman"/>
              <a:ea typeface="Times New Roman"/>
              <a:cs typeface="Times New Roman"/>
              <a:sym typeface="Times New Roman"/>
            </a:endParaRPr>
          </a:p>
          <a:p>
            <a:pPr algn="ctr">
              <a:buSzPts val="2100"/>
            </a:pPr>
            <a:r>
              <a:rPr lang="en" sz="2100">
                <a:solidFill>
                  <a:schemeClr val="bg1"/>
                </a:solidFill>
                <a:latin typeface="Times New Roman"/>
                <a:ea typeface="Times New Roman"/>
                <a:cs typeface="Times New Roman"/>
                <a:sym typeface="Times New Roman"/>
              </a:rPr>
              <a:t> $</a:t>
            </a:r>
            <a:r>
              <a:rPr lang="en" sz="2100" b="0" i="0" u="none" strike="noStrike" cap="none">
                <a:solidFill>
                  <a:schemeClr val="bg1"/>
                </a:solidFill>
                <a:latin typeface="Times New Roman"/>
                <a:ea typeface="Times New Roman"/>
                <a:cs typeface="Times New Roman"/>
                <a:sym typeface="Times New Roman"/>
              </a:rPr>
              <a:t>1.5 million dollars per minute in goods &amp; services</a:t>
            </a:r>
            <a:r>
              <a:rPr lang="en" sz="2100">
                <a:solidFill>
                  <a:srgbClr val="0070C0"/>
                </a:solidFill>
                <a:latin typeface="Times New Roman"/>
                <a:ea typeface="Times New Roman"/>
                <a:cs typeface="Times New Roman"/>
                <a:sym typeface="Times New Roman"/>
              </a:rPr>
              <a:t> </a:t>
            </a:r>
            <a:endParaRPr lang="en" sz="2100" b="0" i="0" u="none" strike="noStrike" cap="none">
              <a:solidFill>
                <a:srgbClr val="0070C0"/>
              </a:solidFill>
              <a:latin typeface="Times New Roman"/>
              <a:ea typeface="Times New Roman"/>
              <a:cs typeface="Times New Roman"/>
            </a:endParaRPr>
          </a:p>
        </p:txBody>
      </p:sp>
    </p:spTree>
  </p:cSld>
  <p:clrMapOvr>
    <a:masterClrMapping/>
  </p:clrMapOvr>
  <p:transition spd="slow">
    <p:push dir="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4" name="Google Shape;834;p64"/>
          <p:cNvSpPr txBox="1">
            <a:spLocks noGrp="1"/>
          </p:cNvSpPr>
          <p:nvPr>
            <p:ph type="title"/>
          </p:nvPr>
        </p:nvSpPr>
        <p:spPr>
          <a:xfrm>
            <a:off x="153649" y="172250"/>
            <a:ext cx="8795400" cy="857400"/>
          </a:xfrm>
          <a:prstGeom prst="rect">
            <a:avLst/>
          </a:prstGeom>
          <a:noFill/>
          <a:ln>
            <a:noFill/>
          </a:ln>
        </p:spPr>
        <p:txBody>
          <a:bodyPr spcFirstLastPara="1" wrap="square" lIns="68575" tIns="34275" rIns="68575" bIns="34275" anchor="ctr" anchorCtr="0">
            <a:noAutofit/>
          </a:bodyPr>
          <a:lstStyle/>
          <a:p>
            <a:pPr algn="ctr"/>
            <a:r>
              <a:rPr lang="en"/>
              <a:t>Vitalizing the North American Leaders Summit (NALS): competitiveness, health and ... </a:t>
            </a:r>
            <a:endParaRPr/>
          </a:p>
        </p:txBody>
      </p:sp>
      <p:sp>
        <p:nvSpPr>
          <p:cNvPr id="835" name="Google Shape;835;p64"/>
          <p:cNvSpPr txBox="1">
            <a:spLocks noGrp="1"/>
          </p:cNvSpPr>
          <p:nvPr>
            <p:ph type="body" idx="1"/>
          </p:nvPr>
        </p:nvSpPr>
        <p:spPr>
          <a:xfrm>
            <a:off x="153650" y="1166426"/>
            <a:ext cx="8795400" cy="39771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300"/>
              </a:spcBef>
              <a:spcAft>
                <a:spcPts val="0"/>
              </a:spcAft>
              <a:buSzPts val="1400"/>
              <a:buNone/>
            </a:pPr>
            <a:r>
              <a:rPr lang="en" sz="1800" b="1"/>
              <a:t>Nov 2021 &amp; Jan 2023</a:t>
            </a:r>
            <a:r>
              <a:rPr lang="en" sz="1800"/>
              <a:t>, the North American Leaders Summit </a:t>
            </a:r>
            <a:r>
              <a:rPr lang="en" sz="1800">
                <a:highlight>
                  <a:srgbClr val="FFFF00"/>
                </a:highlight>
              </a:rPr>
              <a:t>ambitious agenda (29 items)</a:t>
            </a:r>
            <a:r>
              <a:rPr lang="en" sz="1800"/>
              <a:t>:</a:t>
            </a:r>
          </a:p>
          <a:p>
            <a:pPr marL="0" indent="0">
              <a:buNone/>
            </a:pPr>
            <a:r>
              <a:rPr lang="en" sz="1800">
                <a:highlight>
                  <a:srgbClr val="FFFF00"/>
                </a:highlight>
              </a:rPr>
              <a:t>Next Summit postponed</a:t>
            </a:r>
            <a:r>
              <a:rPr lang="en" sz="1800"/>
              <a:t>; Needed to review and share results to date.</a:t>
            </a:r>
          </a:p>
          <a:p>
            <a:pPr marL="0" indent="0">
              <a:buNone/>
            </a:pPr>
            <a:endParaRPr lang="en" sz="1800"/>
          </a:p>
          <a:p>
            <a:pPr marL="120650" indent="0">
              <a:buSzPts val="1700"/>
              <a:buNone/>
            </a:pPr>
            <a:r>
              <a:rPr lang="en" sz="1800" b="1"/>
              <a:t>1.  Competitiveness</a:t>
            </a:r>
            <a:r>
              <a:rPr lang="en" sz="1800"/>
              <a:t>: </a:t>
            </a:r>
          </a:p>
          <a:p>
            <a:pPr marL="120650" indent="0">
              <a:spcBef>
                <a:spcPts val="0"/>
              </a:spcBef>
              <a:buSzPts val="1700"/>
              <a:buNone/>
            </a:pPr>
            <a:r>
              <a:rPr lang="en" sz="1800"/>
              <a:t>	Create minister</a:t>
            </a:r>
            <a:r>
              <a:rPr lang="en-US" sz="1800" err="1"/>
              <a:t>ia</a:t>
            </a:r>
            <a:r>
              <a:rPr lang="en" sz="1800"/>
              <a:t>l working group to </a:t>
            </a:r>
            <a:r>
              <a:rPr lang="en" sz="1800">
                <a:highlight>
                  <a:srgbClr val="FFFF00"/>
                </a:highlight>
              </a:rPr>
              <a:t>attract nearshoring and resilient supply chains</a:t>
            </a:r>
            <a:r>
              <a:rPr lang="en" sz="1800"/>
              <a:t>;</a:t>
            </a:r>
          </a:p>
          <a:p>
            <a:pPr marL="120650" indent="0">
              <a:spcBef>
                <a:spcPts val="0"/>
              </a:spcBef>
              <a:buSzPts val="1700"/>
              <a:buNone/>
            </a:pPr>
            <a:r>
              <a:rPr lang="en" sz="1800"/>
              <a:t>              Hold trilateral forum with private sector on </a:t>
            </a:r>
            <a:r>
              <a:rPr lang="en" sz="1800">
                <a:highlight>
                  <a:srgbClr val="FFFF00"/>
                </a:highlight>
              </a:rPr>
              <a:t>semiconductors</a:t>
            </a:r>
            <a:r>
              <a:rPr lang="en" sz="1800"/>
              <a:t> (May 22);</a:t>
            </a:r>
            <a:endParaRPr lang="en"/>
          </a:p>
          <a:p>
            <a:pPr marL="120650" indent="0">
              <a:spcBef>
                <a:spcPts val="0"/>
              </a:spcBef>
              <a:buSzPts val="1700"/>
              <a:buNone/>
            </a:pPr>
            <a:r>
              <a:rPr lang="en" sz="1800"/>
              <a:t>	Map semiconductor needs and opportunities; </a:t>
            </a:r>
          </a:p>
          <a:p>
            <a:pPr marL="120650" indent="0">
              <a:spcBef>
                <a:spcPts val="0"/>
              </a:spcBef>
              <a:buSzPts val="1700"/>
              <a:buNone/>
            </a:pPr>
            <a:r>
              <a:rPr lang="en" sz="1800"/>
              <a:t>	Expand </a:t>
            </a:r>
            <a:r>
              <a:rPr lang="en" sz="1800">
                <a:highlight>
                  <a:srgbClr val="FFFF00"/>
                </a:highlight>
              </a:rPr>
              <a:t>critical mineral</a:t>
            </a:r>
            <a:r>
              <a:rPr lang="en" sz="1800"/>
              <a:t> mapping; </a:t>
            </a:r>
          </a:p>
          <a:p>
            <a:pPr marL="120650" indent="0">
              <a:spcBef>
                <a:spcPts val="0"/>
              </a:spcBef>
              <a:buSzPts val="1700"/>
              <a:buNone/>
            </a:pPr>
            <a:r>
              <a:rPr lang="en" sz="1800"/>
              <a:t>	Expand </a:t>
            </a:r>
            <a:r>
              <a:rPr lang="en" sz="1800">
                <a:highlight>
                  <a:srgbClr val="FFFF00"/>
                </a:highlight>
              </a:rPr>
              <a:t>student mobility</a:t>
            </a:r>
            <a:r>
              <a:rPr lang="en" sz="1800"/>
              <a:t>; </a:t>
            </a:r>
          </a:p>
          <a:p>
            <a:pPr marL="120650" indent="0">
              <a:spcBef>
                <a:spcPts val="0"/>
              </a:spcBef>
              <a:buSzPts val="1700"/>
              <a:buNone/>
            </a:pPr>
            <a:r>
              <a:rPr lang="en" sz="1800"/>
              <a:t>	Convene experts on </a:t>
            </a:r>
            <a:r>
              <a:rPr lang="en" sz="1800">
                <a:highlight>
                  <a:srgbClr val="FFFF00"/>
                </a:highlight>
              </a:rPr>
              <a:t>building workforce skills</a:t>
            </a:r>
            <a:r>
              <a:rPr lang="en" sz="1800"/>
              <a:t> in key sectors (over 5 years).</a:t>
            </a:r>
            <a:r>
              <a:rPr lang="en" sz="1800" b="1"/>
              <a:t> </a:t>
            </a:r>
          </a:p>
          <a:p>
            <a:pPr marL="120650" indent="0">
              <a:spcBef>
                <a:spcPts val="0"/>
              </a:spcBef>
              <a:buSzPts val="1700"/>
              <a:buNone/>
            </a:pPr>
            <a:r>
              <a:rPr lang="en" sz="1800" b="1"/>
              <a:t>2.  Health</a:t>
            </a:r>
            <a:r>
              <a:rPr lang="en" sz="1800"/>
              <a:t>: </a:t>
            </a:r>
          </a:p>
          <a:p>
            <a:pPr marL="120650" lvl="0" indent="0">
              <a:buSzPts val="1700"/>
              <a:buNone/>
            </a:pPr>
            <a:r>
              <a:rPr lang="en" sz="1800"/>
              <a:t>	Strengthen North American plan to respond to </a:t>
            </a:r>
            <a:r>
              <a:rPr lang="en" sz="1800">
                <a:highlight>
                  <a:srgbClr val="FFFF00"/>
                </a:highlight>
              </a:rPr>
              <a:t>health</a:t>
            </a:r>
            <a:r>
              <a:rPr lang="en" sz="1800"/>
              <a:t> crises (NAPAPI).</a:t>
            </a:r>
          </a:p>
          <a:p>
            <a:pPr marL="120650" lvl="0" indent="0" algn="l" rtl="0">
              <a:lnSpc>
                <a:spcPct val="100000"/>
              </a:lnSpc>
              <a:spcBef>
                <a:spcPts val="0"/>
              </a:spcBef>
              <a:spcAft>
                <a:spcPts val="0"/>
              </a:spcAft>
              <a:buSzPts val="1700"/>
              <a:buNone/>
            </a:pPr>
            <a:endParaRPr sz="180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4AEC6-54DA-6A00-F594-0A09A2E7CF30}"/>
              </a:ext>
            </a:extLst>
          </p:cNvPr>
          <p:cNvSpPr>
            <a:spLocks noGrp="1"/>
          </p:cNvSpPr>
          <p:nvPr>
            <p:ph type="title"/>
          </p:nvPr>
        </p:nvSpPr>
        <p:spPr/>
        <p:txBody>
          <a:bodyPr/>
          <a:lstStyle/>
          <a:p>
            <a:r>
              <a:rPr lang="en-US"/>
              <a:t>North American Leaders Summit Agenda, part II:</a:t>
            </a:r>
            <a:br>
              <a:rPr lang="en-US"/>
            </a:br>
            <a:r>
              <a:rPr lang="en-US"/>
              <a:t>Environment, Democracy, Migration, Security</a:t>
            </a:r>
          </a:p>
        </p:txBody>
      </p:sp>
      <p:sp>
        <p:nvSpPr>
          <p:cNvPr id="4" name="TextBox 3">
            <a:extLst>
              <a:ext uri="{FF2B5EF4-FFF2-40B4-BE49-F238E27FC236}">
                <a16:creationId xmlns:a16="http://schemas.microsoft.com/office/drawing/2014/main" id="{BDE68CB6-E5A9-D749-C993-5218A7F425DE}"/>
              </a:ext>
            </a:extLst>
          </p:cNvPr>
          <p:cNvSpPr txBox="1"/>
          <p:nvPr/>
        </p:nvSpPr>
        <p:spPr>
          <a:xfrm>
            <a:off x="68094" y="1125200"/>
            <a:ext cx="9027268" cy="3970318"/>
          </a:xfrm>
          <a:prstGeom prst="rect">
            <a:avLst/>
          </a:prstGeom>
          <a:noFill/>
        </p:spPr>
        <p:txBody>
          <a:bodyPr wrap="square" lIns="91440" tIns="45720" rIns="91440" bIns="45720" anchor="t">
            <a:spAutoFit/>
          </a:bodyPr>
          <a:lstStyle/>
          <a:p>
            <a:pPr marL="463550" indent="-342900">
              <a:buSzPts val="1700"/>
              <a:buAutoNum type="arabicPeriod" startAt="3"/>
            </a:pPr>
            <a:r>
              <a:rPr lang="en-US" sz="1400" b="1"/>
              <a:t>Environment and Climate</a:t>
            </a:r>
            <a:r>
              <a:rPr lang="en-US" sz="1400"/>
              <a:t>:</a:t>
            </a:r>
            <a:r>
              <a:rPr lang="en-US"/>
              <a:t> </a:t>
            </a:r>
            <a:endParaRPr lang="en-US" sz="1400"/>
          </a:p>
          <a:p>
            <a:pPr marL="120650">
              <a:buSzPts val="1700"/>
            </a:pPr>
            <a:r>
              <a:rPr lang="en-US" sz="1400"/>
              <a:t>	Forge strategy to reduce </a:t>
            </a:r>
            <a:r>
              <a:rPr lang="en-US" sz="1400">
                <a:highlight>
                  <a:srgbClr val="FFFF00"/>
                </a:highlight>
              </a:rPr>
              <a:t>methane emissions</a:t>
            </a:r>
            <a:r>
              <a:rPr lang="en-US" sz="1400"/>
              <a:t> in solid waste and wastewater;</a:t>
            </a:r>
            <a:r>
              <a:rPr lang="en-US"/>
              <a:t> </a:t>
            </a:r>
            <a:endParaRPr lang="en-US" sz="1400"/>
          </a:p>
          <a:p>
            <a:pPr marL="120650">
              <a:buSzPts val="1700"/>
            </a:pPr>
            <a:r>
              <a:rPr lang="en-US"/>
              <a:t>	Cooperate to </a:t>
            </a:r>
            <a:r>
              <a:rPr lang="en-US" sz="1400"/>
              <a:t>achieve Global Methane pledge; </a:t>
            </a:r>
            <a:r>
              <a:rPr lang="en-US"/>
              <a:t>Develop a </a:t>
            </a:r>
            <a:r>
              <a:rPr lang="en-US">
                <a:highlight>
                  <a:srgbClr val="FFFF00"/>
                </a:highlight>
              </a:rPr>
              <a:t>food loss and waste reduction</a:t>
            </a:r>
            <a:r>
              <a:rPr lang="en-US"/>
              <a:t> action plan; </a:t>
            </a:r>
          </a:p>
          <a:p>
            <a:pPr marL="120650">
              <a:buSzPts val="1700"/>
            </a:pPr>
            <a:r>
              <a:rPr lang="en-US" sz="1400"/>
              <a:t>	Collaborate on bus</a:t>
            </a:r>
            <a:r>
              <a:rPr lang="en-US"/>
              <a:t> best practices; </a:t>
            </a:r>
          </a:p>
          <a:p>
            <a:pPr marL="120650" lvl="0" algn="l" rtl="0">
              <a:lnSpc>
                <a:spcPct val="100000"/>
              </a:lnSpc>
              <a:spcBef>
                <a:spcPts val="0"/>
              </a:spcBef>
              <a:spcAft>
                <a:spcPts val="0"/>
              </a:spcAft>
              <a:buSzPts val="1700"/>
            </a:pPr>
            <a:r>
              <a:rPr lang="en-US" sz="1400"/>
              <a:t>	Develop plan to </a:t>
            </a:r>
            <a:r>
              <a:rPr lang="en-US" sz="1400">
                <a:highlight>
                  <a:srgbClr val="FFFF00"/>
                </a:highlight>
              </a:rPr>
              <a:t>install</a:t>
            </a:r>
            <a:r>
              <a:rPr lang="en-US">
                <a:highlight>
                  <a:srgbClr val="FFFF00"/>
                </a:highlight>
              </a:rPr>
              <a:t> EV chargers</a:t>
            </a:r>
            <a:r>
              <a:rPr lang="en-US"/>
              <a:t> along international borders;</a:t>
            </a:r>
          </a:p>
          <a:p>
            <a:pPr marL="120650" lvl="0" algn="l" rtl="0">
              <a:lnSpc>
                <a:spcPct val="100000"/>
              </a:lnSpc>
              <a:spcBef>
                <a:spcPts val="0"/>
              </a:spcBef>
              <a:spcAft>
                <a:spcPts val="0"/>
              </a:spcAft>
              <a:buSzPts val="1700"/>
            </a:pPr>
            <a:r>
              <a:rPr lang="en-US" sz="1400"/>
              <a:t>	Trilat</a:t>
            </a:r>
            <a:r>
              <a:rPr lang="en-US"/>
              <a:t>eral cooperation to </a:t>
            </a:r>
            <a:r>
              <a:rPr lang="en-US">
                <a:highlight>
                  <a:srgbClr val="FFFF00"/>
                </a:highlight>
              </a:rPr>
              <a:t>conserve</a:t>
            </a:r>
            <a:r>
              <a:rPr lang="en-US"/>
              <a:t> 30% of world’s </a:t>
            </a:r>
            <a:r>
              <a:rPr lang="en-US">
                <a:highlight>
                  <a:srgbClr val="FFFF00"/>
                </a:highlight>
              </a:rPr>
              <a:t>land and ocean</a:t>
            </a:r>
            <a:r>
              <a:rPr lang="en-US"/>
              <a:t> by 2030;</a:t>
            </a:r>
          </a:p>
          <a:p>
            <a:pPr marL="120650" lvl="0" algn="l" rtl="0">
              <a:lnSpc>
                <a:spcPct val="100000"/>
              </a:lnSpc>
              <a:spcBef>
                <a:spcPts val="0"/>
              </a:spcBef>
              <a:spcAft>
                <a:spcPts val="0"/>
              </a:spcAft>
              <a:buSzPts val="1700"/>
            </a:pPr>
            <a:r>
              <a:rPr lang="en-US" sz="1400"/>
              <a:t>	Work to develop a North American </a:t>
            </a:r>
            <a:r>
              <a:rPr lang="en-US" sz="1400">
                <a:highlight>
                  <a:srgbClr val="FFFF00"/>
                </a:highlight>
              </a:rPr>
              <a:t>clean h</a:t>
            </a:r>
            <a:r>
              <a:rPr lang="en-US">
                <a:highlight>
                  <a:srgbClr val="FFFF00"/>
                </a:highlight>
              </a:rPr>
              <a:t>ydrogen market</a:t>
            </a:r>
            <a:r>
              <a:rPr lang="en-US"/>
              <a:t>.</a:t>
            </a:r>
          </a:p>
          <a:p>
            <a:pPr marL="120650" lvl="0" algn="l" rtl="0">
              <a:lnSpc>
                <a:spcPct val="100000"/>
              </a:lnSpc>
              <a:spcBef>
                <a:spcPts val="0"/>
              </a:spcBef>
              <a:spcAft>
                <a:spcPts val="0"/>
              </a:spcAft>
              <a:buSzPts val="1700"/>
            </a:pPr>
            <a:endParaRPr lang="en-US"/>
          </a:p>
          <a:p>
            <a:pPr marL="463550" indent="-342900">
              <a:buSzPts val="1700"/>
              <a:buAutoNum type="arabicPeriod" startAt="4"/>
            </a:pPr>
            <a:r>
              <a:rPr lang="en-US" sz="1400" b="1"/>
              <a:t>Diverse, Inclusive, equitable, democratic societies</a:t>
            </a:r>
            <a:r>
              <a:rPr lang="en-US" sz="1400"/>
              <a:t>:</a:t>
            </a:r>
            <a:r>
              <a:rPr lang="en-US"/>
              <a:t> </a:t>
            </a:r>
            <a:endParaRPr lang="en-US" sz="1400"/>
          </a:p>
          <a:p>
            <a:pPr marL="120650" lvl="1">
              <a:buSzPts val="1700"/>
            </a:pPr>
            <a:r>
              <a:rPr lang="en-US"/>
              <a:t>	Trilateral exchange on equity &amp; justice, violence against indigenous women, girls &amp; LGBTQI+</a:t>
            </a:r>
          </a:p>
          <a:p>
            <a:pPr marL="120650" lvl="1">
              <a:buSzPts val="1700"/>
            </a:pPr>
            <a:r>
              <a:rPr lang="en-US"/>
              <a:t>                Declaration on </a:t>
            </a:r>
            <a:r>
              <a:rPr lang="en-US">
                <a:highlight>
                  <a:srgbClr val="FFFF00"/>
                </a:highlight>
              </a:rPr>
              <a:t>Equity and Racial Justice</a:t>
            </a:r>
            <a:r>
              <a:rPr lang="en-US"/>
              <a:t>.</a:t>
            </a:r>
          </a:p>
          <a:p>
            <a:pPr marL="463550" lvl="0" indent="-342900" algn="l" rtl="0">
              <a:lnSpc>
                <a:spcPct val="100000"/>
              </a:lnSpc>
              <a:spcBef>
                <a:spcPts val="0"/>
              </a:spcBef>
              <a:spcAft>
                <a:spcPts val="0"/>
              </a:spcAft>
              <a:buSzPts val="1700"/>
              <a:buAutoNum type="arabicPeriod" startAt="4"/>
            </a:pPr>
            <a:endParaRPr lang="en-US"/>
          </a:p>
          <a:p>
            <a:pPr marL="463550" indent="-342900">
              <a:buSzPts val="1700"/>
              <a:buAutoNum type="arabicPeriod" startAt="4"/>
            </a:pPr>
            <a:r>
              <a:rPr lang="en-US" sz="1400" b="1"/>
              <a:t>Migration and </a:t>
            </a:r>
            <a:r>
              <a:rPr lang="en-US" b="1"/>
              <a:t>Security</a:t>
            </a:r>
            <a:r>
              <a:rPr lang="en-US" sz="1400"/>
              <a:t>:</a:t>
            </a:r>
            <a:r>
              <a:rPr lang="en-US"/>
              <a:t> </a:t>
            </a:r>
            <a:endParaRPr lang="en-US" sz="1400"/>
          </a:p>
          <a:p>
            <a:pPr marL="120650">
              <a:buSzPts val="1700"/>
            </a:pPr>
            <a:r>
              <a:rPr lang="en-US"/>
              <a:t>	Work to achieve safe, orderly, humane </a:t>
            </a:r>
            <a:r>
              <a:rPr lang="en-US">
                <a:highlight>
                  <a:srgbClr val="FFFF00"/>
                </a:highlight>
              </a:rPr>
              <a:t>migration</a:t>
            </a:r>
            <a:r>
              <a:rPr lang="en-US"/>
              <a:t>; cites several specific steps.  </a:t>
            </a:r>
            <a:endParaRPr lang="en-US" sz="1400"/>
          </a:p>
          <a:p>
            <a:pPr marL="120650">
              <a:buSzPts val="1700"/>
            </a:pPr>
            <a:r>
              <a:rPr lang="en-US"/>
              <a:t>	North American </a:t>
            </a:r>
            <a:r>
              <a:rPr lang="en-US">
                <a:highlight>
                  <a:srgbClr val="FFFF00"/>
                </a:highlight>
              </a:rPr>
              <a:t>Drug Dialogue</a:t>
            </a:r>
            <a:r>
              <a:rPr lang="en-US"/>
              <a:t> Principles met, held </a:t>
            </a:r>
            <a:r>
              <a:rPr lang="en-US">
                <a:highlight>
                  <a:srgbClr val="FFFF00"/>
                </a:highlight>
              </a:rPr>
              <a:t>Public Health Summit</a:t>
            </a:r>
            <a:r>
              <a:rPr lang="en-US"/>
              <a:t>, </a:t>
            </a:r>
          </a:p>
          <a:p>
            <a:pPr marL="120650" lvl="0" algn="l" rtl="0">
              <a:lnSpc>
                <a:spcPct val="100000"/>
              </a:lnSpc>
              <a:spcBef>
                <a:spcPts val="0"/>
              </a:spcBef>
              <a:spcAft>
                <a:spcPts val="0"/>
              </a:spcAft>
              <a:buSzPts val="1700"/>
            </a:pPr>
            <a:r>
              <a:rPr lang="en-US"/>
              <a:t>	Collaboration against </a:t>
            </a:r>
            <a:r>
              <a:rPr lang="en-US">
                <a:highlight>
                  <a:srgbClr val="FFFF00"/>
                </a:highlight>
              </a:rPr>
              <a:t>trafficking in arms &amp; drugs and chemical precursor</a:t>
            </a:r>
            <a:r>
              <a:rPr lang="en-US"/>
              <a:t> diversion.</a:t>
            </a:r>
          </a:p>
          <a:p>
            <a:pPr marL="120650" lvl="0" algn="l" rtl="0">
              <a:lnSpc>
                <a:spcPct val="100000"/>
              </a:lnSpc>
              <a:spcBef>
                <a:spcPts val="0"/>
              </a:spcBef>
              <a:spcAft>
                <a:spcPts val="0"/>
              </a:spcAft>
              <a:buSzPts val="1700"/>
            </a:pPr>
            <a:r>
              <a:rPr lang="en-US" sz="1400"/>
              <a:t>	Collaborate on </a:t>
            </a:r>
            <a:r>
              <a:rPr lang="en-US" sz="1400">
                <a:highlight>
                  <a:srgbClr val="FFFF00"/>
                </a:highlight>
              </a:rPr>
              <a:t>Nuclear Security</a:t>
            </a:r>
            <a:r>
              <a:rPr lang="en-US" sz="1400"/>
              <a:t> and Safety; increased sharing </a:t>
            </a:r>
            <a:r>
              <a:rPr lang="en-US" sz="1400">
                <a:highlight>
                  <a:srgbClr val="FFFF00"/>
                </a:highlight>
              </a:rPr>
              <a:t>cyber security</a:t>
            </a:r>
            <a:r>
              <a:rPr lang="en-US" sz="1400"/>
              <a:t> </a:t>
            </a:r>
            <a:r>
              <a:rPr lang="en-US"/>
              <a:t>best practices</a:t>
            </a:r>
            <a:endParaRPr lang="en-US" sz="1400"/>
          </a:p>
          <a:p>
            <a:pPr marL="120650" lvl="0" algn="l" rtl="0">
              <a:lnSpc>
                <a:spcPct val="100000"/>
              </a:lnSpc>
              <a:spcBef>
                <a:spcPts val="0"/>
              </a:spcBef>
              <a:spcAft>
                <a:spcPts val="0"/>
              </a:spcAft>
              <a:buSzPts val="1700"/>
            </a:pPr>
            <a:r>
              <a:rPr lang="en-US"/>
              <a:t>	Resume North American strategy to combat</a:t>
            </a:r>
            <a:r>
              <a:rPr lang="en-US" sz="1400"/>
              <a:t> </a:t>
            </a:r>
            <a:r>
              <a:rPr lang="en-US" sz="1400">
                <a:highlight>
                  <a:srgbClr val="FFFF00"/>
                </a:highlight>
              </a:rPr>
              <a:t>human trafficking</a:t>
            </a:r>
            <a:r>
              <a:rPr lang="en-US" sz="1400"/>
              <a:t>.</a:t>
            </a:r>
          </a:p>
        </p:txBody>
      </p:sp>
    </p:spTree>
    <p:extLst>
      <p:ext uri="{BB962C8B-B14F-4D97-AF65-F5344CB8AC3E}">
        <p14:creationId xmlns:p14="http://schemas.microsoft.com/office/powerpoint/2010/main" val="40229554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580"/>
        <p:cNvGrpSpPr/>
        <p:nvPr/>
      </p:nvGrpSpPr>
      <p:grpSpPr>
        <a:xfrm>
          <a:off x="0" y="0"/>
          <a:ext cx="0" cy="0"/>
          <a:chOff x="0" y="0"/>
          <a:chExt cx="0" cy="0"/>
        </a:xfrm>
      </p:grpSpPr>
      <p:sp>
        <p:nvSpPr>
          <p:cNvPr id="1581" name="Google Shape;1581;p148"/>
          <p:cNvSpPr txBox="1">
            <a:spLocks noGrp="1"/>
          </p:cNvSpPr>
          <p:nvPr>
            <p:ph type="title"/>
          </p:nvPr>
        </p:nvSpPr>
        <p:spPr>
          <a:xfrm>
            <a:off x="101279" y="205978"/>
            <a:ext cx="8229600" cy="8574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chemeClr val="dk1"/>
              </a:buClr>
              <a:buSzPts val="3300"/>
              <a:buFont typeface="Times New Roman"/>
              <a:buNone/>
            </a:pPr>
            <a:r>
              <a:rPr lang="en" sz="3000"/>
              <a:t>North American Investment</a:t>
            </a:r>
            <a:endParaRPr sz="3000"/>
          </a:p>
        </p:txBody>
      </p:sp>
      <p:cxnSp>
        <p:nvCxnSpPr>
          <p:cNvPr id="1582" name="Google Shape;1582;p148"/>
          <p:cNvCxnSpPr/>
          <p:nvPr/>
        </p:nvCxnSpPr>
        <p:spPr>
          <a:xfrm>
            <a:off x="6365797" y="1064093"/>
            <a:ext cx="20700" cy="4080300"/>
          </a:xfrm>
          <a:prstGeom prst="straightConnector1">
            <a:avLst/>
          </a:prstGeom>
          <a:noFill/>
          <a:ln w="9525" cap="flat" cmpd="sng">
            <a:solidFill>
              <a:schemeClr val="dk1"/>
            </a:solidFill>
            <a:prstDash val="solid"/>
            <a:round/>
            <a:headEnd type="none" w="sm" len="sm"/>
            <a:tailEnd type="none" w="sm" len="sm"/>
          </a:ln>
        </p:spPr>
      </p:cxnSp>
      <p:sp>
        <p:nvSpPr>
          <p:cNvPr id="1583" name="Google Shape;1583;p148"/>
          <p:cNvSpPr txBox="1"/>
          <p:nvPr/>
        </p:nvSpPr>
        <p:spPr>
          <a:xfrm>
            <a:off x="154190" y="1174589"/>
            <a:ext cx="3557669" cy="3575799"/>
          </a:xfrm>
          <a:prstGeom prst="rect">
            <a:avLst/>
          </a:prstGeom>
          <a:noFill/>
          <a:ln>
            <a:noFill/>
          </a:ln>
        </p:spPr>
        <p:txBody>
          <a:bodyPr spcFirstLastPara="1" wrap="square" lIns="68575" tIns="34275" rIns="68575" bIns="34275" anchor="t" anchorCtr="0">
            <a:noAutofit/>
          </a:bodyPr>
          <a:lstStyle/>
          <a:p>
            <a:pPr>
              <a:buSzPts val="2100"/>
            </a:pPr>
            <a:r>
              <a:rPr lang="en" sz="2100" b="0" i="0" u="none" strike="noStrike" cap="none" dirty="0">
                <a:solidFill>
                  <a:srgbClr val="000000"/>
                </a:solidFill>
                <a:latin typeface="Times New Roman"/>
                <a:ea typeface="Times New Roman"/>
                <a:cs typeface="Times New Roman"/>
                <a:sym typeface="Times New Roman"/>
              </a:rPr>
              <a:t>In </a:t>
            </a:r>
            <a:r>
              <a:rPr lang="en" sz="2100" dirty="0">
                <a:latin typeface="Times New Roman"/>
                <a:ea typeface="Times New Roman"/>
                <a:cs typeface="Times New Roman"/>
                <a:sym typeface="Times New Roman"/>
              </a:rPr>
              <a:t>2022</a:t>
            </a:r>
            <a:r>
              <a:rPr lang="en" sz="2100" b="0" i="0" u="none" strike="noStrike" cap="none" dirty="0">
                <a:solidFill>
                  <a:srgbClr val="000000"/>
                </a:solidFill>
                <a:latin typeface="Times New Roman"/>
                <a:ea typeface="Times New Roman"/>
                <a:cs typeface="Times New Roman"/>
                <a:sym typeface="Times New Roman"/>
              </a:rPr>
              <a:t>, Canada’s FDI in the U.S. reached: </a:t>
            </a:r>
            <a:r>
              <a:rPr lang="en" sz="2100" dirty="0">
                <a:solidFill>
                  <a:srgbClr val="E36C09"/>
                </a:solidFill>
                <a:latin typeface="Times New Roman"/>
                <a:ea typeface="Times New Roman"/>
                <a:cs typeface="Times New Roman"/>
                <a:sym typeface="Times New Roman"/>
              </a:rPr>
              <a:t>$809 billion (52% of Canada´s investment abroad)</a:t>
            </a:r>
            <a:endParaRPr lang="en" sz="2100" b="0" i="0" u="none" strike="noStrike" cap="none" dirty="0">
              <a:solidFill>
                <a:srgbClr val="E36C09"/>
              </a:solidFill>
              <a:latin typeface="Times New Roman"/>
              <a:ea typeface="Times New Roman"/>
              <a:cs typeface="Times New Roman"/>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a:solidFill>
                <a:srgbClr val="000000"/>
              </a:solidFill>
              <a:latin typeface="Times New Roman"/>
              <a:ea typeface="Times New Roman"/>
              <a:cs typeface="Times New Roman"/>
              <a:sym typeface="Times New Roman"/>
            </a:endParaRPr>
          </a:p>
          <a:p>
            <a:pPr>
              <a:buSzPts val="2100"/>
            </a:pPr>
            <a:r>
              <a:rPr lang="en" sz="2100" b="0" i="0" u="none" strike="noStrike" cap="none" dirty="0">
                <a:solidFill>
                  <a:srgbClr val="000000"/>
                </a:solidFill>
                <a:latin typeface="Times New Roman"/>
                <a:ea typeface="Times New Roman"/>
                <a:cs typeface="Times New Roman"/>
                <a:sym typeface="Times New Roman"/>
              </a:rPr>
              <a:t>In </a:t>
            </a:r>
            <a:r>
              <a:rPr lang="en" sz="2100" dirty="0">
                <a:latin typeface="Times New Roman"/>
                <a:ea typeface="Times New Roman"/>
                <a:cs typeface="Times New Roman"/>
                <a:sym typeface="Times New Roman"/>
              </a:rPr>
              <a:t>2022</a:t>
            </a:r>
            <a:r>
              <a:rPr lang="en" sz="2100" b="0" i="0" u="none" strike="noStrike" cap="none" dirty="0">
                <a:solidFill>
                  <a:srgbClr val="000000"/>
                </a:solidFill>
                <a:latin typeface="Times New Roman"/>
                <a:ea typeface="Times New Roman"/>
                <a:cs typeface="Times New Roman"/>
                <a:sym typeface="Times New Roman"/>
              </a:rPr>
              <a:t> Mexico’s FDI in the U.S. reached:</a:t>
            </a:r>
            <a:r>
              <a:rPr lang="en" sz="2100" dirty="0">
                <a:latin typeface="Times New Roman"/>
                <a:ea typeface="Times New Roman"/>
                <a:cs typeface="Times New Roman"/>
                <a:sym typeface="Times New Roman"/>
              </a:rPr>
              <a:t> </a:t>
            </a:r>
            <a:r>
              <a:rPr lang="en" sz="2100" b="0" i="0" u="none" strike="noStrike" cap="none" dirty="0">
                <a:solidFill>
                  <a:srgbClr val="000000"/>
                </a:solidFill>
                <a:latin typeface="Times New Roman"/>
                <a:ea typeface="Times New Roman"/>
                <a:cs typeface="Times New Roman"/>
                <a:sym typeface="Times New Roman"/>
              </a:rPr>
              <a:t> </a:t>
            </a:r>
            <a:r>
              <a:rPr lang="en" sz="2100" dirty="0">
                <a:solidFill>
                  <a:srgbClr val="E36C09"/>
                </a:solidFill>
                <a:latin typeface="Times New Roman"/>
                <a:ea typeface="Times New Roman"/>
                <a:cs typeface="Times New Roman"/>
                <a:sym typeface="Times New Roman"/>
              </a:rPr>
              <a:t>$97</a:t>
            </a:r>
            <a:r>
              <a:rPr lang="en" sz="2100" b="0" i="0" u="none" strike="noStrike" cap="none" dirty="0">
                <a:solidFill>
                  <a:srgbClr val="E36C09"/>
                </a:solidFill>
                <a:latin typeface="Times New Roman"/>
                <a:ea typeface="Times New Roman"/>
                <a:cs typeface="Times New Roman"/>
                <a:sym typeface="Times New Roman"/>
              </a:rPr>
              <a:t> billion</a:t>
            </a:r>
            <a:r>
              <a:rPr lang="en" sz="2100" dirty="0">
                <a:solidFill>
                  <a:srgbClr val="E36C09"/>
                </a:solidFill>
                <a:latin typeface="Times New Roman"/>
                <a:ea typeface="Times New Roman"/>
                <a:cs typeface="Times New Roman"/>
                <a:sym typeface="Times New Roman"/>
              </a:rPr>
              <a:t> (50%)</a:t>
            </a:r>
            <a:endParaRPr sz="1100" b="0" i="0" u="none" strike="noStrike" cap="none" dirty="0">
              <a:solidFill>
                <a:srgbClr val="000000"/>
              </a:solidFill>
              <a:latin typeface="Arial"/>
              <a:ea typeface="Arial"/>
              <a:cs typeface="Arial"/>
              <a:sym typeface="Arial"/>
            </a:endParaRPr>
          </a:p>
          <a:p>
            <a:pPr>
              <a:buSzPts val="2100"/>
            </a:pPr>
            <a:endParaRPr sz="2100" b="0" i="0" u="none" strike="noStrike" cap="none">
              <a:solidFill>
                <a:srgbClr val="C00000"/>
              </a:solidFill>
              <a:latin typeface="Times New Roman"/>
              <a:ea typeface="Times New Roman"/>
              <a:cs typeface="Times New Roman"/>
              <a:sym typeface="Times New Roman"/>
            </a:endParaRPr>
          </a:p>
          <a:p>
            <a:pPr>
              <a:buSzPts val="2100"/>
            </a:pPr>
            <a:r>
              <a:rPr lang="en" sz="2100" b="0" i="0" u="none" strike="noStrike" cap="none" dirty="0">
                <a:solidFill>
                  <a:srgbClr val="000000"/>
                </a:solidFill>
                <a:latin typeface="Times New Roman"/>
                <a:ea typeface="Times New Roman"/>
                <a:cs typeface="Times New Roman"/>
                <a:sym typeface="Times New Roman"/>
              </a:rPr>
              <a:t>The U.S. had </a:t>
            </a:r>
            <a:r>
              <a:rPr lang="en" sz="2100" b="0" i="0" u="none" strike="noStrike" cap="none" dirty="0">
                <a:solidFill>
                  <a:srgbClr val="E36C09"/>
                </a:solidFill>
                <a:latin typeface="Times New Roman"/>
                <a:ea typeface="Times New Roman"/>
                <a:cs typeface="Times New Roman"/>
                <a:sym typeface="Times New Roman"/>
              </a:rPr>
              <a:t>$</a:t>
            </a:r>
            <a:r>
              <a:rPr lang="en" sz="2100" dirty="0">
                <a:solidFill>
                  <a:srgbClr val="E36C09"/>
                </a:solidFill>
                <a:latin typeface="Times New Roman"/>
                <a:ea typeface="Times New Roman"/>
                <a:cs typeface="Times New Roman"/>
                <a:sym typeface="Times New Roman"/>
              </a:rPr>
              <a:t>569</a:t>
            </a:r>
            <a:r>
              <a:rPr lang="en" sz="2100" b="0" i="0" u="none" strike="noStrike" cap="none" dirty="0">
                <a:solidFill>
                  <a:srgbClr val="E36C09"/>
                </a:solidFill>
                <a:latin typeface="Times New Roman"/>
                <a:ea typeface="Times New Roman"/>
                <a:cs typeface="Times New Roman"/>
                <a:sym typeface="Times New Roman"/>
              </a:rPr>
              <a:t> billion </a:t>
            </a:r>
            <a:r>
              <a:rPr lang="en" sz="2100" b="0" i="0" u="none" strike="noStrike" cap="none" dirty="0">
                <a:solidFill>
                  <a:srgbClr val="000000"/>
                </a:solidFill>
                <a:latin typeface="Times New Roman"/>
                <a:ea typeface="Times New Roman"/>
                <a:cs typeface="Times New Roman"/>
                <a:sym typeface="Times New Roman"/>
              </a:rPr>
              <a:t>FDI</a:t>
            </a:r>
            <a:r>
              <a:rPr lang="en" sz="2100" b="0" i="0" u="none" strike="noStrike" cap="none" dirty="0">
                <a:solidFill>
                  <a:srgbClr val="C00000"/>
                </a:solidFill>
                <a:latin typeface="Times New Roman"/>
                <a:ea typeface="Times New Roman"/>
                <a:cs typeface="Times New Roman"/>
                <a:sym typeface="Times New Roman"/>
              </a:rPr>
              <a:t> </a:t>
            </a:r>
            <a:r>
              <a:rPr lang="en" sz="2100" b="0" i="0" u="none" strike="noStrike" cap="none" dirty="0">
                <a:solidFill>
                  <a:srgbClr val="000000"/>
                </a:solidFill>
                <a:latin typeface="Times New Roman"/>
                <a:ea typeface="Times New Roman"/>
                <a:cs typeface="Times New Roman"/>
                <a:sym typeface="Times New Roman"/>
              </a:rPr>
              <a:t>in Canada and Mexico</a:t>
            </a:r>
            <a:r>
              <a:rPr lang="en" sz="2100" dirty="0">
                <a:latin typeface="Times New Roman"/>
                <a:ea typeface="Times New Roman"/>
                <a:cs typeface="Times New Roman"/>
                <a:sym typeface="Times New Roman"/>
              </a:rPr>
              <a:t> </a:t>
            </a:r>
            <a:r>
              <a:rPr lang="en" sz="2100" dirty="0">
                <a:solidFill>
                  <a:srgbClr val="E36C09"/>
                </a:solidFill>
                <a:latin typeface="Times New Roman"/>
                <a:cs typeface="Times New Roman"/>
                <a:sym typeface="Times New Roman"/>
              </a:rPr>
              <a:t>(9%)</a:t>
            </a:r>
            <a:endParaRPr sz="2100" dirty="0">
              <a:solidFill>
                <a:srgbClr val="E36C09"/>
              </a:solidFill>
              <a:latin typeface="Times New Roman"/>
              <a:cs typeface="Times New Roman"/>
            </a:endParaRPr>
          </a:p>
        </p:txBody>
      </p:sp>
      <p:pic>
        <p:nvPicPr>
          <p:cNvPr id="1584" name="Google Shape;1584;p148"/>
          <p:cNvPicPr preferRelativeResize="0"/>
          <p:nvPr/>
        </p:nvPicPr>
        <p:blipFill rotWithShape="1">
          <a:blip r:embed="rId3">
            <a:alphaModFix/>
          </a:blip>
          <a:srcRect l="16343" t="13817" r="71338" b="72301"/>
          <a:stretch/>
        </p:blipFill>
        <p:spPr>
          <a:xfrm>
            <a:off x="7478218" y="1909966"/>
            <a:ext cx="782376" cy="799084"/>
          </a:xfrm>
          <a:prstGeom prst="rect">
            <a:avLst/>
          </a:prstGeom>
          <a:noFill/>
          <a:ln>
            <a:noFill/>
          </a:ln>
        </p:spPr>
      </p:pic>
      <p:pic>
        <p:nvPicPr>
          <p:cNvPr id="1585" name="Google Shape;1585;p148"/>
          <p:cNvPicPr preferRelativeResize="0"/>
          <p:nvPr/>
        </p:nvPicPr>
        <p:blipFill rotWithShape="1">
          <a:blip r:embed="rId3">
            <a:alphaModFix/>
          </a:blip>
          <a:srcRect l="17107" t="41025" r="71977" b="45436"/>
          <a:stretch/>
        </p:blipFill>
        <p:spPr>
          <a:xfrm>
            <a:off x="7513443" y="3339733"/>
            <a:ext cx="711926" cy="800099"/>
          </a:xfrm>
          <a:prstGeom prst="rect">
            <a:avLst/>
          </a:prstGeom>
          <a:noFill/>
          <a:ln>
            <a:noFill/>
          </a:ln>
        </p:spPr>
      </p:pic>
      <p:sp>
        <p:nvSpPr>
          <p:cNvPr id="1586" name="Google Shape;1586;p148"/>
          <p:cNvSpPr txBox="1"/>
          <p:nvPr/>
        </p:nvSpPr>
        <p:spPr>
          <a:xfrm>
            <a:off x="0" y="4935751"/>
            <a:ext cx="6424800" cy="392400"/>
          </a:xfrm>
          <a:prstGeom prst="rect">
            <a:avLst/>
          </a:prstGeom>
          <a:noFill/>
          <a:ln>
            <a:noFill/>
          </a:ln>
        </p:spPr>
        <p:txBody>
          <a:bodyPr spcFirstLastPara="1" wrap="square" lIns="68575" tIns="34275" rIns="68575" bIns="34275" anchor="t" anchorCtr="0">
            <a:noAutofit/>
          </a:bodyPr>
          <a:lstStyle/>
          <a:p>
            <a:pPr>
              <a:buSzPts val="1100"/>
            </a:pPr>
            <a:r>
              <a:rPr lang="en" sz="1100" b="0" i="0" u="none" strike="noStrike" cap="none" dirty="0">
                <a:solidFill>
                  <a:srgbClr val="000000"/>
                </a:solidFill>
                <a:latin typeface="Times New Roman"/>
                <a:ea typeface="Times New Roman"/>
                <a:cs typeface="Times New Roman"/>
                <a:sym typeface="Times New Roman"/>
              </a:rPr>
              <a:t>Sources: </a:t>
            </a:r>
            <a:r>
              <a:rPr lang="en" sz="1100" dirty="0">
                <a:latin typeface="Times New Roman"/>
                <a:ea typeface="Times New Roman"/>
                <a:cs typeface="Times New Roman"/>
                <a:sym typeface="Times New Roman"/>
              </a:rPr>
              <a:t>OECD Stat Database (2023); OECD Data, inward FDI stocks by partner country (2023).</a:t>
            </a:r>
            <a:endParaRPr lang="en" sz="1100" b="0" i="0" u="none" strike="noStrike" cap="none" dirty="0">
              <a:solidFill>
                <a:srgbClr val="000000"/>
              </a:solidFill>
              <a:latin typeface="Times New Roman"/>
              <a:cs typeface="Times New Roman"/>
            </a:endParaRPr>
          </a:p>
          <a:p>
            <a:pPr marL="0" marR="0" lvl="0" indent="0" algn="l" rtl="0">
              <a:lnSpc>
                <a:spcPct val="100000"/>
              </a:lnSpc>
              <a:spcBef>
                <a:spcPts val="0"/>
              </a:spcBef>
              <a:spcAft>
                <a:spcPts val="0"/>
              </a:spcAft>
              <a:buClr>
                <a:srgbClr val="000000"/>
              </a:buClr>
              <a:buSzPts val="1100"/>
              <a:buFont typeface="Arial"/>
              <a:buNone/>
            </a:pPr>
            <a:endParaRPr sz="2100">
              <a:solidFill>
                <a:srgbClr val="E36C09"/>
              </a:solidFill>
              <a:latin typeface="Times New Roman"/>
              <a:cs typeface="Times New Roman"/>
              <a:sym typeface="Times New Roman"/>
            </a:endParaRPr>
          </a:p>
        </p:txBody>
      </p:sp>
      <p:sp>
        <p:nvSpPr>
          <p:cNvPr id="1587" name="Google Shape;1587;p148"/>
          <p:cNvSpPr txBox="1"/>
          <p:nvPr/>
        </p:nvSpPr>
        <p:spPr>
          <a:xfrm>
            <a:off x="6396476" y="2711521"/>
            <a:ext cx="1246800" cy="692400"/>
          </a:xfrm>
          <a:prstGeom prst="rect">
            <a:avLst/>
          </a:prstGeom>
          <a:noFill/>
          <a:ln>
            <a:noFill/>
          </a:ln>
        </p:spPr>
        <p:txBody>
          <a:bodyPr spcFirstLastPara="1" wrap="square" lIns="68575" tIns="34275" rIns="68575" bIns="34275" anchor="t" anchorCtr="0">
            <a:noAutofit/>
          </a:bodyPr>
          <a:lstStyle/>
          <a:p>
            <a:pPr algn="ctr">
              <a:buSzPts val="1400"/>
            </a:pPr>
            <a:r>
              <a:rPr lang="en" sz="1400" b="0" i="0" u="none" strike="noStrike" cap="none" dirty="0">
                <a:solidFill>
                  <a:srgbClr val="000000"/>
                </a:solidFill>
                <a:latin typeface="Times New Roman"/>
                <a:ea typeface="Times New Roman"/>
                <a:cs typeface="Times New Roman"/>
                <a:sym typeface="Times New Roman"/>
              </a:rPr>
              <a:t>Mexico’s FDI in the US</a:t>
            </a:r>
            <a:r>
              <a:rPr lang="en" dirty="0">
                <a:latin typeface="Times New Roman"/>
                <a:ea typeface="Times New Roman"/>
                <a:cs typeface="Times New Roman"/>
                <a:sym typeface="Times New Roman"/>
              </a:rPr>
              <a:t> </a:t>
            </a: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dirty="0">
                <a:solidFill>
                  <a:srgbClr val="E36C09"/>
                </a:solidFill>
                <a:latin typeface="Times New Roman"/>
                <a:ea typeface="Times New Roman"/>
                <a:cs typeface="Times New Roman"/>
                <a:sym typeface="Times New Roman"/>
              </a:rPr>
              <a:t>$</a:t>
            </a:r>
            <a:r>
              <a:rPr lang="en" dirty="0">
                <a:solidFill>
                  <a:srgbClr val="E36C09"/>
                </a:solidFill>
                <a:latin typeface="Times New Roman"/>
                <a:ea typeface="Times New Roman"/>
                <a:cs typeface="Times New Roman"/>
                <a:sym typeface="Times New Roman"/>
              </a:rPr>
              <a:t>97</a:t>
            </a:r>
            <a:r>
              <a:rPr lang="en" sz="1400" b="0" i="0" u="none" strike="noStrike" cap="none" dirty="0">
                <a:solidFill>
                  <a:srgbClr val="E36C09"/>
                </a:solidFill>
                <a:latin typeface="Times New Roman"/>
                <a:ea typeface="Times New Roman"/>
                <a:cs typeface="Times New Roman"/>
                <a:sym typeface="Times New Roman"/>
              </a:rPr>
              <a:t> billion</a:t>
            </a:r>
            <a:endParaRPr sz="1100" b="0" i="0" u="none" strike="noStrike" cap="none" dirty="0">
              <a:solidFill>
                <a:srgbClr val="000000"/>
              </a:solidFill>
              <a:latin typeface="Arial"/>
              <a:ea typeface="Arial"/>
              <a:cs typeface="Arial"/>
              <a:sym typeface="Arial"/>
            </a:endParaRPr>
          </a:p>
        </p:txBody>
      </p:sp>
      <p:sp>
        <p:nvSpPr>
          <p:cNvPr id="1588" name="Google Shape;1588;p148"/>
          <p:cNvSpPr txBox="1"/>
          <p:nvPr/>
        </p:nvSpPr>
        <p:spPr>
          <a:xfrm>
            <a:off x="6510632" y="4103977"/>
            <a:ext cx="941917" cy="773298"/>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dirty="0">
                <a:solidFill>
                  <a:srgbClr val="000000"/>
                </a:solidFill>
                <a:latin typeface="Times New Roman"/>
                <a:ea typeface="Times New Roman"/>
                <a:cs typeface="Times New Roman"/>
                <a:sym typeface="Times New Roman"/>
              </a:rPr>
              <a:t>US FDI in Mexico</a:t>
            </a:r>
            <a:endParaRPr sz="1100" b="0" i="0" u="none" strike="noStrike" cap="none" dirty="0">
              <a:solidFill>
                <a:srgbClr val="000000"/>
              </a:solidFill>
              <a:latin typeface="Arial"/>
              <a:ea typeface="Arial"/>
              <a:cs typeface="Arial"/>
              <a:sym typeface="Arial"/>
            </a:endParaRPr>
          </a:p>
          <a:p>
            <a:pPr algn="ctr">
              <a:buSzPts val="1400"/>
            </a:pPr>
            <a:r>
              <a:rPr lang="en" sz="1400" b="0" i="0" u="none" strike="noStrike" cap="none" dirty="0">
                <a:solidFill>
                  <a:srgbClr val="E36C09"/>
                </a:solidFill>
                <a:latin typeface="Times New Roman"/>
                <a:ea typeface="Times New Roman"/>
                <a:cs typeface="Times New Roman"/>
                <a:sym typeface="Times New Roman"/>
              </a:rPr>
              <a:t>$</a:t>
            </a:r>
            <a:r>
              <a:rPr lang="en" dirty="0">
                <a:solidFill>
                  <a:srgbClr val="E36C09"/>
                </a:solidFill>
                <a:latin typeface="Times New Roman"/>
                <a:ea typeface="Times New Roman"/>
                <a:cs typeface="Times New Roman"/>
                <a:sym typeface="Times New Roman"/>
              </a:rPr>
              <a:t>130 billion</a:t>
            </a:r>
            <a:endParaRPr sz="1100" b="0" i="0" u="none" strike="noStrike" cap="none" dirty="0">
              <a:solidFill>
                <a:srgbClr val="000000"/>
              </a:solidFill>
              <a:latin typeface="Arial"/>
              <a:ea typeface="Arial"/>
              <a:cs typeface="Arial"/>
              <a:sym typeface="Arial"/>
            </a:endParaRPr>
          </a:p>
        </p:txBody>
      </p:sp>
      <p:pic>
        <p:nvPicPr>
          <p:cNvPr id="1589" name="Google Shape;1589;p148" descr="Image result for canada map icon"/>
          <p:cNvPicPr preferRelativeResize="0"/>
          <p:nvPr/>
        </p:nvPicPr>
        <p:blipFill rotWithShape="1">
          <a:blip r:embed="rId4">
            <a:alphaModFix/>
          </a:blip>
          <a:srcRect/>
          <a:stretch/>
        </p:blipFill>
        <p:spPr>
          <a:xfrm>
            <a:off x="3568376" y="911131"/>
            <a:ext cx="2298418" cy="1869650"/>
          </a:xfrm>
          <a:prstGeom prst="rect">
            <a:avLst/>
          </a:prstGeom>
          <a:noFill/>
          <a:ln>
            <a:noFill/>
          </a:ln>
        </p:spPr>
      </p:pic>
      <p:pic>
        <p:nvPicPr>
          <p:cNvPr id="1590" name="Google Shape;1590;p148" descr="Image result for us map icon transparent"/>
          <p:cNvPicPr preferRelativeResize="0"/>
          <p:nvPr/>
        </p:nvPicPr>
        <p:blipFill rotWithShape="1">
          <a:blip r:embed="rId5">
            <a:alphaModFix/>
          </a:blip>
          <a:srcRect/>
          <a:stretch/>
        </p:blipFill>
        <p:spPr>
          <a:xfrm>
            <a:off x="3524071" y="2079638"/>
            <a:ext cx="2216895" cy="1955855"/>
          </a:xfrm>
          <a:prstGeom prst="rect">
            <a:avLst/>
          </a:prstGeom>
          <a:noFill/>
          <a:ln>
            <a:noFill/>
          </a:ln>
        </p:spPr>
      </p:pic>
      <p:pic>
        <p:nvPicPr>
          <p:cNvPr id="1591" name="Google Shape;1591;p148" descr="Related image"/>
          <p:cNvPicPr preferRelativeResize="0"/>
          <p:nvPr/>
        </p:nvPicPr>
        <p:blipFill rotWithShape="1">
          <a:blip r:embed="rId6">
            <a:alphaModFix/>
          </a:blip>
          <a:srcRect t="18428" b="17518"/>
          <a:stretch/>
        </p:blipFill>
        <p:spPr>
          <a:xfrm>
            <a:off x="3712608" y="3538678"/>
            <a:ext cx="1886390" cy="1208315"/>
          </a:xfrm>
          <a:prstGeom prst="rect">
            <a:avLst/>
          </a:prstGeom>
          <a:noFill/>
          <a:ln>
            <a:noFill/>
          </a:ln>
        </p:spPr>
      </p:pic>
      <p:sp>
        <p:nvSpPr>
          <p:cNvPr id="1592" name="Google Shape;1592;p148"/>
          <p:cNvSpPr txBox="1"/>
          <p:nvPr/>
        </p:nvSpPr>
        <p:spPr>
          <a:xfrm>
            <a:off x="7869406" y="2758043"/>
            <a:ext cx="1246800" cy="692400"/>
          </a:xfrm>
          <a:prstGeom prst="rect">
            <a:avLst/>
          </a:prstGeom>
          <a:noFill/>
          <a:ln>
            <a:noFill/>
          </a:ln>
        </p:spPr>
        <p:txBody>
          <a:bodyPr spcFirstLastPara="1" wrap="square" lIns="68575" tIns="34275" rIns="68575" bIns="34275" anchor="t" anchorCtr="0">
            <a:noAutofit/>
          </a:bodyPr>
          <a:lstStyle/>
          <a:p>
            <a:pPr algn="ctr">
              <a:buSzPts val="1400"/>
            </a:pPr>
            <a:r>
              <a:rPr lang="en" sz="1400" b="0" i="0" u="none" strike="noStrike" cap="none" dirty="0">
                <a:solidFill>
                  <a:srgbClr val="000000"/>
                </a:solidFill>
                <a:latin typeface="Times New Roman"/>
                <a:ea typeface="Times New Roman"/>
                <a:cs typeface="Times New Roman"/>
                <a:sym typeface="Times New Roman"/>
              </a:rPr>
              <a:t>Canada’s FDI in the US</a:t>
            </a:r>
            <a:r>
              <a:rPr lang="en" dirty="0">
                <a:latin typeface="Times New Roman"/>
                <a:ea typeface="Times New Roman"/>
                <a:cs typeface="Times New Roman"/>
                <a:sym typeface="Times New Roman"/>
              </a:rPr>
              <a:t> </a:t>
            </a: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dirty="0">
                <a:solidFill>
                  <a:srgbClr val="E36C09"/>
                </a:solidFill>
                <a:latin typeface="Times New Roman"/>
                <a:ea typeface="Times New Roman"/>
                <a:cs typeface="Times New Roman"/>
                <a:sym typeface="Times New Roman"/>
              </a:rPr>
              <a:t>$</a:t>
            </a:r>
            <a:r>
              <a:rPr lang="en" dirty="0">
                <a:solidFill>
                  <a:srgbClr val="E36C09"/>
                </a:solidFill>
                <a:latin typeface="Times New Roman"/>
                <a:ea typeface="Times New Roman"/>
                <a:cs typeface="Times New Roman"/>
                <a:sym typeface="Times New Roman"/>
              </a:rPr>
              <a:t>809</a:t>
            </a:r>
            <a:r>
              <a:rPr lang="en" sz="1400" b="0" i="0" u="none" strike="noStrike" cap="none" dirty="0">
                <a:solidFill>
                  <a:srgbClr val="E36C09"/>
                </a:solidFill>
                <a:latin typeface="Times New Roman"/>
                <a:ea typeface="Times New Roman"/>
                <a:cs typeface="Times New Roman"/>
                <a:sym typeface="Times New Roman"/>
              </a:rPr>
              <a:t> billion</a:t>
            </a:r>
            <a:endParaRPr sz="1100" b="0" i="0" u="none" strike="noStrike" cap="none" dirty="0">
              <a:solidFill>
                <a:srgbClr val="000000"/>
              </a:solidFill>
              <a:latin typeface="Arial"/>
              <a:ea typeface="Arial"/>
              <a:cs typeface="Arial"/>
              <a:sym typeface="Arial"/>
            </a:endParaRPr>
          </a:p>
        </p:txBody>
      </p:sp>
      <p:sp>
        <p:nvSpPr>
          <p:cNvPr id="1593" name="Google Shape;1593;p148"/>
          <p:cNvSpPr txBox="1"/>
          <p:nvPr/>
        </p:nvSpPr>
        <p:spPr>
          <a:xfrm>
            <a:off x="7879675" y="4103970"/>
            <a:ext cx="1107900" cy="800099"/>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dirty="0">
                <a:solidFill>
                  <a:srgbClr val="000000"/>
                </a:solidFill>
                <a:latin typeface="Times New Roman"/>
                <a:ea typeface="Times New Roman"/>
                <a:cs typeface="Times New Roman"/>
                <a:sym typeface="Times New Roman"/>
              </a:rPr>
              <a:t>Canada’s FDI in Mexico</a:t>
            </a:r>
            <a:endParaRPr sz="1100" b="0" i="0" u="none" strike="noStrike" cap="none" dirty="0">
              <a:solidFill>
                <a:srgbClr val="000000"/>
              </a:solidFill>
              <a:latin typeface="Arial"/>
              <a:ea typeface="Arial"/>
              <a:cs typeface="Arial"/>
              <a:sym typeface="Arial"/>
            </a:endParaRPr>
          </a:p>
          <a:p>
            <a:pPr algn="ctr">
              <a:buSzPts val="1400"/>
            </a:pPr>
            <a:r>
              <a:rPr lang="en" sz="1400" b="0" i="0" u="none" strike="noStrike" cap="none" dirty="0">
                <a:solidFill>
                  <a:srgbClr val="E36C09"/>
                </a:solidFill>
                <a:latin typeface="Times New Roman"/>
                <a:ea typeface="Times New Roman"/>
                <a:cs typeface="Times New Roman"/>
                <a:sym typeface="Times New Roman"/>
              </a:rPr>
              <a:t>$</a:t>
            </a:r>
            <a:r>
              <a:rPr lang="en" dirty="0">
                <a:solidFill>
                  <a:srgbClr val="E36C09"/>
                </a:solidFill>
                <a:latin typeface="Times New Roman"/>
                <a:ea typeface="Times New Roman"/>
                <a:cs typeface="Times New Roman"/>
                <a:sym typeface="Times New Roman"/>
              </a:rPr>
              <a:t>26 billion</a:t>
            </a:r>
            <a:endParaRPr sz="1100" b="0" i="0" u="none" strike="noStrike" cap="none" dirty="0">
              <a:solidFill>
                <a:srgbClr val="000000"/>
              </a:solidFill>
              <a:latin typeface="Arial"/>
              <a:ea typeface="Arial"/>
              <a:cs typeface="Arial"/>
              <a:sym typeface="Arial"/>
            </a:endParaRPr>
          </a:p>
        </p:txBody>
      </p:sp>
      <p:sp>
        <p:nvSpPr>
          <p:cNvPr id="1594" name="Google Shape;1594;p148"/>
          <p:cNvSpPr txBox="1"/>
          <p:nvPr/>
        </p:nvSpPr>
        <p:spPr>
          <a:xfrm>
            <a:off x="6459567" y="1322573"/>
            <a:ext cx="1107900" cy="6924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dirty="0">
                <a:solidFill>
                  <a:srgbClr val="000000"/>
                </a:solidFill>
                <a:latin typeface="Times New Roman"/>
                <a:ea typeface="Times New Roman"/>
                <a:cs typeface="Times New Roman"/>
                <a:sym typeface="Times New Roman"/>
              </a:rPr>
              <a:t>US FDI in Canada</a:t>
            </a:r>
            <a:endParaRPr sz="11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dirty="0">
                <a:solidFill>
                  <a:srgbClr val="E36C09"/>
                </a:solidFill>
                <a:latin typeface="Times New Roman"/>
                <a:ea typeface="Times New Roman"/>
                <a:cs typeface="Times New Roman"/>
                <a:sym typeface="Times New Roman"/>
              </a:rPr>
              <a:t>$</a:t>
            </a:r>
            <a:r>
              <a:rPr lang="en" dirty="0">
                <a:solidFill>
                  <a:srgbClr val="E36C09"/>
                </a:solidFill>
                <a:latin typeface="Times New Roman"/>
                <a:ea typeface="Times New Roman"/>
                <a:cs typeface="Times New Roman"/>
                <a:sym typeface="Times New Roman"/>
              </a:rPr>
              <a:t>438</a:t>
            </a:r>
            <a:r>
              <a:rPr lang="en" sz="1400" b="0" i="0" u="none" strike="noStrike" cap="none" dirty="0">
                <a:solidFill>
                  <a:srgbClr val="E36C09"/>
                </a:solidFill>
                <a:latin typeface="Times New Roman"/>
                <a:ea typeface="Times New Roman"/>
                <a:cs typeface="Times New Roman"/>
                <a:sym typeface="Times New Roman"/>
              </a:rPr>
              <a:t> billion</a:t>
            </a:r>
            <a:endParaRPr sz="1100" b="0" i="0" u="none" strike="noStrike" cap="none" dirty="0">
              <a:solidFill>
                <a:srgbClr val="000000"/>
              </a:solidFill>
              <a:latin typeface="Arial"/>
              <a:ea typeface="Arial"/>
              <a:cs typeface="Arial"/>
              <a:sym typeface="Arial"/>
            </a:endParaRPr>
          </a:p>
        </p:txBody>
      </p:sp>
      <p:sp>
        <p:nvSpPr>
          <p:cNvPr id="1595" name="Google Shape;1595;p148"/>
          <p:cNvSpPr txBox="1"/>
          <p:nvPr/>
        </p:nvSpPr>
        <p:spPr>
          <a:xfrm>
            <a:off x="7794365" y="1314995"/>
            <a:ext cx="1246800" cy="6924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dirty="0">
                <a:solidFill>
                  <a:srgbClr val="000000"/>
                </a:solidFill>
                <a:latin typeface="Times New Roman"/>
                <a:ea typeface="Times New Roman"/>
                <a:cs typeface="Times New Roman"/>
                <a:sym typeface="Times New Roman"/>
              </a:rPr>
              <a:t>Mexico’s FDI in Canada</a:t>
            </a:r>
            <a:endParaRPr sz="1100" b="0" i="0" u="none" strike="noStrike" cap="none" dirty="0">
              <a:solidFill>
                <a:srgbClr val="000000"/>
              </a:solidFill>
              <a:latin typeface="Arial"/>
              <a:ea typeface="Arial"/>
              <a:cs typeface="Arial"/>
              <a:sym typeface="Arial"/>
            </a:endParaRPr>
          </a:p>
          <a:p>
            <a:pPr algn="ctr">
              <a:buSzPts val="1400"/>
            </a:pPr>
            <a:r>
              <a:rPr lang="en" sz="1400" b="0" i="0" u="none" strike="noStrike" cap="none" dirty="0">
                <a:solidFill>
                  <a:srgbClr val="E36C09"/>
                </a:solidFill>
                <a:latin typeface="Times New Roman"/>
                <a:ea typeface="Times New Roman"/>
                <a:cs typeface="Times New Roman"/>
                <a:sym typeface="Times New Roman"/>
              </a:rPr>
              <a:t>$</a:t>
            </a:r>
            <a:r>
              <a:rPr lang="en" dirty="0">
                <a:solidFill>
                  <a:srgbClr val="E36C09"/>
                </a:solidFill>
                <a:latin typeface="Times New Roman"/>
                <a:ea typeface="Times New Roman"/>
                <a:cs typeface="Times New Roman"/>
                <a:sym typeface="Times New Roman"/>
              </a:rPr>
              <a:t>871 million</a:t>
            </a:r>
            <a:endParaRPr sz="1100" b="0" i="0" u="none" strike="noStrike" cap="none" dirty="0">
              <a:solidFill>
                <a:srgbClr val="000000"/>
              </a:solidFill>
              <a:latin typeface="Arial"/>
              <a:ea typeface="Arial"/>
              <a:cs typeface="Arial"/>
              <a:sym typeface="Arial"/>
            </a:endParaRPr>
          </a:p>
        </p:txBody>
      </p:sp>
      <p:pic>
        <p:nvPicPr>
          <p:cNvPr id="1596" name="Google Shape;1596;p148"/>
          <p:cNvPicPr preferRelativeResize="0"/>
          <p:nvPr/>
        </p:nvPicPr>
        <p:blipFill rotWithShape="1">
          <a:blip r:embed="rId7">
            <a:alphaModFix/>
          </a:blip>
          <a:srcRect/>
          <a:stretch/>
        </p:blipFill>
        <p:spPr>
          <a:xfrm>
            <a:off x="7452549" y="48644"/>
            <a:ext cx="1566173" cy="966623"/>
          </a:xfrm>
          <a:prstGeom prst="rect">
            <a:avLst/>
          </a:prstGeom>
          <a:noFill/>
          <a:ln>
            <a:noFill/>
          </a:ln>
        </p:spPr>
      </p:pic>
      <p:sp>
        <p:nvSpPr>
          <p:cNvPr id="1597" name="Google Shape;1597;p148"/>
          <p:cNvSpPr/>
          <p:nvPr/>
        </p:nvSpPr>
        <p:spPr>
          <a:xfrm>
            <a:off x="4043857" y="2155372"/>
            <a:ext cx="355200" cy="1763400"/>
          </a:xfrm>
          <a:prstGeom prst="curvedRightArrow">
            <a:avLst>
              <a:gd name="adj1" fmla="val 25000"/>
              <a:gd name="adj2" fmla="val 50000"/>
              <a:gd name="adj3" fmla="val 25000"/>
            </a:avLst>
          </a:prstGeom>
          <a:solidFill>
            <a:srgbClr val="FFC000"/>
          </a:solidFill>
          <a:ln w="25400" cap="flat" cmpd="sng">
            <a:solidFill>
              <a:srgbClr val="FFC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C000"/>
              </a:solidFill>
              <a:latin typeface="Calibri"/>
              <a:ea typeface="Calibri"/>
              <a:cs typeface="Calibri"/>
              <a:sym typeface="Calibri"/>
            </a:endParaRPr>
          </a:p>
        </p:txBody>
      </p:sp>
      <p:sp>
        <p:nvSpPr>
          <p:cNvPr id="1598" name="Google Shape;1598;p148"/>
          <p:cNvSpPr/>
          <p:nvPr/>
        </p:nvSpPr>
        <p:spPr>
          <a:xfrm rot="10800000">
            <a:off x="4604333" y="2112557"/>
            <a:ext cx="320100" cy="1806300"/>
          </a:xfrm>
          <a:prstGeom prst="curvedRightArrow">
            <a:avLst>
              <a:gd name="adj1" fmla="val 25000"/>
              <a:gd name="adj2" fmla="val 50000"/>
              <a:gd name="adj3" fmla="val 25000"/>
            </a:avLst>
          </a:prstGeom>
          <a:solidFill>
            <a:srgbClr val="FFC000"/>
          </a:solidFill>
          <a:ln w="25400" cap="flat" cmpd="sng">
            <a:solidFill>
              <a:srgbClr val="FFC0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599" name="Google Shape;1599;p148"/>
          <p:cNvSpPr txBox="1"/>
          <p:nvPr/>
        </p:nvSpPr>
        <p:spPr>
          <a:xfrm>
            <a:off x="4326795" y="2652361"/>
            <a:ext cx="555300" cy="6231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 sz="3600" b="1" i="0" u="none" strike="noStrike" cap="none">
                <a:solidFill>
                  <a:srgbClr val="FFC000"/>
                </a:solidFill>
                <a:latin typeface="Calibri"/>
                <a:ea typeface="Calibri"/>
                <a:cs typeface="Calibri"/>
                <a:sym typeface="Calibri"/>
              </a:rPr>
              <a:t>$</a:t>
            </a:r>
            <a:endParaRPr sz="1100" b="0" i="0" u="none" strike="noStrike" cap="none">
              <a:solidFill>
                <a:srgbClr val="000000"/>
              </a:solidFill>
              <a:latin typeface="Arial"/>
              <a:ea typeface="Arial"/>
              <a:cs typeface="Arial"/>
              <a:sym typeface="Arial"/>
            </a:endParaRPr>
          </a:p>
        </p:txBody>
      </p:sp>
    </p:spTree>
  </p:cSld>
  <p:clrMapOvr>
    <a:masterClrMapping/>
  </p:clrMapOvr>
  <p:transition spd="slow">
    <p:push dir="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p65"/>
          <p:cNvSpPr/>
          <p:nvPr/>
        </p:nvSpPr>
        <p:spPr>
          <a:xfrm>
            <a:off x="-149630" y="1234440"/>
            <a:ext cx="9401695" cy="2618509"/>
          </a:xfrm>
          <a:prstGeom prst="rect">
            <a:avLst/>
          </a:prstGeom>
          <a:solidFill>
            <a:srgbClr val="E36C09">
              <a:alpha val="26666"/>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842" name="Google Shape;842;p65"/>
          <p:cNvSpPr txBox="1">
            <a:spLocks noGrp="1"/>
          </p:cNvSpPr>
          <p:nvPr>
            <p:ph type="ctrTitle" idx="4294967295"/>
          </p:nvPr>
        </p:nvSpPr>
        <p:spPr>
          <a:xfrm>
            <a:off x="247065" y="1673175"/>
            <a:ext cx="8481298" cy="1743356"/>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6000"/>
              <a:buFont typeface="Times New Roman"/>
              <a:buNone/>
            </a:pPr>
            <a:r>
              <a:rPr lang="en" sz="6000" b="0" i="0" u="none" strike="noStrike" cap="none">
                <a:solidFill>
                  <a:schemeClr val="dk1"/>
                </a:solidFill>
                <a:latin typeface="Times New Roman"/>
                <a:ea typeface="Times New Roman"/>
                <a:cs typeface="Times New Roman"/>
                <a:sym typeface="Times New Roman"/>
              </a:rPr>
              <a:t>Elections &amp; AMLO’s Policies/Performance</a:t>
            </a:r>
            <a:endParaRPr sz="6000" b="0" i="0" u="none" strike="noStrike" cap="none">
              <a:solidFill>
                <a:schemeClr val="dk1"/>
              </a:solidFill>
              <a:latin typeface="Times New Roman"/>
              <a:ea typeface="Times New Roman"/>
              <a:cs typeface="Times New Roman"/>
              <a:sym typeface="Times New Roman"/>
            </a:endParaRPr>
          </a:p>
        </p:txBody>
      </p:sp>
      <p:cxnSp>
        <p:nvCxnSpPr>
          <p:cNvPr id="843" name="Google Shape;843;p65"/>
          <p:cNvCxnSpPr/>
          <p:nvPr/>
        </p:nvCxnSpPr>
        <p:spPr>
          <a:xfrm rot="10800000" flipH="1">
            <a:off x="-149630" y="1045088"/>
            <a:ext cx="9439101" cy="12469"/>
          </a:xfrm>
          <a:prstGeom prst="straightConnector1">
            <a:avLst/>
          </a:prstGeom>
          <a:noFill/>
          <a:ln w="155575" cap="flat" cmpd="sng">
            <a:solidFill>
              <a:srgbClr val="E36C09"/>
            </a:solidFill>
            <a:prstDash val="solid"/>
            <a:round/>
            <a:headEnd type="none" w="sm" len="sm"/>
            <a:tailEnd type="none" w="sm" len="sm"/>
          </a:ln>
        </p:spPr>
      </p:cxnSp>
      <p:cxnSp>
        <p:nvCxnSpPr>
          <p:cNvPr id="844" name="Google Shape;844;p65"/>
          <p:cNvCxnSpPr/>
          <p:nvPr/>
        </p:nvCxnSpPr>
        <p:spPr>
          <a:xfrm rot="10800000" flipH="1">
            <a:off x="-187037" y="3985032"/>
            <a:ext cx="9439101" cy="12469"/>
          </a:xfrm>
          <a:prstGeom prst="straightConnector1">
            <a:avLst/>
          </a:prstGeom>
          <a:noFill/>
          <a:ln w="155575" cap="flat" cmpd="sng">
            <a:solidFill>
              <a:srgbClr val="E36C09"/>
            </a:solidFill>
            <a:prstDash val="solid"/>
            <a:round/>
            <a:headEnd type="none" w="sm" len="sm"/>
            <a:tailEnd type="none" w="sm" len="sm"/>
          </a:ln>
        </p:spPr>
      </p:cxnSp>
    </p:spTree>
  </p:cSld>
  <p:clrMapOvr>
    <a:masterClrMapping/>
  </p:clrMapOvr>
  <p:transition spd="slow">
    <p:push dir="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0" name="Google Shape;850;p66"/>
          <p:cNvSpPr txBox="1">
            <a:spLocks noGrp="1"/>
          </p:cNvSpPr>
          <p:nvPr>
            <p:ph type="title"/>
          </p:nvPr>
        </p:nvSpPr>
        <p:spPr>
          <a:xfrm>
            <a:off x="153649" y="172250"/>
            <a:ext cx="8795478" cy="85725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100000"/>
              </a:lnSpc>
              <a:spcBef>
                <a:spcPts val="0"/>
              </a:spcBef>
              <a:spcAft>
                <a:spcPts val="0"/>
              </a:spcAft>
              <a:buClr>
                <a:schemeClr val="dk1"/>
              </a:buClr>
              <a:buSzPct val="47138"/>
              <a:buNone/>
            </a:pPr>
            <a:r>
              <a:rPr lang="en"/>
              <a:t>Presidential Results: Launches the “4</a:t>
            </a:r>
            <a:r>
              <a:rPr lang="en" baseline="30000"/>
              <a:t>th</a:t>
            </a:r>
            <a:r>
              <a:rPr lang="en"/>
              <a:t> Transformation”</a:t>
            </a:r>
            <a:endParaRPr/>
          </a:p>
        </p:txBody>
      </p:sp>
      <p:sp>
        <p:nvSpPr>
          <p:cNvPr id="851" name="Google Shape;851;p66"/>
          <p:cNvSpPr txBox="1"/>
          <p:nvPr/>
        </p:nvSpPr>
        <p:spPr>
          <a:xfrm>
            <a:off x="-39692" y="4919963"/>
            <a:ext cx="3739402"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 sz="1050" b="0" i="0" u="none" strike="noStrike" cap="none">
                <a:solidFill>
                  <a:srgbClr val="000000"/>
                </a:solidFill>
                <a:latin typeface="Times New Roman"/>
                <a:ea typeface="Times New Roman"/>
                <a:cs typeface="Times New Roman"/>
                <a:sym typeface="Times New Roman"/>
              </a:rPr>
              <a:t>Source: Instituto Nacional Electoral; Consulta Mitofsky, 2018</a:t>
            </a:r>
            <a:endParaRPr sz="1400" b="0" i="0" u="none" strike="noStrike" cap="none">
              <a:solidFill>
                <a:srgbClr val="000000"/>
              </a:solidFill>
              <a:latin typeface="Arial"/>
              <a:ea typeface="Arial"/>
              <a:cs typeface="Arial"/>
              <a:sym typeface="Arial"/>
            </a:endParaRPr>
          </a:p>
        </p:txBody>
      </p:sp>
      <p:pic>
        <p:nvPicPr>
          <p:cNvPr id="852" name="Google Shape;852;p66"/>
          <p:cNvPicPr preferRelativeResize="0"/>
          <p:nvPr/>
        </p:nvPicPr>
        <p:blipFill rotWithShape="1">
          <a:blip r:embed="rId3">
            <a:alphaModFix/>
          </a:blip>
          <a:srcRect l="65739" t="735" r="2730" b="47102"/>
          <a:stretch/>
        </p:blipFill>
        <p:spPr>
          <a:xfrm>
            <a:off x="8626" y="1417725"/>
            <a:ext cx="836700" cy="876600"/>
          </a:xfrm>
          <a:prstGeom prst="ellipse">
            <a:avLst/>
          </a:prstGeom>
          <a:noFill/>
          <a:ln>
            <a:noFill/>
          </a:ln>
        </p:spPr>
      </p:pic>
      <p:pic>
        <p:nvPicPr>
          <p:cNvPr id="853" name="Google Shape;853;p66" descr="Imagen relacionada"/>
          <p:cNvPicPr preferRelativeResize="0"/>
          <p:nvPr/>
        </p:nvPicPr>
        <p:blipFill rotWithShape="1">
          <a:blip r:embed="rId4">
            <a:alphaModFix/>
          </a:blip>
          <a:srcRect l="23388" t="10106" r="12188" b="19788"/>
          <a:stretch/>
        </p:blipFill>
        <p:spPr>
          <a:xfrm>
            <a:off x="8626" y="2541620"/>
            <a:ext cx="799500" cy="850200"/>
          </a:xfrm>
          <a:prstGeom prst="ellipse">
            <a:avLst/>
          </a:prstGeom>
          <a:noFill/>
          <a:ln>
            <a:noFill/>
          </a:ln>
        </p:spPr>
      </p:pic>
      <p:pic>
        <p:nvPicPr>
          <p:cNvPr id="854" name="Google Shape;854;p66" descr="JosÃ© Antonio Meade KuribreÃ±a"/>
          <p:cNvPicPr preferRelativeResize="0"/>
          <p:nvPr/>
        </p:nvPicPr>
        <p:blipFill rotWithShape="1">
          <a:blip r:embed="rId5">
            <a:alphaModFix/>
          </a:blip>
          <a:srcRect l="20728" r="16179" b="33779"/>
          <a:stretch/>
        </p:blipFill>
        <p:spPr>
          <a:xfrm>
            <a:off x="13147" y="3639295"/>
            <a:ext cx="798600" cy="857700"/>
          </a:xfrm>
          <a:prstGeom prst="ellipse">
            <a:avLst/>
          </a:prstGeom>
          <a:noFill/>
          <a:ln>
            <a:noFill/>
          </a:ln>
        </p:spPr>
      </p:pic>
      <p:sp>
        <p:nvSpPr>
          <p:cNvPr id="855" name="Google Shape;855;p66"/>
          <p:cNvSpPr txBox="1"/>
          <p:nvPr/>
        </p:nvSpPr>
        <p:spPr>
          <a:xfrm>
            <a:off x="5416382" y="1092609"/>
            <a:ext cx="3726000" cy="4391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 sz="2100" b="0" i="0" u="none" strike="noStrike" cap="none">
                <a:solidFill>
                  <a:srgbClr val="000000"/>
                </a:solidFill>
                <a:latin typeface="Times New Roman"/>
                <a:ea typeface="Times New Roman"/>
                <a:cs typeface="Times New Roman"/>
                <a:sym typeface="Times New Roman"/>
              </a:rPr>
              <a:t>July 2018 voter turnout: 63.5%</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a:solidFill>
                <a:srgbClr val="C00000"/>
              </a:solidFill>
              <a:latin typeface="Times New Roman"/>
              <a:ea typeface="Times New Roman"/>
              <a:cs typeface="Times New Roman"/>
              <a:sym typeface="Times New Roman"/>
            </a:endParaRPr>
          </a:p>
          <a:p>
            <a:pPr marL="0" marR="0" lvl="0" indent="0" algn="l" rtl="0">
              <a:lnSpc>
                <a:spcPct val="115000"/>
              </a:lnSpc>
              <a:spcBef>
                <a:spcPts val="0"/>
              </a:spcBef>
              <a:spcAft>
                <a:spcPts val="0"/>
              </a:spcAft>
              <a:buClr>
                <a:srgbClr val="000000"/>
              </a:buClr>
              <a:buSzPts val="1100"/>
              <a:buFont typeface="Arial"/>
              <a:buNone/>
            </a:pPr>
            <a:r>
              <a:rPr lang="en" sz="2100" b="1" i="0" u="none" strike="noStrike" cap="none">
                <a:solidFill>
                  <a:srgbClr val="B00202"/>
                </a:solidFill>
                <a:latin typeface="Times New Roman"/>
                <a:ea typeface="Times New Roman"/>
                <a:cs typeface="Times New Roman"/>
                <a:sym typeface="Times New Roman"/>
              </a:rPr>
              <a:t>AMLO won 53% of vote</a:t>
            </a:r>
            <a:r>
              <a:rPr lang="en" sz="2100" b="0" i="0" u="none" strike="noStrike" cap="none">
                <a:solidFill>
                  <a:srgbClr val="B00202"/>
                </a:solidFill>
                <a:latin typeface="Times New Roman"/>
                <a:ea typeface="Times New Roman"/>
                <a:cs typeface="Times New Roman"/>
                <a:sym typeface="Times New Roman"/>
              </a:rPr>
              <a:t>. </a:t>
            </a:r>
            <a:r>
              <a:rPr lang="en" sz="2100" b="0" i="0" u="none" strike="noStrike" cap="none">
                <a:solidFill>
                  <a:schemeClr val="dk1"/>
                </a:solidFill>
                <a:latin typeface="Times New Roman"/>
                <a:ea typeface="Times New Roman"/>
                <a:cs typeface="Times New Roman"/>
                <a:sym typeface="Times New Roman"/>
              </a:rPr>
              <a:t>(PAN 22%; PRI 16%)</a:t>
            </a:r>
            <a:endParaRPr sz="21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a:solidFill>
                <a:srgbClr val="C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2100"/>
              <a:buFont typeface="Arial"/>
              <a:buNone/>
            </a:pPr>
            <a:r>
              <a:rPr lang="en" sz="2100" b="0" i="0" u="none" strike="noStrike" cap="none">
                <a:solidFill>
                  <a:srgbClr val="000000"/>
                </a:solidFill>
                <a:latin typeface="Times New Roman"/>
                <a:ea typeface="Times New Roman"/>
                <a:cs typeface="Times New Roman"/>
                <a:sym typeface="Times New Roman"/>
              </a:rPr>
              <a:t>Andres Manual Lopez Obrador’s party, Morena, </a:t>
            </a:r>
            <a:r>
              <a:rPr lang="en" sz="2100" b="1" i="0" u="none" strike="noStrike" cap="none">
                <a:solidFill>
                  <a:srgbClr val="B00202"/>
                </a:solidFill>
                <a:latin typeface="Times New Roman"/>
                <a:ea typeface="Times New Roman"/>
                <a:cs typeface="Times New Roman"/>
                <a:sym typeface="Times New Roman"/>
              </a:rPr>
              <a:t>won big majorities in Congress</a:t>
            </a:r>
            <a:r>
              <a:rPr lang="en" sz="2100" b="0" i="0" u="none" strike="noStrike" cap="none">
                <a:solidFill>
                  <a:srgbClr val="000000"/>
                </a:solidFill>
                <a:latin typeface="Times New Roman"/>
                <a:ea typeface="Times New Roman"/>
                <a:cs typeface="Times New Roman"/>
                <a:sym typeface="Times New Roman"/>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2100"/>
              <a:buFont typeface="Arial"/>
              <a:buNone/>
            </a:pPr>
            <a:r>
              <a:rPr lang="en" sz="2100" b="1" i="0" u="none" strike="noStrike" cap="none">
                <a:solidFill>
                  <a:srgbClr val="000000"/>
                </a:solidFill>
                <a:latin typeface="Times New Roman"/>
                <a:ea typeface="Times New Roman"/>
                <a:cs typeface="Times New Roman"/>
                <a:sym typeface="Times New Roman"/>
              </a:rPr>
              <a:t>AMLO</a:t>
            </a:r>
            <a:r>
              <a:rPr lang="en" sz="2100" b="0" i="0" u="none" strike="noStrike" cap="none">
                <a:solidFill>
                  <a:srgbClr val="000000"/>
                </a:solidFill>
                <a:latin typeface="Times New Roman"/>
                <a:ea typeface="Times New Roman"/>
                <a:cs typeface="Times New Roman"/>
                <a:sym typeface="Times New Roman"/>
              </a:rPr>
              <a:t> took office December 1.</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100"/>
              <a:buFont typeface="Arial"/>
              <a:buNone/>
            </a:pPr>
            <a:r>
              <a:rPr lang="en" sz="2100" b="1" i="0" u="none" strike="noStrike" cap="none">
                <a:solidFill>
                  <a:srgbClr val="000000"/>
                </a:solidFill>
                <a:latin typeface="Times New Roman"/>
                <a:ea typeface="Times New Roman"/>
                <a:cs typeface="Times New Roman"/>
                <a:sym typeface="Times New Roman"/>
              </a:rPr>
              <a:t>Most powerful President in decades</a:t>
            </a:r>
            <a:r>
              <a:rPr lang="en" sz="2100" b="0" i="0" u="none" strike="noStrike" cap="none">
                <a:solidFill>
                  <a:srgbClr val="000000"/>
                </a:solidFill>
                <a:latin typeface="Times New Roman"/>
                <a:ea typeface="Times New Roman"/>
                <a:cs typeface="Times New Roman"/>
                <a:sym typeface="Times New Roman"/>
              </a:rPr>
              <a:t>: few counterweights.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a:solidFill>
                <a:srgbClr val="C00000"/>
              </a:solidFill>
              <a:latin typeface="Times New Roman"/>
              <a:ea typeface="Times New Roman"/>
              <a:cs typeface="Times New Roman"/>
              <a:sym typeface="Times New Roman"/>
            </a:endParaRPr>
          </a:p>
        </p:txBody>
      </p:sp>
      <p:cxnSp>
        <p:nvCxnSpPr>
          <p:cNvPr id="856" name="Google Shape;856;p66"/>
          <p:cNvCxnSpPr/>
          <p:nvPr/>
        </p:nvCxnSpPr>
        <p:spPr>
          <a:xfrm>
            <a:off x="5345804" y="1092599"/>
            <a:ext cx="0" cy="4080300"/>
          </a:xfrm>
          <a:prstGeom prst="straightConnector1">
            <a:avLst/>
          </a:prstGeom>
          <a:noFill/>
          <a:ln w="9525" cap="flat" cmpd="sng">
            <a:solidFill>
              <a:schemeClr val="dk1"/>
            </a:solidFill>
            <a:prstDash val="solid"/>
            <a:round/>
            <a:headEnd type="none" w="sm" len="sm"/>
            <a:tailEnd type="none" w="sm" len="sm"/>
          </a:ln>
        </p:spPr>
      </p:cxnSp>
      <p:pic>
        <p:nvPicPr>
          <p:cNvPr id="857" name="Google Shape;857;p66" title="Points scored"/>
          <p:cNvPicPr preferRelativeResize="0"/>
          <p:nvPr/>
        </p:nvPicPr>
        <p:blipFill rotWithShape="1">
          <a:blip r:embed="rId6">
            <a:alphaModFix/>
          </a:blip>
          <a:srcRect l="2135" t="4791" r="2104" b="4961"/>
          <a:stretch/>
        </p:blipFill>
        <p:spPr>
          <a:xfrm>
            <a:off x="857501" y="1734192"/>
            <a:ext cx="4488300" cy="2615784"/>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878" name="Google Shape;878;p69"/>
          <p:cNvSpPr txBox="1">
            <a:spLocks noGrp="1"/>
          </p:cNvSpPr>
          <p:nvPr>
            <p:ph type="title"/>
          </p:nvPr>
        </p:nvSpPr>
        <p:spPr>
          <a:xfrm>
            <a:off x="135166" y="133942"/>
            <a:ext cx="8807700" cy="857400"/>
          </a:xfrm>
          <a:prstGeom prst="rect">
            <a:avLst/>
          </a:prstGeom>
          <a:noFill/>
          <a:ln>
            <a:noFill/>
          </a:ln>
        </p:spPr>
        <p:txBody>
          <a:bodyPr spcFirstLastPara="1" wrap="square" lIns="68575" tIns="34275" rIns="68575" bIns="34275" anchor="ctr" anchorCtr="0">
            <a:noAutofit/>
          </a:bodyPr>
          <a:lstStyle/>
          <a:p>
            <a:r>
              <a:rPr lang="en" sz="2400"/>
              <a:t>AMLO APPROVAL 2018-23 El Financiero poll. February results: </a:t>
            </a:r>
            <a:br>
              <a:rPr lang="en" sz="2400"/>
            </a:br>
            <a:r>
              <a:rPr lang="en" sz="2400"/>
              <a:t>54% approve, 46% disapprove; Poor on security (59%), econ (51%) </a:t>
            </a:r>
            <a:endParaRPr lang="en-US" sz="2400"/>
          </a:p>
        </p:txBody>
      </p:sp>
      <p:pic>
        <p:nvPicPr>
          <p:cNvPr id="2" name="Picture 1" descr="A graph of a graph with red and green lines&#10;&#10;Description automatically generated">
            <a:extLst>
              <a:ext uri="{FF2B5EF4-FFF2-40B4-BE49-F238E27FC236}">
                <a16:creationId xmlns:a16="http://schemas.microsoft.com/office/drawing/2014/main" id="{9D7DDE08-870D-9658-4B2D-BC8CC318F530}"/>
              </a:ext>
            </a:extLst>
          </p:cNvPr>
          <p:cNvPicPr>
            <a:picLocks noChangeAspect="1"/>
          </p:cNvPicPr>
          <p:nvPr/>
        </p:nvPicPr>
        <p:blipFill>
          <a:blip r:embed="rId3"/>
          <a:stretch>
            <a:fillRect/>
          </a:stretch>
        </p:blipFill>
        <p:spPr>
          <a:xfrm>
            <a:off x="3453782" y="2251676"/>
            <a:ext cx="2636562" cy="1689554"/>
          </a:xfrm>
          <a:prstGeom prst="rect">
            <a:avLst/>
          </a:prstGeom>
        </p:spPr>
      </p:pic>
      <p:pic>
        <p:nvPicPr>
          <p:cNvPr id="3" name="Picture 2">
            <a:extLst>
              <a:ext uri="{FF2B5EF4-FFF2-40B4-BE49-F238E27FC236}">
                <a16:creationId xmlns:a16="http://schemas.microsoft.com/office/drawing/2014/main" id="{C31F8EE5-07F5-6382-9566-8F0AE7CBAF3C}"/>
              </a:ext>
            </a:extLst>
          </p:cNvPr>
          <p:cNvPicPr>
            <a:picLocks noChangeAspect="1"/>
          </p:cNvPicPr>
          <p:nvPr/>
        </p:nvPicPr>
        <p:blipFill>
          <a:blip r:embed="rId4"/>
          <a:stretch>
            <a:fillRect/>
          </a:stretch>
        </p:blipFill>
        <p:spPr>
          <a:xfrm>
            <a:off x="3145126" y="1632238"/>
            <a:ext cx="3421446" cy="2777769"/>
          </a:xfrm>
          <a:prstGeom prst="rect">
            <a:avLst/>
          </a:prstGeom>
        </p:spPr>
      </p:pic>
      <p:pic>
        <p:nvPicPr>
          <p:cNvPr id="5" name="Picture 4" descr="A graph of a graph with numbers and a line of red and green lines&#10;&#10;Description automatically generated">
            <a:extLst>
              <a:ext uri="{FF2B5EF4-FFF2-40B4-BE49-F238E27FC236}">
                <a16:creationId xmlns:a16="http://schemas.microsoft.com/office/drawing/2014/main" id="{66B7599F-AD81-F058-8AB4-533C5875578F}"/>
              </a:ext>
            </a:extLst>
          </p:cNvPr>
          <p:cNvPicPr>
            <a:picLocks noChangeAspect="1"/>
          </p:cNvPicPr>
          <p:nvPr/>
        </p:nvPicPr>
        <p:blipFill>
          <a:blip r:embed="rId5"/>
          <a:stretch>
            <a:fillRect/>
          </a:stretch>
        </p:blipFill>
        <p:spPr>
          <a:xfrm>
            <a:off x="922359" y="1212036"/>
            <a:ext cx="6862054" cy="3801995"/>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884" name="Google Shape;884;p70"/>
          <p:cNvSpPr txBox="1">
            <a:spLocks noGrp="1"/>
          </p:cNvSpPr>
          <p:nvPr>
            <p:ph type="title"/>
          </p:nvPr>
        </p:nvSpPr>
        <p:spPr>
          <a:xfrm>
            <a:off x="153649" y="86134"/>
            <a:ext cx="8795400" cy="857400"/>
          </a:xfrm>
          <a:prstGeom prst="rect">
            <a:avLst/>
          </a:prstGeom>
          <a:noFill/>
          <a:ln>
            <a:noFill/>
          </a:ln>
        </p:spPr>
        <p:txBody>
          <a:bodyPr spcFirstLastPara="1" wrap="square" lIns="68575" tIns="34275" rIns="68575" bIns="34275" anchor="ctr" anchorCtr="0">
            <a:noAutofit/>
          </a:bodyPr>
          <a:lstStyle/>
          <a:p>
            <a:r>
              <a:rPr lang="en" sz="2800" dirty="0"/>
              <a:t>Presidential Candidates: March 2024 Sheinbaum/Morena </a:t>
            </a:r>
            <a:r>
              <a:rPr lang="en" sz="2800" dirty="0">
                <a:solidFill>
                  <a:srgbClr val="FF0000"/>
                </a:solidFill>
              </a:rPr>
              <a:t>60%</a:t>
            </a:r>
            <a:r>
              <a:rPr lang="en" sz="2800" dirty="0"/>
              <a:t> vs Galvez/Opposition </a:t>
            </a:r>
            <a:r>
              <a:rPr lang="en" sz="2800" dirty="0">
                <a:solidFill>
                  <a:srgbClr val="FF0000"/>
                </a:solidFill>
              </a:rPr>
              <a:t>34% </a:t>
            </a:r>
            <a:r>
              <a:rPr lang="en" sz="2800" dirty="0"/>
              <a:t>(</a:t>
            </a:r>
            <a:r>
              <a:rPr lang="en" sz="2800" dirty="0" err="1"/>
              <a:t>Oraculus</a:t>
            </a:r>
            <a:r>
              <a:rPr lang="en" sz="2800" dirty="0"/>
              <a:t>)</a:t>
            </a:r>
          </a:p>
        </p:txBody>
      </p:sp>
      <p:pic>
        <p:nvPicPr>
          <p:cNvPr id="3" name="Picture 3" descr="Chart, bar chart&#10;&#10;Description automatically generated">
            <a:extLst>
              <a:ext uri="{FF2B5EF4-FFF2-40B4-BE49-F238E27FC236}">
                <a16:creationId xmlns:a16="http://schemas.microsoft.com/office/drawing/2014/main" id="{E796BB31-553F-868C-ED8C-78760B8B8676}"/>
              </a:ext>
            </a:extLst>
          </p:cNvPr>
          <p:cNvPicPr>
            <a:picLocks noChangeAspect="1"/>
          </p:cNvPicPr>
          <p:nvPr/>
        </p:nvPicPr>
        <p:blipFill>
          <a:blip r:embed="rId3"/>
          <a:stretch>
            <a:fillRect/>
          </a:stretch>
        </p:blipFill>
        <p:spPr>
          <a:xfrm>
            <a:off x="2408455" y="1566917"/>
            <a:ext cx="4276102" cy="2921999"/>
          </a:xfrm>
          <a:prstGeom prst="rect">
            <a:avLst/>
          </a:prstGeom>
        </p:spPr>
      </p:pic>
      <p:pic>
        <p:nvPicPr>
          <p:cNvPr id="2" name="Picture 1" descr="A screenshot of a graph&#10;&#10;Description automatically generated">
            <a:extLst>
              <a:ext uri="{FF2B5EF4-FFF2-40B4-BE49-F238E27FC236}">
                <a16:creationId xmlns:a16="http://schemas.microsoft.com/office/drawing/2014/main" id="{6E78EA90-B7AD-AFBB-BC6C-868E76600D0A}"/>
              </a:ext>
            </a:extLst>
          </p:cNvPr>
          <p:cNvPicPr>
            <a:picLocks noChangeAspect="1"/>
          </p:cNvPicPr>
          <p:nvPr/>
        </p:nvPicPr>
        <p:blipFill>
          <a:blip r:embed="rId4"/>
          <a:stretch>
            <a:fillRect/>
          </a:stretch>
        </p:blipFill>
        <p:spPr>
          <a:xfrm>
            <a:off x="2408618" y="1586057"/>
            <a:ext cx="4443489" cy="2906444"/>
          </a:xfrm>
          <a:prstGeom prst="rect">
            <a:avLst/>
          </a:prstGeom>
        </p:spPr>
      </p:pic>
      <p:pic>
        <p:nvPicPr>
          <p:cNvPr id="5" name="Picture 4" descr="A screen shot of a graph&#10;&#10;Description automatically generated">
            <a:extLst>
              <a:ext uri="{FF2B5EF4-FFF2-40B4-BE49-F238E27FC236}">
                <a16:creationId xmlns:a16="http://schemas.microsoft.com/office/drawing/2014/main" id="{B6E725F4-FF67-472B-0178-DCD18234AFB0}"/>
              </a:ext>
            </a:extLst>
          </p:cNvPr>
          <p:cNvPicPr>
            <a:picLocks noChangeAspect="1"/>
          </p:cNvPicPr>
          <p:nvPr/>
        </p:nvPicPr>
        <p:blipFill>
          <a:blip r:embed="rId5"/>
          <a:stretch>
            <a:fillRect/>
          </a:stretch>
        </p:blipFill>
        <p:spPr>
          <a:xfrm>
            <a:off x="4630281" y="1080355"/>
            <a:ext cx="4246885" cy="4068192"/>
          </a:xfrm>
          <a:prstGeom prst="rect">
            <a:avLst/>
          </a:prstGeom>
        </p:spPr>
      </p:pic>
      <p:pic>
        <p:nvPicPr>
          <p:cNvPr id="6" name="Imagen 5" descr="Gráfico&#10;&#10;Descripción generada automáticamente">
            <a:extLst>
              <a:ext uri="{FF2B5EF4-FFF2-40B4-BE49-F238E27FC236}">
                <a16:creationId xmlns:a16="http://schemas.microsoft.com/office/drawing/2014/main" id="{0AD55AC7-84D3-B427-C5A4-1B0941B58995}"/>
              </a:ext>
            </a:extLst>
          </p:cNvPr>
          <p:cNvPicPr>
            <a:picLocks noChangeAspect="1"/>
          </p:cNvPicPr>
          <p:nvPr/>
        </p:nvPicPr>
        <p:blipFill>
          <a:blip r:embed="rId6"/>
          <a:stretch>
            <a:fillRect/>
          </a:stretch>
        </p:blipFill>
        <p:spPr>
          <a:xfrm>
            <a:off x="800" y="1080369"/>
            <a:ext cx="4813093" cy="4063131"/>
          </a:xfrm>
          <a:prstGeom prst="rect">
            <a:avLst/>
          </a:prstGeom>
        </p:spPr>
      </p:pic>
      <p:pic>
        <p:nvPicPr>
          <p:cNvPr id="7" name="Imagen 6" descr="Gráfico, Gráfico de líneas&#10;&#10;Descripción generada automáticamente">
            <a:extLst>
              <a:ext uri="{FF2B5EF4-FFF2-40B4-BE49-F238E27FC236}">
                <a16:creationId xmlns:a16="http://schemas.microsoft.com/office/drawing/2014/main" id="{303C24D6-B5B2-D990-2DA9-890029E9F741}"/>
              </a:ext>
            </a:extLst>
          </p:cNvPr>
          <p:cNvPicPr>
            <a:picLocks noChangeAspect="1"/>
          </p:cNvPicPr>
          <p:nvPr/>
        </p:nvPicPr>
        <p:blipFill rotWithShape="1">
          <a:blip r:embed="rId7"/>
          <a:srcRect l="3250" t="-144" r="-178" b="-49"/>
          <a:stretch/>
        </p:blipFill>
        <p:spPr>
          <a:xfrm>
            <a:off x="4808775" y="1082364"/>
            <a:ext cx="4374069" cy="4070974"/>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898" name="Google Shape;898;p72"/>
          <p:cNvSpPr txBox="1">
            <a:spLocks noGrp="1"/>
          </p:cNvSpPr>
          <p:nvPr>
            <p:ph type="title"/>
          </p:nvPr>
        </p:nvSpPr>
        <p:spPr>
          <a:xfrm>
            <a:off x="153649" y="172250"/>
            <a:ext cx="8795478" cy="857250"/>
          </a:xfrm>
          <a:prstGeom prst="rect">
            <a:avLst/>
          </a:prstGeom>
          <a:noFill/>
          <a:ln>
            <a:noFill/>
          </a:ln>
        </p:spPr>
        <p:txBody>
          <a:bodyPr spcFirstLastPara="1" wrap="square" lIns="68575" tIns="34275" rIns="68575" bIns="34275" anchor="ctr" anchorCtr="0">
            <a:noAutofit/>
          </a:bodyPr>
          <a:lstStyle/>
          <a:p>
            <a:pPr>
              <a:buSzPts val="3000"/>
            </a:pPr>
            <a:r>
              <a:rPr lang="en" sz="3000"/>
              <a:t>AMLO's Policies: Fourth Transformation</a:t>
            </a:r>
            <a:endParaRPr sz="1100"/>
          </a:p>
        </p:txBody>
      </p:sp>
      <p:graphicFrame>
        <p:nvGraphicFramePr>
          <p:cNvPr id="899" name="Google Shape;899;p72"/>
          <p:cNvGraphicFramePr/>
          <p:nvPr>
            <p:extLst>
              <p:ext uri="{D42A27DB-BD31-4B8C-83A1-F6EECF244321}">
                <p14:modId xmlns:p14="http://schemas.microsoft.com/office/powerpoint/2010/main" val="1925532199"/>
              </p:ext>
            </p:extLst>
          </p:nvPr>
        </p:nvGraphicFramePr>
        <p:xfrm>
          <a:off x="235772" y="1029501"/>
          <a:ext cx="8683425" cy="4171055"/>
        </p:xfrm>
        <a:graphic>
          <a:graphicData uri="http://schemas.openxmlformats.org/drawingml/2006/table">
            <a:tbl>
              <a:tblPr firstRow="1" bandRow="1">
                <a:noFill/>
                <a:tableStyleId>{10DB1751-57B6-4639-A0B6-8711B656D11E}</a:tableStyleId>
              </a:tblPr>
              <a:tblGrid>
                <a:gridCol w="8683425">
                  <a:extLst>
                    <a:ext uri="{9D8B030D-6E8A-4147-A177-3AD203B41FA5}">
                      <a16:colId xmlns:a16="http://schemas.microsoft.com/office/drawing/2014/main" val="20000"/>
                    </a:ext>
                  </a:extLst>
                </a:gridCol>
              </a:tblGrid>
              <a:tr h="3156975">
                <a:tc>
                  <a:txBody>
                    <a:bodyPr/>
                    <a:lstStyle/>
                    <a:p>
                      <a:pPr marL="0" marR="0" lvl="0" indent="0" algn="l" rtl="0">
                        <a:lnSpc>
                          <a:spcPct val="100000"/>
                        </a:lnSpc>
                        <a:spcBef>
                          <a:spcPts val="0"/>
                        </a:spcBef>
                        <a:spcAft>
                          <a:spcPts val="0"/>
                        </a:spcAft>
                        <a:buClr>
                          <a:schemeClr val="dk1"/>
                        </a:buClr>
                        <a:buSzPts val="1700"/>
                        <a:buFont typeface="Times New Roman"/>
                        <a:buNone/>
                      </a:pPr>
                      <a:r>
                        <a:rPr lang="en" sz="1700" b="1" u="sng" strike="noStrike" cap="none">
                          <a:solidFill>
                            <a:schemeClr val="dk1"/>
                          </a:solidFill>
                          <a:latin typeface="Times New Roman"/>
                          <a:ea typeface="Times New Roman"/>
                          <a:cs typeface="Times New Roman"/>
                          <a:sym typeface="Times New Roman"/>
                        </a:rPr>
                        <a:t>Economic Policy: </a:t>
                      </a:r>
                      <a:r>
                        <a:rPr lang="en" sz="1900" b="1" u="sng" strike="noStrike" cap="none">
                          <a:solidFill>
                            <a:srgbClr val="FB0007"/>
                          </a:solidFill>
                          <a:latin typeface="Times New Roman"/>
                          <a:ea typeface="Times New Roman"/>
                          <a:cs typeface="Times New Roman"/>
                          <a:sym typeface="Times New Roman"/>
                        </a:rPr>
                        <a:t>Reducing Inequality while growing economy</a:t>
                      </a:r>
                      <a:endParaRPr sz="1300" u="none" strike="noStrike" cap="none">
                        <a:solidFill>
                          <a:srgbClr val="FB0007"/>
                        </a:solidFill>
                      </a:endParaRPr>
                    </a:p>
                    <a:p>
                      <a:pPr marL="342900" marR="0" lvl="0" indent="-342900" algn="l" rtl="0">
                        <a:lnSpc>
                          <a:spcPct val="100000"/>
                        </a:lnSpc>
                        <a:spcBef>
                          <a:spcPts val="0"/>
                        </a:spcBef>
                        <a:spcAft>
                          <a:spcPts val="0"/>
                        </a:spcAft>
                        <a:buClr>
                          <a:schemeClr val="dk1"/>
                        </a:buClr>
                        <a:buSzPts val="1700"/>
                        <a:buFont typeface="Arial"/>
                        <a:buChar char="•"/>
                      </a:pPr>
                      <a:r>
                        <a:rPr lang="en" sz="1700" u="none" strike="noStrike" cap="none">
                          <a:solidFill>
                            <a:schemeClr val="dk1"/>
                          </a:solidFill>
                          <a:latin typeface="Times New Roman"/>
                          <a:ea typeface="Times New Roman"/>
                          <a:cs typeface="Times New Roman"/>
                          <a:sym typeface="Times New Roman"/>
                        </a:rPr>
                        <a:t>Focus on developing Mexico’s internal market; </a:t>
                      </a:r>
                      <a:r>
                        <a:rPr lang="en" sz="1700" b="1" u="none" strike="noStrike" cap="none">
                          <a:solidFill>
                            <a:schemeClr val="dk1"/>
                          </a:solidFill>
                          <a:latin typeface="Times New Roman"/>
                          <a:ea typeface="Times New Roman"/>
                          <a:cs typeface="Times New Roman"/>
                          <a:sym typeface="Times New Roman"/>
                        </a:rPr>
                        <a:t>encourage investment</a:t>
                      </a:r>
                      <a:r>
                        <a:rPr lang="en" sz="1700" u="none" strike="noStrike" cap="none">
                          <a:solidFill>
                            <a:schemeClr val="dk1"/>
                          </a:solidFill>
                          <a:latin typeface="Times New Roman"/>
                          <a:ea typeface="Times New Roman"/>
                          <a:cs typeface="Times New Roman"/>
                          <a:sym typeface="Times New Roman"/>
                        </a:rPr>
                        <a:t>.</a:t>
                      </a:r>
                      <a:endParaRPr sz="1100" u="none" strike="noStrike" cap="none">
                        <a:solidFill>
                          <a:schemeClr val="dk1"/>
                        </a:solidFill>
                      </a:endParaRPr>
                    </a:p>
                    <a:p>
                      <a:pPr marL="342900" marR="0" lvl="0" indent="-342900" algn="l" rtl="0">
                        <a:lnSpc>
                          <a:spcPct val="100000"/>
                        </a:lnSpc>
                        <a:spcBef>
                          <a:spcPts val="0"/>
                        </a:spcBef>
                        <a:spcAft>
                          <a:spcPts val="0"/>
                        </a:spcAft>
                        <a:buClr>
                          <a:schemeClr val="dk1"/>
                        </a:buClr>
                        <a:buSzPts val="1700"/>
                        <a:buFont typeface="Arial"/>
                        <a:buChar char="•"/>
                      </a:pPr>
                      <a:r>
                        <a:rPr lang="en" sz="1700" b="1" u="none" strike="noStrike" cap="none">
                          <a:solidFill>
                            <a:schemeClr val="dk1"/>
                          </a:solidFill>
                          <a:latin typeface="Times New Roman"/>
                          <a:ea typeface="Times New Roman"/>
                          <a:cs typeface="Times New Roman"/>
                          <a:sym typeface="Times New Roman"/>
                        </a:rPr>
                        <a:t>Build Infrastructure </a:t>
                      </a:r>
                      <a:r>
                        <a:rPr lang="en" sz="1700" u="none" strike="noStrike" cap="none">
                          <a:solidFill>
                            <a:schemeClr val="dk1"/>
                          </a:solidFill>
                          <a:latin typeface="Times New Roman"/>
                          <a:ea typeface="Times New Roman"/>
                          <a:cs typeface="Times New Roman"/>
                          <a:sym typeface="Times New Roman"/>
                        </a:rPr>
                        <a:t>(e.g. railway, airport, oil refinery).</a:t>
                      </a:r>
                      <a:endParaRPr sz="1100" u="none" strike="noStrike" cap="none">
                        <a:solidFill>
                          <a:schemeClr val="dk1"/>
                        </a:solidFill>
                      </a:endParaRPr>
                    </a:p>
                    <a:p>
                      <a:pPr marL="342900" marR="0" lvl="0" indent="-342900" algn="l" rtl="0">
                        <a:lnSpc>
                          <a:spcPct val="100000"/>
                        </a:lnSpc>
                        <a:spcBef>
                          <a:spcPts val="0"/>
                        </a:spcBef>
                        <a:spcAft>
                          <a:spcPts val="0"/>
                        </a:spcAft>
                        <a:buClr>
                          <a:schemeClr val="dk1"/>
                        </a:buClr>
                        <a:buSzPts val="1700"/>
                        <a:buFont typeface="Arial"/>
                        <a:buChar char="•"/>
                      </a:pPr>
                      <a:r>
                        <a:rPr lang="en" sz="1700" u="none" strike="noStrike" cap="none">
                          <a:solidFill>
                            <a:schemeClr val="dk1"/>
                          </a:solidFill>
                          <a:latin typeface="Times New Roman"/>
                          <a:ea typeface="Times New Roman"/>
                          <a:cs typeface="Times New Roman"/>
                          <a:sym typeface="Times New Roman"/>
                        </a:rPr>
                        <a:t>Redirect spending</a:t>
                      </a:r>
                      <a:r>
                        <a:rPr lang="en" sz="1700" b="1" u="none" strike="noStrike" cap="none">
                          <a:solidFill>
                            <a:schemeClr val="dk1"/>
                          </a:solidFill>
                          <a:latin typeface="Times New Roman"/>
                          <a:ea typeface="Times New Roman"/>
                          <a:cs typeface="Times New Roman"/>
                          <a:sym typeface="Times New Roman"/>
                        </a:rPr>
                        <a:t> to the poor but</a:t>
                      </a:r>
                      <a:r>
                        <a:rPr lang="en" sz="1700" u="none" strike="noStrike" cap="none">
                          <a:solidFill>
                            <a:schemeClr val="dk1"/>
                          </a:solidFill>
                          <a:latin typeface="Times New Roman"/>
                          <a:ea typeface="Times New Roman"/>
                          <a:cs typeface="Times New Roman"/>
                          <a:sym typeface="Times New Roman"/>
                        </a:rPr>
                        <a:t> </a:t>
                      </a:r>
                      <a:r>
                        <a:rPr lang="en" sz="1700" b="1" u="none" strike="noStrike" cap="none">
                          <a:solidFill>
                            <a:schemeClr val="dk1"/>
                          </a:solidFill>
                          <a:latin typeface="Times New Roman"/>
                          <a:ea typeface="Times New Roman"/>
                          <a:cs typeface="Times New Roman"/>
                          <a:sym typeface="Times New Roman"/>
                        </a:rPr>
                        <a:t>won</a:t>
                      </a:r>
                      <a:r>
                        <a:rPr lang="en" sz="1700" u="none" strike="noStrike" cap="none">
                          <a:solidFill>
                            <a:schemeClr val="dk1"/>
                          </a:solidFill>
                          <a:latin typeface="Times New Roman"/>
                          <a:ea typeface="Times New Roman"/>
                          <a:cs typeface="Times New Roman"/>
                          <a:sym typeface="Times New Roman"/>
                        </a:rPr>
                        <a:t>’</a:t>
                      </a:r>
                      <a:r>
                        <a:rPr lang="en" sz="1700" b="1" u="none" strike="noStrike" cap="none">
                          <a:solidFill>
                            <a:schemeClr val="dk1"/>
                          </a:solidFill>
                          <a:latin typeface="Times New Roman"/>
                          <a:ea typeface="Times New Roman"/>
                          <a:cs typeface="Times New Roman"/>
                          <a:sym typeface="Times New Roman"/>
                        </a:rPr>
                        <a:t>t raise taxes or increase debt</a:t>
                      </a:r>
                      <a:r>
                        <a:rPr lang="en" sz="1700" u="none" strike="noStrike" cap="none">
                          <a:solidFill>
                            <a:schemeClr val="dk1"/>
                          </a:solidFill>
                          <a:latin typeface="Times New Roman"/>
                          <a:ea typeface="Times New Roman"/>
                          <a:cs typeface="Times New Roman"/>
                          <a:sym typeface="Times New Roman"/>
                        </a:rPr>
                        <a:t>.</a:t>
                      </a:r>
                      <a:endParaRPr sz="1100" u="none" strike="noStrike" cap="none">
                        <a:solidFill>
                          <a:schemeClr val="dk1"/>
                        </a:solidFill>
                      </a:endParaRPr>
                    </a:p>
                    <a:p>
                      <a:pPr marL="342900" marR="0" lvl="0" indent="-342900" algn="l" rtl="0">
                        <a:lnSpc>
                          <a:spcPct val="100000"/>
                        </a:lnSpc>
                        <a:spcBef>
                          <a:spcPts val="0"/>
                        </a:spcBef>
                        <a:spcAft>
                          <a:spcPts val="0"/>
                        </a:spcAft>
                        <a:buClr>
                          <a:schemeClr val="dk1"/>
                        </a:buClr>
                        <a:buSzPts val="1700"/>
                        <a:buFont typeface="Arial"/>
                        <a:buChar char="•"/>
                      </a:pPr>
                      <a:r>
                        <a:rPr lang="en" sz="1700" b="1" u="none" strike="noStrike" cap="none">
                          <a:solidFill>
                            <a:schemeClr val="dk1"/>
                          </a:solidFill>
                          <a:latin typeface="Times New Roman"/>
                          <a:ea typeface="Times New Roman"/>
                          <a:cs typeface="Times New Roman"/>
                          <a:sym typeface="Times New Roman"/>
                        </a:rPr>
                        <a:t>Lower taxes along U.S. border</a:t>
                      </a:r>
                      <a:r>
                        <a:rPr lang="en" sz="1700" u="none" strike="noStrike" cap="none">
                          <a:solidFill>
                            <a:schemeClr val="dk1"/>
                          </a:solidFill>
                          <a:latin typeface="Times New Roman"/>
                          <a:ea typeface="Times New Roman"/>
                          <a:cs typeface="Times New Roman"/>
                          <a:sym typeface="Times New Roman"/>
                        </a:rPr>
                        <a:t>.</a:t>
                      </a:r>
                      <a:endParaRPr sz="1100" u="none" strike="noStrike" cap="none">
                        <a:solidFill>
                          <a:schemeClr val="dk1"/>
                        </a:solidFill>
                      </a:endParaRPr>
                    </a:p>
                    <a:p>
                      <a:pPr marL="342900" marR="0" lvl="0" indent="-342900" algn="l" rtl="0">
                        <a:lnSpc>
                          <a:spcPct val="100000"/>
                        </a:lnSpc>
                        <a:spcBef>
                          <a:spcPts val="0"/>
                        </a:spcBef>
                        <a:spcAft>
                          <a:spcPts val="0"/>
                        </a:spcAft>
                        <a:buClr>
                          <a:schemeClr val="dk1"/>
                        </a:buClr>
                        <a:buSzPts val="1700"/>
                        <a:buFont typeface="Arial"/>
                        <a:buChar char="•"/>
                      </a:pPr>
                      <a:r>
                        <a:rPr lang="en" sz="1700" b="1" u="none" strike="noStrike" cap="none">
                          <a:solidFill>
                            <a:srgbClr val="FB0007"/>
                          </a:solidFill>
                          <a:latin typeface="Times New Roman"/>
                          <a:ea typeface="Times New Roman"/>
                          <a:cs typeface="Times New Roman"/>
                          <a:sym typeface="Times New Roman"/>
                        </a:rPr>
                        <a:t>Aim to achieve 4% average GDP growth </a:t>
                      </a:r>
                      <a:r>
                        <a:rPr lang="en" sz="1700" u="none" strike="noStrike" cap="none">
                          <a:solidFill>
                            <a:srgbClr val="FB0007"/>
                          </a:solidFill>
                          <a:latin typeface="Times New Roman"/>
                          <a:ea typeface="Times New Roman"/>
                          <a:cs typeface="Times New Roman"/>
                          <a:sym typeface="Times New Roman"/>
                        </a:rPr>
                        <a:t>over his six-year term</a:t>
                      </a:r>
                      <a:r>
                        <a:rPr lang="en" sz="1700" u="none" strike="noStrike" cap="none">
                          <a:solidFill>
                            <a:schemeClr val="dk1"/>
                          </a:solidFill>
                          <a:latin typeface="Times New Roman"/>
                          <a:ea typeface="Times New Roman"/>
                          <a:cs typeface="Times New Roman"/>
                          <a:sym typeface="Times New Roman"/>
                        </a:rPr>
                        <a:t>; </a:t>
                      </a:r>
                      <a:endParaRPr sz="1700" b="1" u="none" strike="noStrike" cap="none">
                        <a:solidFill>
                          <a:schemeClr val="dk1"/>
                        </a:solidFill>
                        <a:latin typeface="Times New Roman"/>
                        <a:ea typeface="Times New Roman"/>
                        <a:cs typeface="Times New Roman"/>
                        <a:sym typeface="Times New Roman"/>
                      </a:endParaRPr>
                    </a:p>
                    <a:p>
                      <a:pPr marL="342900" marR="0" lvl="0" indent="-342900" algn="l" rtl="0">
                        <a:lnSpc>
                          <a:spcPct val="100000"/>
                        </a:lnSpc>
                        <a:spcBef>
                          <a:spcPts val="0"/>
                        </a:spcBef>
                        <a:spcAft>
                          <a:spcPts val="0"/>
                        </a:spcAft>
                        <a:buClr>
                          <a:schemeClr val="dk1"/>
                        </a:buClr>
                        <a:buSzPts val="1700"/>
                        <a:buFont typeface="Arial"/>
                        <a:buChar char="•"/>
                      </a:pPr>
                      <a:r>
                        <a:rPr lang="en" sz="1700" b="1" u="none" strike="noStrike" cap="none">
                          <a:solidFill>
                            <a:schemeClr val="dk1"/>
                          </a:solidFill>
                          <a:latin typeface="Times New Roman"/>
                          <a:ea typeface="Times New Roman"/>
                          <a:cs typeface="Times New Roman"/>
                          <a:sym typeface="Times New Roman"/>
                        </a:rPr>
                        <a:t>Develop south </a:t>
                      </a:r>
                      <a:r>
                        <a:rPr lang="en" sz="1700" u="none" strike="noStrike" cap="none">
                          <a:solidFill>
                            <a:schemeClr val="dk1"/>
                          </a:solidFill>
                          <a:latin typeface="Times New Roman"/>
                          <a:ea typeface="Times New Roman"/>
                          <a:cs typeface="Times New Roman"/>
                          <a:sym typeface="Times New Roman"/>
                        </a:rPr>
                        <a:t>of country: Maya train, cross isthmus train.</a:t>
                      </a:r>
                    </a:p>
                    <a:p>
                      <a:pPr marL="342900" marR="0" lvl="0" indent="-342900" algn="l" rtl="0">
                        <a:lnSpc>
                          <a:spcPct val="100000"/>
                        </a:lnSpc>
                        <a:spcBef>
                          <a:spcPts val="0"/>
                        </a:spcBef>
                        <a:spcAft>
                          <a:spcPts val="0"/>
                        </a:spcAft>
                        <a:buClr>
                          <a:schemeClr val="dk1"/>
                        </a:buClr>
                        <a:buSzPts val="1700"/>
                        <a:buFont typeface="Arial"/>
                        <a:buChar char="•"/>
                      </a:pPr>
                      <a:r>
                        <a:rPr lang="en" sz="1700" u="none" strike="noStrike" cap="none">
                          <a:solidFill>
                            <a:schemeClr val="dk1"/>
                          </a:solidFill>
                          <a:latin typeface="Times New Roman"/>
                          <a:cs typeface="Times New Roman"/>
                          <a:sym typeface="Times New Roman"/>
                        </a:rPr>
                        <a:t>Expand Educational opportunities: apprenticeship programs and new universities.</a:t>
                      </a:r>
                      <a:endParaRPr sz="1100" u="none" strike="noStrike" cap="none">
                        <a:solidFill>
                          <a:schemeClr val="dk1"/>
                        </a:solidFill>
                      </a:endParaRPr>
                    </a:p>
                    <a:p>
                      <a:pPr marL="0" marR="0" lvl="0" indent="0" algn="l" rtl="0">
                        <a:lnSpc>
                          <a:spcPct val="100000"/>
                        </a:lnSpc>
                        <a:spcBef>
                          <a:spcPts val="0"/>
                        </a:spcBef>
                        <a:spcAft>
                          <a:spcPts val="0"/>
                        </a:spcAft>
                        <a:buClr>
                          <a:schemeClr val="dk1"/>
                        </a:buClr>
                        <a:buSzPts val="1700"/>
                        <a:buFont typeface="Arial"/>
                        <a:buNone/>
                      </a:pPr>
                      <a:endParaRPr sz="170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700"/>
                        <a:buFont typeface="Times New Roman"/>
                        <a:buNone/>
                      </a:pPr>
                      <a:r>
                        <a:rPr lang="en" sz="1700" b="1" u="sng" strike="noStrike" cap="none">
                          <a:solidFill>
                            <a:schemeClr val="dk1"/>
                          </a:solidFill>
                          <a:latin typeface="Times New Roman"/>
                          <a:ea typeface="Times New Roman"/>
                          <a:cs typeface="Times New Roman"/>
                          <a:sym typeface="Times New Roman"/>
                        </a:rPr>
                        <a:t>Energy: </a:t>
                      </a:r>
                      <a:r>
                        <a:rPr lang="en" sz="1900" b="1" u="sng" strike="noStrike" cap="none">
                          <a:solidFill>
                            <a:srgbClr val="FF0000"/>
                          </a:solidFill>
                          <a:latin typeface="Times New Roman"/>
                          <a:ea typeface="Times New Roman"/>
                          <a:cs typeface="Times New Roman"/>
                          <a:sym typeface="Times New Roman"/>
                        </a:rPr>
                        <a:t>S</a:t>
                      </a:r>
                      <a:r>
                        <a:rPr lang="en" sz="1900" b="1" u="sng" strike="noStrike" cap="none">
                          <a:solidFill>
                            <a:srgbClr val="FB0007"/>
                          </a:solidFill>
                          <a:latin typeface="Times New Roman"/>
                          <a:ea typeface="Times New Roman"/>
                          <a:cs typeface="Times New Roman"/>
                          <a:sym typeface="Times New Roman"/>
                        </a:rPr>
                        <a:t>trengthen </a:t>
                      </a:r>
                      <a:r>
                        <a:rPr lang="en" sz="1900" u="sng" strike="noStrike" cap="none">
                          <a:solidFill>
                            <a:srgbClr val="FB0007"/>
                          </a:solidFill>
                          <a:latin typeface="Times New Roman"/>
                          <a:ea typeface="Times New Roman"/>
                          <a:cs typeface="Times New Roman"/>
                          <a:sym typeface="Times New Roman"/>
                        </a:rPr>
                        <a:t>E</a:t>
                      </a:r>
                      <a:r>
                        <a:rPr lang="en" sz="1900" b="1" u="sng" strike="noStrike" cap="none">
                          <a:solidFill>
                            <a:srgbClr val="FB0007"/>
                          </a:solidFill>
                          <a:latin typeface="Times New Roman"/>
                          <a:ea typeface="Times New Roman"/>
                          <a:cs typeface="Times New Roman"/>
                          <a:sym typeface="Times New Roman"/>
                        </a:rPr>
                        <a:t>nergy </a:t>
                      </a:r>
                      <a:r>
                        <a:rPr lang="en" sz="1900" u="sng" strike="noStrike" cap="none">
                          <a:solidFill>
                            <a:srgbClr val="FB0007"/>
                          </a:solidFill>
                          <a:latin typeface="Times New Roman"/>
                          <a:ea typeface="Times New Roman"/>
                          <a:cs typeface="Times New Roman"/>
                          <a:sym typeface="Times New Roman"/>
                        </a:rPr>
                        <a:t>I</a:t>
                      </a:r>
                      <a:r>
                        <a:rPr lang="en" sz="1900" b="1" u="sng" strike="noStrike" cap="none">
                          <a:solidFill>
                            <a:srgbClr val="FB0007"/>
                          </a:solidFill>
                          <a:latin typeface="Times New Roman"/>
                          <a:ea typeface="Times New Roman"/>
                          <a:cs typeface="Times New Roman"/>
                          <a:sym typeface="Times New Roman"/>
                        </a:rPr>
                        <a:t>ndependence and </a:t>
                      </a:r>
                      <a:r>
                        <a:rPr lang="en" sz="1900" u="sng" strike="noStrike" cap="none">
                          <a:solidFill>
                            <a:srgbClr val="FB0007"/>
                          </a:solidFill>
                          <a:latin typeface="Times New Roman"/>
                          <a:ea typeface="Times New Roman"/>
                          <a:cs typeface="Times New Roman"/>
                          <a:sym typeface="Times New Roman"/>
                        </a:rPr>
                        <a:t>P</a:t>
                      </a:r>
                      <a:r>
                        <a:rPr lang="en" sz="1900" b="1" u="sng" strike="noStrike" cap="none">
                          <a:solidFill>
                            <a:srgbClr val="FB0007"/>
                          </a:solidFill>
                          <a:latin typeface="Times New Roman"/>
                          <a:ea typeface="Times New Roman"/>
                          <a:cs typeface="Times New Roman"/>
                          <a:sym typeface="Times New Roman"/>
                        </a:rPr>
                        <a:t>ublic </a:t>
                      </a:r>
                      <a:r>
                        <a:rPr lang="en" sz="1900" u="sng" strike="noStrike" cap="none">
                          <a:solidFill>
                            <a:srgbClr val="FB0007"/>
                          </a:solidFill>
                          <a:latin typeface="Times New Roman"/>
                          <a:ea typeface="Times New Roman"/>
                          <a:cs typeface="Times New Roman"/>
                          <a:sym typeface="Times New Roman"/>
                        </a:rPr>
                        <a:t>S</a:t>
                      </a:r>
                      <a:r>
                        <a:rPr lang="en" sz="1900" b="1" u="sng" strike="noStrike" cap="none">
                          <a:solidFill>
                            <a:srgbClr val="FB0007"/>
                          </a:solidFill>
                          <a:latin typeface="Times New Roman"/>
                          <a:ea typeface="Times New Roman"/>
                          <a:cs typeface="Times New Roman"/>
                          <a:sym typeface="Times New Roman"/>
                        </a:rPr>
                        <a:t>ector role</a:t>
                      </a:r>
                      <a:r>
                        <a:rPr lang="en" sz="1900" b="1" u="sng" strike="noStrike" cap="none">
                          <a:solidFill>
                            <a:schemeClr val="dk1"/>
                          </a:solidFill>
                          <a:latin typeface="Times New Roman"/>
                          <a:ea typeface="Times New Roman"/>
                          <a:cs typeface="Times New Roman"/>
                          <a:sym typeface="Times New Roman"/>
                        </a:rPr>
                        <a:t> </a:t>
                      </a:r>
                      <a:endParaRPr sz="1900" u="none" strike="noStrike" cap="none">
                        <a:solidFill>
                          <a:schemeClr val="dk1"/>
                        </a:solidFill>
                        <a:latin typeface="Times New Roman"/>
                        <a:ea typeface="Times New Roman"/>
                        <a:cs typeface="Times New Roman"/>
                        <a:sym typeface="Times New Roman"/>
                      </a:endParaRPr>
                    </a:p>
                    <a:p>
                      <a:pPr marL="254000" marR="0" lvl="0" indent="-254000" algn="l" rtl="0">
                        <a:lnSpc>
                          <a:spcPct val="100000"/>
                        </a:lnSpc>
                        <a:spcBef>
                          <a:spcPts val="0"/>
                        </a:spcBef>
                        <a:spcAft>
                          <a:spcPts val="0"/>
                        </a:spcAft>
                        <a:buClr>
                          <a:schemeClr val="dk1"/>
                        </a:buClr>
                        <a:buSzPts val="1700"/>
                        <a:buFont typeface="Arial"/>
                        <a:buChar char="•"/>
                      </a:pPr>
                      <a:r>
                        <a:rPr lang="en" sz="1700" u="none" strike="noStrike" cap="none">
                          <a:solidFill>
                            <a:schemeClr val="dk1"/>
                          </a:solidFill>
                          <a:latin typeface="Times New Roman"/>
                          <a:ea typeface="Times New Roman"/>
                          <a:cs typeface="Times New Roman"/>
                          <a:sym typeface="Times New Roman"/>
                        </a:rPr>
                        <a:t>Strengthen national oil company, </a:t>
                      </a:r>
                      <a:r>
                        <a:rPr lang="en" sz="1700" b="1" u="none" strike="noStrike" cap="none">
                          <a:solidFill>
                            <a:schemeClr val="dk1"/>
                          </a:solidFill>
                          <a:latin typeface="Times New Roman"/>
                          <a:ea typeface="Times New Roman"/>
                          <a:cs typeface="Times New Roman"/>
                          <a:sym typeface="Times New Roman"/>
                        </a:rPr>
                        <a:t>PEMEX,</a:t>
                      </a:r>
                      <a:r>
                        <a:rPr lang="en" sz="1700" u="none" strike="noStrike" cap="none">
                          <a:solidFill>
                            <a:schemeClr val="dk1"/>
                          </a:solidFill>
                          <a:latin typeface="Times New Roman"/>
                          <a:ea typeface="Times New Roman"/>
                          <a:cs typeface="Times New Roman"/>
                          <a:sym typeface="Times New Roman"/>
                        </a:rPr>
                        <a:t> &amp; electricity authority, </a:t>
                      </a:r>
                      <a:r>
                        <a:rPr lang="en" sz="1700" b="1" u="none" strike="noStrike" cap="none">
                          <a:solidFill>
                            <a:schemeClr val="dk1"/>
                          </a:solidFill>
                          <a:latin typeface="Times New Roman"/>
                          <a:ea typeface="Times New Roman"/>
                          <a:cs typeface="Times New Roman"/>
                          <a:sym typeface="Times New Roman"/>
                        </a:rPr>
                        <a:t>CFE.</a:t>
                      </a:r>
                      <a:endParaRPr sz="1700" u="none" strike="noStrike" cap="none">
                        <a:solidFill>
                          <a:schemeClr val="dk1"/>
                        </a:solidFill>
                        <a:latin typeface="Times New Roman"/>
                        <a:ea typeface="Times New Roman"/>
                        <a:cs typeface="Times New Roman"/>
                        <a:sym typeface="Times New Roman"/>
                      </a:endParaRPr>
                    </a:p>
                    <a:p>
                      <a:pPr marL="254000" marR="0" lvl="0" indent="-254000" algn="l" rtl="0">
                        <a:lnSpc>
                          <a:spcPct val="100000"/>
                        </a:lnSpc>
                        <a:spcBef>
                          <a:spcPts val="0"/>
                        </a:spcBef>
                        <a:spcAft>
                          <a:spcPts val="0"/>
                        </a:spcAft>
                        <a:buClr>
                          <a:schemeClr val="dk1"/>
                        </a:buClr>
                        <a:buSzPts val="1700"/>
                        <a:buFont typeface="Arial"/>
                        <a:buChar char="•"/>
                      </a:pPr>
                      <a:r>
                        <a:rPr lang="en" sz="1700" u="none" strike="noStrike" cap="none">
                          <a:solidFill>
                            <a:schemeClr val="dk1"/>
                          </a:solidFill>
                          <a:latin typeface="Times New Roman"/>
                          <a:ea typeface="Times New Roman"/>
                          <a:cs typeface="Times New Roman"/>
                          <a:sym typeface="Times New Roman"/>
                        </a:rPr>
                        <a:t>Limit gasoline price increases; decrease prices in several years.</a:t>
                      </a:r>
                      <a:endParaRPr sz="1100" u="none" strike="noStrike" cap="none">
                        <a:solidFill>
                          <a:schemeClr val="dk1"/>
                        </a:solidFill>
                      </a:endParaRPr>
                    </a:p>
                    <a:p>
                      <a:pPr marL="254000" marR="0" lvl="0" indent="-254000" algn="l" rtl="0">
                        <a:lnSpc>
                          <a:spcPct val="100000"/>
                        </a:lnSpc>
                        <a:spcBef>
                          <a:spcPts val="0"/>
                        </a:spcBef>
                        <a:spcAft>
                          <a:spcPts val="0"/>
                        </a:spcAft>
                        <a:buClr>
                          <a:schemeClr val="dk1"/>
                        </a:buClr>
                        <a:buSzPts val="1700"/>
                        <a:buFont typeface="Arial"/>
                        <a:buChar char="•"/>
                      </a:pPr>
                      <a:r>
                        <a:rPr lang="en" sz="1700" u="none" strike="noStrike" cap="none">
                          <a:solidFill>
                            <a:schemeClr val="dk1"/>
                          </a:solidFill>
                          <a:latin typeface="Times New Roman"/>
                          <a:ea typeface="Times New Roman"/>
                          <a:cs typeface="Times New Roman"/>
                          <a:sym typeface="Times New Roman"/>
                        </a:rPr>
                        <a:t>Build </a:t>
                      </a:r>
                      <a:r>
                        <a:rPr lang="en" sz="1700" b="1" u="none" strike="noStrike" cap="none">
                          <a:solidFill>
                            <a:schemeClr val="dk1"/>
                          </a:solidFill>
                          <a:latin typeface="Times New Roman"/>
                          <a:ea typeface="Times New Roman"/>
                          <a:cs typeface="Times New Roman"/>
                          <a:sym typeface="Times New Roman"/>
                        </a:rPr>
                        <a:t>new refineries</a:t>
                      </a:r>
                      <a:r>
                        <a:rPr lang="en" sz="1700" u="none" strike="noStrike" cap="none">
                          <a:solidFill>
                            <a:schemeClr val="dk1"/>
                          </a:solidFill>
                          <a:latin typeface="Times New Roman"/>
                          <a:ea typeface="Times New Roman"/>
                          <a:cs typeface="Times New Roman"/>
                          <a:sym typeface="Times New Roman"/>
                        </a:rPr>
                        <a:t>.</a:t>
                      </a:r>
                      <a:endParaRPr sz="1100" u="none" strike="noStrike" cap="none">
                        <a:solidFill>
                          <a:schemeClr val="dk1"/>
                        </a:solidFill>
                      </a:endParaRPr>
                    </a:p>
                    <a:p>
                      <a:pPr marL="254000" marR="0" lvl="0" indent="-254000" algn="l" rtl="0">
                        <a:lnSpc>
                          <a:spcPct val="100000"/>
                        </a:lnSpc>
                        <a:spcBef>
                          <a:spcPts val="0"/>
                        </a:spcBef>
                        <a:spcAft>
                          <a:spcPts val="0"/>
                        </a:spcAft>
                        <a:buClr>
                          <a:schemeClr val="dk1"/>
                        </a:buClr>
                        <a:buSzPts val="1700"/>
                        <a:buFont typeface="Arial"/>
                        <a:buChar char="•"/>
                      </a:pPr>
                      <a:r>
                        <a:rPr lang="en" sz="1700" u="none" strike="noStrike" cap="none">
                          <a:solidFill>
                            <a:schemeClr val="dk1"/>
                          </a:solidFill>
                          <a:latin typeface="Times New Roman"/>
                          <a:ea typeface="Times New Roman"/>
                          <a:cs typeface="Times New Roman"/>
                          <a:sym typeface="Times New Roman"/>
                        </a:rPr>
                        <a:t>Slow/reverse previous energy reform allowing private sector role.</a:t>
                      </a:r>
                      <a:endParaRPr sz="1700" u="none" strike="noStrike" cap="none">
                        <a:solidFill>
                          <a:schemeClr val="dk1"/>
                        </a:solidFill>
                        <a:latin typeface="Times New Roman"/>
                        <a:ea typeface="Times New Roman"/>
                        <a:cs typeface="Times New Roman"/>
                        <a:sym typeface="Times New Roman"/>
                      </a:endParaRPr>
                    </a:p>
                  </a:txBody>
                  <a:tcPr marL="68600" marR="68600" marT="34300" marB="34300">
                    <a:solidFill>
                      <a:srgbClr val="FFFFFF"/>
                    </a:solidFill>
                  </a:tcPr>
                </a:tc>
                <a:extLst>
                  <a:ext uri="{0D108BD9-81ED-4DB2-BD59-A6C34878D82A}">
                    <a16:rowId xmlns:a16="http://schemas.microsoft.com/office/drawing/2014/main" val="10000"/>
                  </a:ext>
                </a:extLst>
              </a:tr>
              <a:tr h="414375">
                <a:tc>
                  <a:txBody>
                    <a:bodyPr/>
                    <a:lstStyle/>
                    <a:p>
                      <a:pPr marL="254000" marR="0" lvl="0" indent="-152400" algn="l" rtl="0">
                        <a:lnSpc>
                          <a:spcPct val="100000"/>
                        </a:lnSpc>
                        <a:spcBef>
                          <a:spcPts val="0"/>
                        </a:spcBef>
                        <a:spcAft>
                          <a:spcPts val="0"/>
                        </a:spcAft>
                        <a:buClr>
                          <a:schemeClr val="dk1"/>
                        </a:buClr>
                        <a:buSzPts val="1700"/>
                        <a:buFont typeface="Arial"/>
                        <a:buNone/>
                      </a:pPr>
                      <a:endParaRPr sz="1700" b="1" u="none" strike="noStrike" cap="none">
                        <a:solidFill>
                          <a:schemeClr val="dk1"/>
                        </a:solidFill>
                        <a:latin typeface="Times New Roman"/>
                        <a:ea typeface="Times New Roman"/>
                        <a:cs typeface="Times New Roman"/>
                        <a:sym typeface="Times New Roman"/>
                      </a:endParaRPr>
                    </a:p>
                  </a:txBody>
                  <a:tcPr marL="68600" marR="68600" marT="34300" marB="34300"/>
                </a:tc>
                <a:extLst>
                  <a:ext uri="{0D108BD9-81ED-4DB2-BD59-A6C34878D82A}">
                    <a16:rowId xmlns:a16="http://schemas.microsoft.com/office/drawing/2014/main" val="10001"/>
                  </a:ext>
                </a:extLst>
              </a:tr>
            </a:tbl>
          </a:graphicData>
        </a:graphic>
      </p:graphicFrame>
      <p:sp>
        <p:nvSpPr>
          <p:cNvPr id="900" name="Google Shape;900;p72"/>
          <p:cNvSpPr txBox="1"/>
          <p:nvPr/>
        </p:nvSpPr>
        <p:spPr>
          <a:xfrm>
            <a:off x="9236" y="4869265"/>
            <a:ext cx="4577645" cy="230833"/>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Times New Roman"/>
                <a:ea typeface="Times New Roman"/>
                <a:cs typeface="Times New Roman"/>
                <a:sym typeface="Times New Roman"/>
              </a:rPr>
              <a:t>Source: Wilson Center’s Mexico Institute, 2018</a:t>
            </a:r>
            <a:endParaRPr sz="1100" b="0" i="0" u="none" strike="noStrike" cap="none">
              <a:solidFill>
                <a:srgbClr val="000000"/>
              </a:solidFill>
              <a:latin typeface="Arial"/>
              <a:ea typeface="Arial"/>
              <a:cs typeface="Arial"/>
              <a:sym typeface="Arial"/>
            </a:endParaRPr>
          </a:p>
        </p:txBody>
      </p:sp>
      <p:pic>
        <p:nvPicPr>
          <p:cNvPr id="901" name="Google Shape;901;p72" descr="Image result for railway icon"/>
          <p:cNvPicPr preferRelativeResize="0"/>
          <p:nvPr/>
        </p:nvPicPr>
        <p:blipFill rotWithShape="1">
          <a:blip r:embed="rId3">
            <a:alphaModFix/>
          </a:blip>
          <a:srcRect/>
          <a:stretch/>
        </p:blipFill>
        <p:spPr>
          <a:xfrm>
            <a:off x="7740888" y="1361324"/>
            <a:ext cx="1148387" cy="1148387"/>
          </a:xfrm>
          <a:prstGeom prst="rect">
            <a:avLst/>
          </a:prstGeom>
          <a:noFill/>
          <a:ln>
            <a:noFill/>
          </a:ln>
        </p:spPr>
      </p:pic>
      <p:pic>
        <p:nvPicPr>
          <p:cNvPr id="902" name="Google Shape;902;p72" descr="Image result for energy icon"/>
          <p:cNvPicPr preferRelativeResize="0"/>
          <p:nvPr/>
        </p:nvPicPr>
        <p:blipFill rotWithShape="1">
          <a:blip r:embed="rId4">
            <a:alphaModFix/>
          </a:blip>
          <a:srcRect/>
          <a:stretch/>
        </p:blipFill>
        <p:spPr>
          <a:xfrm>
            <a:off x="7628378" y="3310029"/>
            <a:ext cx="1290823" cy="1290823"/>
          </a:xfrm>
          <a:prstGeom prst="rect">
            <a:avLst/>
          </a:prstGeom>
          <a:noFill/>
          <a:ln>
            <a:noFill/>
          </a:ln>
        </p:spPr>
      </p:pic>
      <p:pic>
        <p:nvPicPr>
          <p:cNvPr id="903" name="Google Shape;903;p72"/>
          <p:cNvPicPr preferRelativeResize="0"/>
          <p:nvPr/>
        </p:nvPicPr>
        <p:blipFill rotWithShape="1">
          <a:blip r:embed="rId5">
            <a:alphaModFix/>
          </a:blip>
          <a:srcRect l="57550" t="31485" r="21590" b="60215"/>
          <a:stretch/>
        </p:blipFill>
        <p:spPr>
          <a:xfrm>
            <a:off x="7583749" y="151859"/>
            <a:ext cx="1560251" cy="877642"/>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sp>
        <p:nvSpPr>
          <p:cNvPr id="909" name="Google Shape;909;p73"/>
          <p:cNvSpPr txBox="1">
            <a:spLocks noGrp="1"/>
          </p:cNvSpPr>
          <p:nvPr>
            <p:ph type="title"/>
          </p:nvPr>
        </p:nvSpPr>
        <p:spPr>
          <a:xfrm>
            <a:off x="153649" y="172250"/>
            <a:ext cx="8795478" cy="85725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chemeClr val="dk1"/>
              </a:buClr>
              <a:buSzPts val="3000"/>
              <a:buFont typeface="Times New Roman"/>
              <a:buNone/>
            </a:pPr>
            <a:r>
              <a:rPr lang="en" sz="3000"/>
              <a:t>AMLO’s Goals and Early Actions</a:t>
            </a:r>
            <a:endParaRPr sz="1100"/>
          </a:p>
        </p:txBody>
      </p:sp>
      <p:graphicFrame>
        <p:nvGraphicFramePr>
          <p:cNvPr id="910" name="Google Shape;910;p73"/>
          <p:cNvGraphicFramePr/>
          <p:nvPr>
            <p:extLst>
              <p:ext uri="{D42A27DB-BD31-4B8C-83A1-F6EECF244321}">
                <p14:modId xmlns:p14="http://schemas.microsoft.com/office/powerpoint/2010/main" val="554278616"/>
              </p:ext>
            </p:extLst>
          </p:nvPr>
        </p:nvGraphicFramePr>
        <p:xfrm>
          <a:off x="191193" y="1062661"/>
          <a:ext cx="8757581" cy="5276450"/>
        </p:xfrm>
        <a:graphic>
          <a:graphicData uri="http://schemas.openxmlformats.org/drawingml/2006/table">
            <a:tbl>
              <a:tblPr firstRow="1" bandRow="1">
                <a:noFill/>
                <a:tableStyleId>{10DB1751-57B6-4639-A0B6-8711B656D11E}</a:tableStyleId>
              </a:tblPr>
              <a:tblGrid>
                <a:gridCol w="4569881">
                  <a:extLst>
                    <a:ext uri="{9D8B030D-6E8A-4147-A177-3AD203B41FA5}">
                      <a16:colId xmlns:a16="http://schemas.microsoft.com/office/drawing/2014/main" val="20000"/>
                    </a:ext>
                  </a:extLst>
                </a:gridCol>
                <a:gridCol w="1273650">
                  <a:extLst>
                    <a:ext uri="{9D8B030D-6E8A-4147-A177-3AD203B41FA5}">
                      <a16:colId xmlns:a16="http://schemas.microsoft.com/office/drawing/2014/main" val="20001"/>
                    </a:ext>
                  </a:extLst>
                </a:gridCol>
                <a:gridCol w="2914050">
                  <a:extLst>
                    <a:ext uri="{9D8B030D-6E8A-4147-A177-3AD203B41FA5}">
                      <a16:colId xmlns:a16="http://schemas.microsoft.com/office/drawing/2014/main" val="20002"/>
                    </a:ext>
                  </a:extLst>
                </a:gridCol>
              </a:tblGrid>
              <a:tr h="107025">
                <a:tc gridSpan="3">
                  <a:txBody>
                    <a:bodyPr/>
                    <a:lstStyle/>
                    <a:p>
                      <a:pPr marL="0" marR="0" lvl="0" indent="0" algn="l" rtl="0">
                        <a:lnSpc>
                          <a:spcPct val="100000"/>
                        </a:lnSpc>
                        <a:spcBef>
                          <a:spcPts val="0"/>
                        </a:spcBef>
                        <a:spcAft>
                          <a:spcPts val="0"/>
                        </a:spcAft>
                        <a:buClr>
                          <a:srgbClr val="000000"/>
                        </a:buClr>
                        <a:buSzPts val="400"/>
                        <a:buFont typeface="Arial"/>
                        <a:buNone/>
                      </a:pPr>
                      <a:endParaRPr sz="400" u="none" strike="noStrike" cap="none">
                        <a:latin typeface="Times New Roman"/>
                        <a:ea typeface="Times New Roman"/>
                        <a:cs typeface="Times New Roman"/>
                        <a:sym typeface="Times New Roman"/>
                      </a:endParaRPr>
                    </a:p>
                  </a:txBody>
                  <a:tcPr marL="68600" marR="68600" marT="34300" marB="3430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031425">
                <a:tc gridSpan="2">
                  <a:txBody>
                    <a:bodyPr/>
                    <a:lstStyle/>
                    <a:p>
                      <a:pPr marL="0" marR="0" lvl="0" indent="0" algn="l" rtl="0">
                        <a:lnSpc>
                          <a:spcPct val="100000"/>
                        </a:lnSpc>
                        <a:spcBef>
                          <a:spcPts val="0"/>
                        </a:spcBef>
                        <a:spcAft>
                          <a:spcPts val="0"/>
                        </a:spcAft>
                        <a:buClr>
                          <a:srgbClr val="000000"/>
                        </a:buClr>
                        <a:buSzPts val="1500"/>
                        <a:buFont typeface="Arial"/>
                        <a:buNone/>
                      </a:pPr>
                      <a:r>
                        <a:rPr lang="en" sz="1800" b="1" u="sng" strike="noStrike" cap="none">
                          <a:solidFill>
                            <a:srgbClr val="FB0007"/>
                          </a:solidFill>
                          <a:latin typeface="Times New Roman"/>
                          <a:ea typeface="Times New Roman"/>
                          <a:cs typeface="Times New Roman"/>
                          <a:sym typeface="Times New Roman"/>
                        </a:rPr>
                        <a:t>Reduce Poverty</a:t>
                      </a:r>
                      <a:r>
                        <a:rPr lang="en" sz="1800" b="1" u="sng" strike="noStrike" cap="none">
                          <a:latin typeface="Times New Roman"/>
                          <a:ea typeface="Times New Roman"/>
                          <a:cs typeface="Times New Roman"/>
                          <a:sym typeface="Times New Roman"/>
                        </a:rPr>
                        <a:t>:</a:t>
                      </a:r>
                      <a:r>
                        <a:rPr lang="en" sz="1800" b="1" u="none" strike="noStrike" cap="none">
                          <a:latin typeface="Times New Roman"/>
                          <a:ea typeface="Times New Roman"/>
                          <a:cs typeface="Times New Roman"/>
                        </a:rPr>
                        <a:t> </a:t>
                      </a:r>
                      <a:endParaRPr sz="1800" u="none" strike="noStrike" cap="none"/>
                    </a:p>
                    <a:p>
                      <a:pPr marL="254000" marR="0" lvl="0" indent="-247650" algn="l" rtl="0">
                        <a:lnSpc>
                          <a:spcPct val="100000"/>
                        </a:lnSpc>
                        <a:spcBef>
                          <a:spcPts val="0"/>
                        </a:spcBef>
                        <a:spcAft>
                          <a:spcPts val="0"/>
                        </a:spcAft>
                        <a:buClr>
                          <a:schemeClr val="dk1"/>
                        </a:buClr>
                        <a:buSzPts val="1500"/>
                        <a:buFont typeface="Arial"/>
                        <a:buChar char="•"/>
                      </a:pPr>
                      <a:r>
                        <a:rPr lang="en" sz="1800" u="none" strike="noStrike" cap="none">
                          <a:latin typeface="Times New Roman"/>
                          <a:ea typeface="Times New Roman"/>
                          <a:cs typeface="Times New Roman"/>
                          <a:sym typeface="Times New Roman"/>
                        </a:rPr>
                        <a:t>Increased </a:t>
                      </a:r>
                      <a:r>
                        <a:rPr lang="en" sz="1800" b="1" u="none" strike="noStrike" cap="none">
                          <a:latin typeface="Times New Roman"/>
                          <a:ea typeface="Times New Roman"/>
                          <a:cs typeface="Times New Roman"/>
                          <a:sym typeface="Times New Roman"/>
                        </a:rPr>
                        <a:t>minimum wage</a:t>
                      </a:r>
                      <a:r>
                        <a:rPr lang="en" sz="1800" u="none" strike="noStrike" cap="none">
                          <a:latin typeface="Times New Roman"/>
                          <a:ea typeface="Times New Roman"/>
                          <a:cs typeface="Times New Roman"/>
                          <a:sym typeface="Times New Roman"/>
                        </a:rPr>
                        <a:t>.</a:t>
                      </a:r>
                      <a:r>
                        <a:rPr lang="en" sz="1800" u="none" strike="noStrike" cap="none">
                          <a:latin typeface="Times New Roman"/>
                          <a:ea typeface="Times New Roman"/>
                          <a:cs typeface="Times New Roman"/>
                        </a:rPr>
                        <a:t> </a:t>
                      </a:r>
                      <a:endParaRPr sz="1800" u="none" strike="noStrike" cap="none"/>
                    </a:p>
                    <a:p>
                      <a:pPr marL="254000" marR="0" lvl="0" indent="-247650" algn="l" rtl="0">
                        <a:lnSpc>
                          <a:spcPct val="100000"/>
                        </a:lnSpc>
                        <a:spcBef>
                          <a:spcPts val="0"/>
                        </a:spcBef>
                        <a:spcAft>
                          <a:spcPts val="0"/>
                        </a:spcAft>
                        <a:buClr>
                          <a:schemeClr val="dk1"/>
                        </a:buClr>
                        <a:buSzPts val="1500"/>
                        <a:buFont typeface="Arial"/>
                        <a:buChar char="•"/>
                      </a:pPr>
                      <a:r>
                        <a:rPr lang="en" sz="1800" u="none" strike="noStrike" cap="none">
                          <a:latin typeface="Times New Roman"/>
                          <a:ea typeface="Times New Roman"/>
                          <a:cs typeface="Times New Roman"/>
                          <a:sym typeface="Times New Roman"/>
                        </a:rPr>
                        <a:t>Launched </a:t>
                      </a:r>
                      <a:r>
                        <a:rPr lang="en" sz="1800" b="1" u="none" strike="noStrike" cap="none">
                          <a:latin typeface="Times New Roman"/>
                          <a:ea typeface="Times New Roman"/>
                          <a:cs typeface="Times New Roman"/>
                          <a:sym typeface="Times New Roman"/>
                        </a:rPr>
                        <a:t>youth jobs </a:t>
                      </a:r>
                      <a:r>
                        <a:rPr lang="en" sz="1800" u="none" strike="noStrike" cap="none">
                          <a:latin typeface="Times New Roman"/>
                          <a:ea typeface="Times New Roman"/>
                          <a:cs typeface="Times New Roman"/>
                          <a:sym typeface="Times New Roman"/>
                        </a:rPr>
                        <a:t>programs.</a:t>
                      </a:r>
                      <a:r>
                        <a:rPr lang="en" sz="1800" u="none" strike="noStrike" cap="none">
                          <a:latin typeface="Times New Roman"/>
                          <a:ea typeface="Times New Roman"/>
                          <a:cs typeface="Times New Roman"/>
                        </a:rPr>
                        <a:t>  </a:t>
                      </a:r>
                      <a:endParaRPr sz="1800" u="none" strike="noStrike" cap="none"/>
                    </a:p>
                    <a:p>
                      <a:pPr marL="254000" marR="0" lvl="0" indent="-247650" algn="l" rtl="0">
                        <a:lnSpc>
                          <a:spcPct val="100000"/>
                        </a:lnSpc>
                        <a:spcBef>
                          <a:spcPts val="0"/>
                        </a:spcBef>
                        <a:spcAft>
                          <a:spcPts val="0"/>
                        </a:spcAft>
                        <a:buClr>
                          <a:schemeClr val="dk1"/>
                        </a:buClr>
                        <a:buSzPts val="1500"/>
                        <a:buFont typeface="Arial"/>
                        <a:buChar char="•"/>
                      </a:pPr>
                      <a:r>
                        <a:rPr lang="en" sz="1800" u="none" strike="noStrike" cap="none">
                          <a:latin typeface="Times New Roman"/>
                          <a:ea typeface="Times New Roman"/>
                          <a:cs typeface="Times New Roman"/>
                          <a:sym typeface="Times New Roman"/>
                        </a:rPr>
                        <a:t>Subsidize inputs for </a:t>
                      </a:r>
                      <a:r>
                        <a:rPr lang="en" sz="1800" b="1" u="none" strike="noStrike" cap="none">
                          <a:latin typeface="Times New Roman"/>
                          <a:ea typeface="Times New Roman"/>
                          <a:cs typeface="Times New Roman"/>
                          <a:sym typeface="Times New Roman"/>
                        </a:rPr>
                        <a:t>small farmers;</a:t>
                      </a:r>
                      <a:r>
                        <a:rPr lang="en" sz="1800" b="1" u="none" strike="noStrike" cap="none">
                          <a:latin typeface="Times New Roman"/>
                          <a:ea typeface="Times New Roman"/>
                          <a:cs typeface="Times New Roman"/>
                        </a:rPr>
                        <a:t> </a:t>
                      </a:r>
                      <a:endParaRPr lang="en" sz="1800" b="1" u="none" strike="noStrike" cap="none">
                        <a:latin typeface="Times New Roman"/>
                        <a:ea typeface="Times New Roman"/>
                        <a:cs typeface="Times New Roman"/>
                        <a:sym typeface="Times New Roman"/>
                      </a:endParaRPr>
                    </a:p>
                    <a:p>
                      <a:pPr marL="254000" marR="0" lvl="0" indent="-247650" algn="l" rtl="0">
                        <a:lnSpc>
                          <a:spcPct val="100000"/>
                        </a:lnSpc>
                        <a:spcBef>
                          <a:spcPts val="0"/>
                        </a:spcBef>
                        <a:spcAft>
                          <a:spcPts val="0"/>
                        </a:spcAft>
                        <a:buClr>
                          <a:schemeClr val="dk1"/>
                        </a:buClr>
                        <a:buSzPts val="1500"/>
                        <a:buFont typeface="Arial"/>
                        <a:buChar char="•"/>
                      </a:pPr>
                      <a:r>
                        <a:rPr lang="en" sz="1800" b="1" u="none" strike="noStrike" cap="none">
                          <a:latin typeface="Times New Roman"/>
                          <a:ea typeface="Times New Roman"/>
                          <a:cs typeface="Times New Roman"/>
                          <a:sym typeface="Times New Roman"/>
                        </a:rPr>
                        <a:t>New Programs to benefit indigenous.</a:t>
                      </a:r>
                      <a:endParaRPr sz="1800" u="none" strike="noStrike" cap="none">
                        <a:latin typeface="Times New Roman"/>
                        <a:ea typeface="Times New Roman"/>
                        <a:cs typeface="Times New Roman"/>
                        <a:sym typeface="Times New Roman"/>
                      </a:endParaRPr>
                    </a:p>
                    <a:p>
                      <a:pPr marL="254000" marR="0" lvl="0" indent="-247650" algn="l" rtl="0">
                        <a:lnSpc>
                          <a:spcPct val="100000"/>
                        </a:lnSpc>
                        <a:spcBef>
                          <a:spcPts val="0"/>
                        </a:spcBef>
                        <a:spcAft>
                          <a:spcPts val="0"/>
                        </a:spcAft>
                        <a:buClr>
                          <a:schemeClr val="dk1"/>
                        </a:buClr>
                        <a:buSzPts val="1500"/>
                        <a:buFont typeface="Arial"/>
                        <a:buChar char="•"/>
                      </a:pPr>
                      <a:r>
                        <a:rPr lang="en" sz="1800" u="none" strike="noStrike" cap="none">
                          <a:latin typeface="Times New Roman"/>
                          <a:ea typeface="Times New Roman"/>
                          <a:cs typeface="Times New Roman"/>
                          <a:sym typeface="Times New Roman"/>
                        </a:rPr>
                        <a:t>Provide </a:t>
                      </a:r>
                      <a:r>
                        <a:rPr lang="en" sz="1800" b="1" u="none" strike="noStrike" cap="none">
                          <a:latin typeface="Times New Roman"/>
                          <a:ea typeface="Times New Roman"/>
                          <a:cs typeface="Times New Roman"/>
                          <a:sym typeface="Times New Roman"/>
                        </a:rPr>
                        <a:t>universal health</a:t>
                      </a:r>
                      <a:r>
                        <a:rPr lang="en" sz="1800" u="none" strike="noStrike" cap="none">
                          <a:latin typeface="Times New Roman"/>
                          <a:ea typeface="Times New Roman"/>
                          <a:cs typeface="Times New Roman"/>
                          <a:sym typeface="Times New Roman"/>
                        </a:rPr>
                        <a:t> coverage </a:t>
                      </a:r>
                      <a:r>
                        <a:rPr lang="en" sz="1800" u="none" strike="noStrike" cap="none">
                          <a:latin typeface="Times New Roman"/>
                          <a:ea typeface="Times New Roman"/>
                          <a:cs typeface="Times New Roman"/>
                        </a:rPr>
                        <a:t>starting </a:t>
                      </a:r>
                      <a:r>
                        <a:rPr lang="en" sz="1800" u="none" strike="noStrike" cap="none">
                          <a:latin typeface="Times New Roman"/>
                          <a:ea typeface="Times New Roman"/>
                          <a:cs typeface="Times New Roman"/>
                          <a:sym typeface="Times New Roman"/>
                        </a:rPr>
                        <a:t>with </a:t>
                      </a:r>
                      <a:r>
                        <a:rPr lang="en" sz="1800" u="none" strike="noStrike" cap="none">
                          <a:latin typeface="Times New Roman"/>
                          <a:ea typeface="Times New Roman"/>
                          <a:cs typeface="Times New Roman"/>
                        </a:rPr>
                        <a:t>elderly</a:t>
                      </a:r>
                      <a:r>
                        <a:rPr lang="en" sz="1800" u="none" strike="noStrike" cap="none">
                          <a:latin typeface="Times New Roman"/>
                          <a:ea typeface="Times New Roman"/>
                          <a:cs typeface="Times New Roman"/>
                          <a:sym typeface="Times New Roman"/>
                        </a:rPr>
                        <a:t>.</a:t>
                      </a:r>
                      <a:r>
                        <a:rPr lang="en" sz="1800" u="none" strike="noStrike" cap="none">
                          <a:latin typeface="Times New Roman"/>
                          <a:ea typeface="Times New Roman"/>
                          <a:cs typeface="Times New Roman"/>
                        </a:rPr>
                        <a:t>  </a:t>
                      </a:r>
                      <a:endParaRPr sz="1800" b="1" u="none" strike="noStrike" cap="none">
                        <a:latin typeface="Times New Roman"/>
                        <a:ea typeface="Times New Roman"/>
                        <a:cs typeface="Times New Roman"/>
                        <a:sym typeface="Times New Roman"/>
                      </a:endParaRPr>
                    </a:p>
                  </a:txBody>
                  <a:tcPr marL="68600" marR="68600" marT="34300" marB="34300"/>
                </a:tc>
                <a:tc h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68600" marR="68600" marT="34300" marB="34300"/>
                </a:tc>
                <a:extLst>
                  <a:ext uri="{0D108BD9-81ED-4DB2-BD59-A6C34878D82A}">
                    <a16:rowId xmlns:a16="http://schemas.microsoft.com/office/drawing/2014/main" val="10001"/>
                  </a:ext>
                </a:extLst>
              </a:tr>
              <a:tr h="1051575">
                <a:tc gridSpan="3">
                  <a:txBody>
                    <a:bodyPr/>
                    <a:lstStyle/>
                    <a:p>
                      <a:pPr marL="0" marR="0" lvl="0" indent="0" algn="l" rtl="0">
                        <a:lnSpc>
                          <a:spcPct val="100000"/>
                        </a:lnSpc>
                        <a:spcBef>
                          <a:spcPts val="0"/>
                        </a:spcBef>
                        <a:spcAft>
                          <a:spcPts val="0"/>
                        </a:spcAft>
                        <a:buClr>
                          <a:srgbClr val="000000"/>
                        </a:buClr>
                        <a:buSzPts val="1500"/>
                        <a:buFont typeface="Arial"/>
                        <a:buNone/>
                      </a:pPr>
                      <a:r>
                        <a:rPr lang="en" sz="1800" b="1" u="sng" strike="noStrike" cap="none">
                          <a:solidFill>
                            <a:srgbClr val="FB0007"/>
                          </a:solidFill>
                          <a:latin typeface="Times New Roman"/>
                          <a:ea typeface="Times New Roman"/>
                          <a:cs typeface="Times New Roman"/>
                          <a:sym typeface="Times New Roman"/>
                        </a:rPr>
                        <a:t>Attack Corruption and Government Inefficiency</a:t>
                      </a:r>
                      <a:r>
                        <a:rPr lang="en" sz="1800" b="1" u="sng" strike="noStrike" cap="none">
                          <a:latin typeface="Times New Roman"/>
                          <a:ea typeface="Times New Roman"/>
                          <a:cs typeface="Times New Roman"/>
                          <a:sym typeface="Times New Roman"/>
                        </a:rPr>
                        <a:t>:</a:t>
                      </a:r>
                      <a:r>
                        <a:rPr lang="en" sz="1800" b="1" u="none" strike="noStrike" cap="none">
                          <a:latin typeface="Times New Roman"/>
                          <a:ea typeface="Times New Roman"/>
                          <a:cs typeface="Times New Roman"/>
                        </a:rPr>
                        <a:t> </a:t>
                      </a:r>
                      <a:endParaRPr sz="1800" u="none" strike="noStrike" cap="none"/>
                    </a:p>
                    <a:p>
                      <a:pPr marL="254000" marR="0" lvl="0" indent="-247650" algn="l" rtl="0">
                        <a:lnSpc>
                          <a:spcPct val="100000"/>
                        </a:lnSpc>
                        <a:spcBef>
                          <a:spcPts val="0"/>
                        </a:spcBef>
                        <a:spcAft>
                          <a:spcPts val="0"/>
                        </a:spcAft>
                        <a:buClr>
                          <a:schemeClr val="dk1"/>
                        </a:buClr>
                        <a:buSzPts val="1500"/>
                        <a:buFont typeface="Arial"/>
                        <a:buChar char="•"/>
                      </a:pPr>
                      <a:r>
                        <a:rPr lang="en" sz="1800" u="none" strike="noStrike" cap="none">
                          <a:latin typeface="Times New Roman"/>
                          <a:ea typeface="Times New Roman"/>
                          <a:cs typeface="Times New Roman"/>
                          <a:sym typeface="Times New Roman"/>
                        </a:rPr>
                        <a:t>Better supervision of public spending; increase legal penalties for corruption.</a:t>
                      </a:r>
                      <a:r>
                        <a:rPr lang="en" sz="1800" u="none" strike="noStrike" cap="none">
                          <a:latin typeface="Times New Roman"/>
                          <a:ea typeface="Times New Roman"/>
                          <a:cs typeface="Times New Roman"/>
                        </a:rPr>
                        <a:t>  </a:t>
                      </a:r>
                      <a:endParaRPr sz="1800" u="none" strike="noStrike" cap="none"/>
                    </a:p>
                    <a:p>
                      <a:pPr marL="254000" marR="0" lvl="0" indent="-247650" algn="l" rtl="0">
                        <a:lnSpc>
                          <a:spcPct val="100000"/>
                        </a:lnSpc>
                        <a:spcBef>
                          <a:spcPts val="0"/>
                        </a:spcBef>
                        <a:spcAft>
                          <a:spcPts val="0"/>
                        </a:spcAft>
                        <a:buClr>
                          <a:schemeClr val="dk1"/>
                        </a:buClr>
                        <a:buSzPts val="1500"/>
                        <a:buFont typeface="Arial"/>
                        <a:buChar char="•"/>
                      </a:pPr>
                      <a:r>
                        <a:rPr lang="en" sz="1800" b="1" u="none" strike="noStrike" cap="none">
                          <a:latin typeface="Times New Roman"/>
                          <a:ea typeface="Times New Roman"/>
                          <a:cs typeface="Times New Roman"/>
                          <a:sym typeface="Times New Roman"/>
                        </a:rPr>
                        <a:t>Cut officials’ salaries. Reduce staff.</a:t>
                      </a:r>
                      <a:r>
                        <a:rPr lang="en" sz="1800" b="1" u="none" strike="noStrike" cap="none">
                          <a:latin typeface="Times New Roman"/>
                          <a:ea typeface="Times New Roman"/>
                          <a:cs typeface="Times New Roman"/>
                        </a:rPr>
                        <a:t> </a:t>
                      </a:r>
                      <a:r>
                        <a:rPr lang="en" sz="1800" b="1" u="none" strike="noStrike" cap="none">
                          <a:latin typeface="Times New Roman"/>
                          <a:ea typeface="Times New Roman"/>
                          <a:cs typeface="Times New Roman"/>
                          <a:sym typeface="Times New Roman"/>
                        </a:rPr>
                        <a:t> Slash existing programs</a:t>
                      </a:r>
                      <a:r>
                        <a:rPr lang="en" sz="1800" u="none" strike="noStrike" cap="none">
                          <a:latin typeface="Times New Roman"/>
                          <a:ea typeface="Times New Roman"/>
                          <a:cs typeface="Times New Roman"/>
                          <a:sym typeface="Times New Roman"/>
                        </a:rPr>
                        <a:t>.</a:t>
                      </a:r>
                      <a:endParaRPr sz="1800" u="none" strike="noStrike" cap="none"/>
                    </a:p>
                    <a:p>
                      <a:pPr marL="254000" marR="0" lvl="0" indent="-247650" algn="l" rtl="0">
                        <a:lnSpc>
                          <a:spcPct val="100000"/>
                        </a:lnSpc>
                        <a:spcBef>
                          <a:spcPts val="0"/>
                        </a:spcBef>
                        <a:spcAft>
                          <a:spcPts val="0"/>
                        </a:spcAft>
                        <a:buClr>
                          <a:schemeClr val="dk1"/>
                        </a:buClr>
                        <a:buSzPts val="1500"/>
                        <a:buFont typeface="Arial"/>
                        <a:buChar char="•"/>
                      </a:pPr>
                      <a:r>
                        <a:rPr lang="en" sz="1800" u="none" strike="noStrike" cap="none">
                          <a:latin typeface="Times New Roman"/>
                          <a:ea typeface="Times New Roman"/>
                          <a:cs typeface="Times New Roman"/>
                          <a:sym typeface="Times New Roman"/>
                        </a:rPr>
                        <a:t>Name independent “Fiscal General”; active Financial Crime Unit.</a:t>
                      </a:r>
                      <a:r>
                        <a:rPr lang="en" sz="1800" u="none" strike="noStrike" cap="none">
                          <a:latin typeface="Times New Roman"/>
                          <a:ea typeface="Times New Roman"/>
                          <a:cs typeface="Times New Roman"/>
                        </a:rPr>
                        <a:t> </a:t>
                      </a:r>
                      <a:endParaRPr lang="en" sz="1800" u="none" strike="noStrike" cap="none">
                        <a:latin typeface="Times New Roman"/>
                        <a:ea typeface="Times New Roman"/>
                        <a:cs typeface="Times New Roman"/>
                        <a:sym typeface="Times New Roman"/>
                      </a:endParaRPr>
                    </a:p>
                    <a:p>
                      <a:pPr marL="254000" marR="0" lvl="0" indent="-247650" algn="l" rtl="0">
                        <a:lnSpc>
                          <a:spcPct val="100000"/>
                        </a:lnSpc>
                        <a:spcBef>
                          <a:spcPts val="0"/>
                        </a:spcBef>
                        <a:spcAft>
                          <a:spcPts val="0"/>
                        </a:spcAft>
                        <a:buClr>
                          <a:schemeClr val="dk1"/>
                        </a:buClr>
                        <a:buSzPts val="1500"/>
                        <a:buFont typeface="Arial"/>
                        <a:buChar char="•"/>
                      </a:pPr>
                      <a:r>
                        <a:rPr lang="en" sz="1800" u="none" strike="noStrike" cap="none">
                          <a:latin typeface="Times New Roman"/>
                          <a:ea typeface="Times New Roman"/>
                          <a:cs typeface="Times New Roman"/>
                          <a:sym typeface="Times New Roman"/>
                        </a:rPr>
                        <a:t>Promised to pursue corruption investigations.</a:t>
                      </a:r>
                      <a:r>
                        <a:rPr lang="en" sz="1800" u="none" strike="noStrike" cap="none">
                          <a:latin typeface="Times New Roman"/>
                          <a:ea typeface="Times New Roman"/>
                          <a:cs typeface="Times New Roman"/>
                        </a:rPr>
                        <a:t> </a:t>
                      </a:r>
                      <a:endParaRPr sz="1800" u="none" strike="noStrike" cap="none"/>
                    </a:p>
                    <a:p>
                      <a:pPr marL="254000" marR="0" lvl="0" indent="-247650" algn="l" rtl="0">
                        <a:lnSpc>
                          <a:spcPct val="100000"/>
                        </a:lnSpc>
                        <a:spcBef>
                          <a:spcPts val="0"/>
                        </a:spcBef>
                        <a:spcAft>
                          <a:spcPts val="0"/>
                        </a:spcAft>
                        <a:buClr>
                          <a:schemeClr val="dk1"/>
                        </a:buClr>
                        <a:buSzPts val="1500"/>
                        <a:buFont typeface="Arial"/>
                        <a:buChar char="•"/>
                      </a:pPr>
                      <a:r>
                        <a:rPr lang="en" sz="1800" b="1" u="none" strike="noStrike" cap="none">
                          <a:latin typeface="Times New Roman"/>
                          <a:ea typeface="Times New Roman"/>
                          <a:cs typeface="Times New Roman"/>
                          <a:sym typeface="Times New Roman"/>
                        </a:rPr>
                        <a:t>Use direct means to consult </a:t>
                      </a:r>
                      <a:r>
                        <a:rPr lang="en" sz="1800" u="none" strike="noStrike" cap="none">
                          <a:latin typeface="Times New Roman"/>
                          <a:ea typeface="Times New Roman"/>
                          <a:cs typeface="Times New Roman"/>
                          <a:sym typeface="Times New Roman"/>
                        </a:rPr>
                        <a:t>“the people.”</a:t>
                      </a:r>
                      <a:endParaRPr sz="1800" u="none" strike="noStrike" cap="none"/>
                    </a:p>
                  </a:txBody>
                  <a:tcPr marL="68600" marR="68600" marT="34300" marB="3430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420650">
                <a:tc gridSpan="3">
                  <a:txBody>
                    <a:bodyPr/>
                    <a:lstStyle/>
                    <a:p>
                      <a:pPr marL="0" marR="0" lvl="0" indent="0" algn="l" rtl="0">
                        <a:lnSpc>
                          <a:spcPct val="100000"/>
                        </a:lnSpc>
                        <a:spcBef>
                          <a:spcPts val="0"/>
                        </a:spcBef>
                        <a:spcAft>
                          <a:spcPts val="0"/>
                        </a:spcAft>
                        <a:buClr>
                          <a:schemeClr val="dk1"/>
                        </a:buClr>
                        <a:buSzPts val="1500"/>
                        <a:buFont typeface="Calibri"/>
                        <a:buNone/>
                      </a:pPr>
                      <a:endParaRPr sz="1500" b="0" u="sng" strike="noStrike" cap="none">
                        <a:solidFill>
                          <a:schemeClr val="dk1"/>
                        </a:solidFill>
                        <a:latin typeface="Times New Roman"/>
                        <a:ea typeface="Times New Roman"/>
                        <a:cs typeface="Times New Roman"/>
                        <a:sym typeface="Times New Roman"/>
                      </a:endParaRPr>
                    </a:p>
                  </a:txBody>
                  <a:tcPr marL="68600" marR="68600" marT="34300" marB="3430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91450">
                <a:tc>
                  <a:txBody>
                    <a:bodyPr/>
                    <a:lstStyle/>
                    <a:p>
                      <a:pPr marL="0" marR="0" lvl="0" indent="0" algn="l" rtl="0">
                        <a:lnSpc>
                          <a:spcPct val="100000"/>
                        </a:lnSpc>
                        <a:spcBef>
                          <a:spcPts val="0"/>
                        </a:spcBef>
                        <a:spcAft>
                          <a:spcPts val="0"/>
                        </a:spcAft>
                        <a:buClr>
                          <a:schemeClr val="dk1"/>
                        </a:buClr>
                        <a:buSzPts val="1500"/>
                        <a:buFont typeface="Calibri"/>
                        <a:buNone/>
                      </a:pPr>
                      <a:endParaRPr sz="1500" u="none" strike="noStrike" cap="none">
                        <a:solidFill>
                          <a:srgbClr val="0070C0"/>
                        </a:solidFill>
                        <a:latin typeface="Times New Roman"/>
                        <a:ea typeface="Times New Roman"/>
                        <a:cs typeface="Times New Roman"/>
                        <a:sym typeface="Times New Roman"/>
                      </a:endParaRPr>
                    </a:p>
                  </a:txBody>
                  <a:tcPr marL="68600" marR="68600" marT="34300" marB="34300"/>
                </a:tc>
                <a:tc gridSpan="2">
                  <a:txBody>
                    <a:bodyPr/>
                    <a:lstStyle/>
                    <a:p>
                      <a:pPr marL="0" marR="0" lvl="0" indent="0" algn="l" rtl="0">
                        <a:lnSpc>
                          <a:spcPct val="100000"/>
                        </a:lnSpc>
                        <a:spcBef>
                          <a:spcPts val="0"/>
                        </a:spcBef>
                        <a:spcAft>
                          <a:spcPts val="0"/>
                        </a:spcAft>
                        <a:buClr>
                          <a:schemeClr val="dk1"/>
                        </a:buClr>
                        <a:buSzPts val="1500"/>
                        <a:buFont typeface="Arial"/>
                        <a:buNone/>
                      </a:pPr>
                      <a:endParaRPr sz="1500" u="none" strike="noStrike" cap="none">
                        <a:latin typeface="Times New Roman"/>
                        <a:ea typeface="Times New Roman"/>
                        <a:cs typeface="Times New Roman"/>
                        <a:sym typeface="Times New Roman"/>
                      </a:endParaRPr>
                    </a:p>
                  </a:txBody>
                  <a:tcPr marL="68600" marR="68600" marT="34300" marB="34300"/>
                </a:tc>
                <a:tc hMerge="1">
                  <a:txBody>
                    <a:bodyPr/>
                    <a:lstStyle/>
                    <a:p>
                      <a:endParaRPr lang="en-US"/>
                    </a:p>
                  </a:txBody>
                  <a:tcPr/>
                </a:tc>
                <a:extLst>
                  <a:ext uri="{0D108BD9-81ED-4DB2-BD59-A6C34878D82A}">
                    <a16:rowId xmlns:a16="http://schemas.microsoft.com/office/drawing/2014/main" val="10004"/>
                  </a:ext>
                </a:extLst>
              </a:tr>
            </a:tbl>
          </a:graphicData>
        </a:graphic>
      </p:graphicFrame>
      <p:pic>
        <p:nvPicPr>
          <p:cNvPr id="911" name="Google Shape;911;p73"/>
          <p:cNvPicPr preferRelativeResize="0"/>
          <p:nvPr/>
        </p:nvPicPr>
        <p:blipFill rotWithShape="1">
          <a:blip r:embed="rId3">
            <a:alphaModFix/>
          </a:blip>
          <a:srcRect l="57550" t="31485" r="21590" b="60215"/>
          <a:stretch/>
        </p:blipFill>
        <p:spPr>
          <a:xfrm>
            <a:off x="7583749" y="151859"/>
            <a:ext cx="1560251" cy="877642"/>
          </a:xfrm>
          <a:prstGeom prst="rect">
            <a:avLst/>
          </a:prstGeom>
          <a:noFill/>
          <a:ln>
            <a:noFill/>
          </a:ln>
        </p:spPr>
      </p:pic>
      <p:sp>
        <p:nvSpPr>
          <p:cNvPr id="912" name="Google Shape;912;p73"/>
          <p:cNvSpPr txBox="1"/>
          <p:nvPr/>
        </p:nvSpPr>
        <p:spPr>
          <a:xfrm>
            <a:off x="0" y="4869265"/>
            <a:ext cx="4577645" cy="230833"/>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Times New Roman"/>
                <a:ea typeface="Times New Roman"/>
                <a:cs typeface="Times New Roman"/>
                <a:sym typeface="Times New Roman"/>
              </a:rPr>
              <a:t>Source: Wilson Center’s Mexico Institute, 2018</a:t>
            </a:r>
            <a:endParaRPr sz="1100" b="0" i="0" u="none" strike="noStrike" cap="none">
              <a:solidFill>
                <a:srgbClr val="000000"/>
              </a:solidFill>
              <a:latin typeface="Arial"/>
              <a:ea typeface="Arial"/>
              <a:cs typeface="Arial"/>
              <a:sym typeface="Arial"/>
            </a:endParaRPr>
          </a:p>
        </p:txBody>
      </p:sp>
      <p:pic>
        <p:nvPicPr>
          <p:cNvPr id="913" name="Google Shape;913;p73" descr="Image result for corruption icon"/>
          <p:cNvPicPr preferRelativeResize="0"/>
          <p:nvPr/>
        </p:nvPicPr>
        <p:blipFill rotWithShape="1">
          <a:blip r:embed="rId4">
            <a:alphaModFix/>
          </a:blip>
          <a:srcRect/>
          <a:stretch/>
        </p:blipFill>
        <p:spPr>
          <a:xfrm>
            <a:off x="7296212" y="3258926"/>
            <a:ext cx="1221627" cy="1221627"/>
          </a:xfrm>
          <a:prstGeom prst="rect">
            <a:avLst/>
          </a:prstGeom>
          <a:noFill/>
          <a:ln>
            <a:noFill/>
          </a:ln>
        </p:spPr>
      </p:pic>
      <p:pic>
        <p:nvPicPr>
          <p:cNvPr id="914" name="Google Shape;914;p73" descr="Image result for trade icon"/>
          <p:cNvPicPr preferRelativeResize="0"/>
          <p:nvPr/>
        </p:nvPicPr>
        <p:blipFill rotWithShape="1">
          <a:blip r:embed="rId5">
            <a:alphaModFix/>
          </a:blip>
          <a:srcRect/>
          <a:stretch/>
        </p:blipFill>
        <p:spPr>
          <a:xfrm>
            <a:off x="7307689" y="1436538"/>
            <a:ext cx="1008563" cy="1008563"/>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sp>
        <p:nvSpPr>
          <p:cNvPr id="920" name="Google Shape;920;p74"/>
          <p:cNvSpPr txBox="1">
            <a:spLocks noGrp="1"/>
          </p:cNvSpPr>
          <p:nvPr>
            <p:ph type="title"/>
          </p:nvPr>
        </p:nvSpPr>
        <p:spPr>
          <a:xfrm>
            <a:off x="153649" y="172250"/>
            <a:ext cx="8795478" cy="857250"/>
          </a:xfrm>
          <a:prstGeom prst="rect">
            <a:avLst/>
          </a:prstGeom>
          <a:noFill/>
          <a:ln>
            <a:noFill/>
          </a:ln>
        </p:spPr>
        <p:txBody>
          <a:bodyPr spcFirstLastPara="1" wrap="square" lIns="68575" tIns="34275" rIns="68575" bIns="34275" anchor="ctr" anchorCtr="0">
            <a:noAutofit/>
          </a:bodyPr>
          <a:lstStyle/>
          <a:p>
            <a:pPr>
              <a:buSzPts val="3000"/>
            </a:pPr>
            <a:r>
              <a:rPr lang="en" sz="3000"/>
              <a:t>Security Proposals and Goals – few met</a:t>
            </a:r>
            <a:endParaRPr sz="1100"/>
          </a:p>
        </p:txBody>
      </p:sp>
      <p:graphicFrame>
        <p:nvGraphicFramePr>
          <p:cNvPr id="921" name="Google Shape;921;p74"/>
          <p:cNvGraphicFramePr/>
          <p:nvPr>
            <p:extLst>
              <p:ext uri="{D42A27DB-BD31-4B8C-83A1-F6EECF244321}">
                <p14:modId xmlns:p14="http://schemas.microsoft.com/office/powerpoint/2010/main" val="464033899"/>
              </p:ext>
            </p:extLst>
          </p:nvPr>
        </p:nvGraphicFramePr>
        <p:xfrm>
          <a:off x="219111" y="1170267"/>
          <a:ext cx="8295675" cy="7101335"/>
        </p:xfrm>
        <a:graphic>
          <a:graphicData uri="http://schemas.openxmlformats.org/drawingml/2006/table">
            <a:tbl>
              <a:tblPr firstRow="1" bandRow="1">
                <a:noFill/>
                <a:tableStyleId>{10DB1751-57B6-4639-A0B6-8711B656D11E}</a:tableStyleId>
              </a:tblPr>
              <a:tblGrid>
                <a:gridCol w="8295675">
                  <a:extLst>
                    <a:ext uri="{9D8B030D-6E8A-4147-A177-3AD203B41FA5}">
                      <a16:colId xmlns:a16="http://schemas.microsoft.com/office/drawing/2014/main" val="20000"/>
                    </a:ext>
                  </a:extLst>
                </a:gridCol>
              </a:tblGrid>
              <a:tr h="4120375">
                <a:tc>
                  <a:txBody>
                    <a:bodyPr/>
                    <a:lstStyle/>
                    <a:p>
                      <a:pPr marL="0" marR="0" lvl="0" indent="0" algn="l" rtl="0">
                        <a:lnSpc>
                          <a:spcPct val="100000"/>
                        </a:lnSpc>
                        <a:spcBef>
                          <a:spcPts val="0"/>
                        </a:spcBef>
                        <a:spcAft>
                          <a:spcPts val="0"/>
                        </a:spcAft>
                        <a:buClr>
                          <a:srgbClr val="000000"/>
                        </a:buClr>
                        <a:buSzPts val="1800"/>
                        <a:buFont typeface="Arial"/>
                        <a:buNone/>
                      </a:pPr>
                      <a:r>
                        <a:rPr lang="en" sz="1800" b="1" u="sng" strike="noStrike" cap="none">
                          <a:solidFill>
                            <a:schemeClr val="dk1"/>
                          </a:solidFill>
                          <a:latin typeface="Times"/>
                          <a:ea typeface="Times"/>
                          <a:cs typeface="Times"/>
                          <a:sym typeface="Times"/>
                        </a:rPr>
                        <a:t>Security Proposals:</a:t>
                      </a:r>
                      <a:r>
                        <a:rPr lang="en" sz="1800" b="1" u="none" strike="noStrike" cap="none">
                          <a:solidFill>
                            <a:schemeClr val="dk1"/>
                          </a:solidFill>
                          <a:latin typeface="Times"/>
                          <a:ea typeface="Times"/>
                          <a:cs typeface="Times"/>
                        </a:rPr>
                        <a:t>  </a:t>
                      </a:r>
                      <a:endParaRPr sz="1100" u="none" strike="noStrike" cap="none"/>
                    </a:p>
                    <a:p>
                      <a:pPr marL="215900" marR="0" lvl="0" indent="-215900" algn="l" rtl="0">
                        <a:lnSpc>
                          <a:spcPct val="100000"/>
                        </a:lnSpc>
                        <a:spcBef>
                          <a:spcPts val="0"/>
                        </a:spcBef>
                        <a:spcAft>
                          <a:spcPts val="0"/>
                        </a:spcAft>
                        <a:buClr>
                          <a:schemeClr val="dk1"/>
                        </a:buClr>
                        <a:buSzPts val="1800"/>
                        <a:buFont typeface="Arial"/>
                        <a:buChar char="•"/>
                      </a:pPr>
                      <a:r>
                        <a:rPr lang="en" sz="1800" b="1" u="none" strike="noStrike" cap="none">
                          <a:solidFill>
                            <a:srgbClr val="FF0000"/>
                          </a:solidFill>
                          <a:latin typeface="Times"/>
                          <a:ea typeface="Times"/>
                          <a:cs typeface="Times"/>
                          <a:sym typeface="Times"/>
                        </a:rPr>
                        <a:t>End to the War on drugs</a:t>
                      </a:r>
                      <a:r>
                        <a:rPr lang="en" sz="1800" b="1" u="none" strike="noStrike" cap="none">
                          <a:solidFill>
                            <a:schemeClr val="dk1"/>
                          </a:solidFill>
                          <a:latin typeface="Times"/>
                          <a:ea typeface="Times"/>
                          <a:cs typeface="Times"/>
                          <a:sym typeface="Times"/>
                        </a:rPr>
                        <a:t> </a:t>
                      </a:r>
                      <a:r>
                        <a:rPr lang="en" sz="1800" u="none" strike="noStrike" cap="none">
                          <a:solidFill>
                            <a:schemeClr val="dk1"/>
                          </a:solidFill>
                          <a:latin typeface="Times"/>
                          <a:ea typeface="Times"/>
                          <a:cs typeface="Times"/>
                          <a:sym typeface="Times"/>
                        </a:rPr>
                        <a:t>- </a:t>
                      </a:r>
                      <a:r>
                        <a:rPr lang="en" sz="1800" u="none" strike="noStrike" cap="none">
                          <a:solidFill>
                            <a:srgbClr val="FF0000"/>
                          </a:solidFill>
                          <a:latin typeface="Times"/>
                          <a:ea typeface="Times"/>
                          <a:cs typeface="Times"/>
                          <a:sym typeface="Times"/>
                        </a:rPr>
                        <a:t>hugs not bullets</a:t>
                      </a:r>
                      <a:r>
                        <a:rPr lang="en" sz="1800" u="none" strike="noStrike" cap="none">
                          <a:solidFill>
                            <a:schemeClr val="dk1"/>
                          </a:solidFill>
                          <a:latin typeface="Times"/>
                          <a:ea typeface="Times"/>
                          <a:cs typeface="Times"/>
                          <a:sym typeface="Times"/>
                        </a:rPr>
                        <a:t>.</a:t>
                      </a:r>
                      <a:endParaRPr sz="1100" u="none" strike="noStrike" cap="none"/>
                    </a:p>
                    <a:p>
                      <a:pPr marL="215900" marR="0" lvl="0" indent="-215900" algn="l" rtl="0">
                        <a:lnSpc>
                          <a:spcPct val="100000"/>
                        </a:lnSpc>
                        <a:spcBef>
                          <a:spcPts val="0"/>
                        </a:spcBef>
                        <a:spcAft>
                          <a:spcPts val="0"/>
                        </a:spcAft>
                        <a:buClr>
                          <a:schemeClr val="dk1"/>
                        </a:buClr>
                        <a:buSzPts val="1800"/>
                        <a:buFont typeface="Arial"/>
                        <a:buChar char="•"/>
                      </a:pPr>
                      <a:r>
                        <a:rPr lang="en" sz="1800" u="none" strike="noStrike" cap="none">
                          <a:solidFill>
                            <a:schemeClr val="dk1"/>
                          </a:solidFill>
                          <a:latin typeface="Times"/>
                          <a:ea typeface="Times"/>
                          <a:cs typeface="Times"/>
                          <a:sym typeface="Times"/>
                        </a:rPr>
                        <a:t>Consider reforms on drug production and use.</a:t>
                      </a:r>
                      <a:endParaRPr sz="1800" u="none" strike="noStrike" cap="none">
                        <a:solidFill>
                          <a:schemeClr val="dk1"/>
                        </a:solidFill>
                        <a:latin typeface="Times"/>
                        <a:ea typeface="Times"/>
                        <a:cs typeface="Times"/>
                        <a:sym typeface="Times"/>
                      </a:endParaRPr>
                    </a:p>
                    <a:p>
                      <a:pPr marL="215900" marR="0" lvl="0" indent="-215900" algn="l" rtl="0">
                        <a:lnSpc>
                          <a:spcPct val="100000"/>
                        </a:lnSpc>
                        <a:spcBef>
                          <a:spcPts val="0"/>
                        </a:spcBef>
                        <a:spcAft>
                          <a:spcPts val="0"/>
                        </a:spcAft>
                        <a:buClr>
                          <a:schemeClr val="dk1"/>
                        </a:buClr>
                        <a:buSzPts val="1800"/>
                        <a:buFont typeface="Arial"/>
                        <a:buChar char="•"/>
                      </a:pPr>
                      <a:r>
                        <a:rPr lang="en" sz="1800" b="1" u="none" strike="noStrike" cap="none">
                          <a:solidFill>
                            <a:schemeClr val="dk1"/>
                          </a:solidFill>
                          <a:latin typeface="Times"/>
                          <a:ea typeface="Times"/>
                          <a:cs typeface="Times"/>
                          <a:sym typeface="Times"/>
                        </a:rPr>
                        <a:t>Social, education and jobs programs to weaken crime’s attraction.</a:t>
                      </a:r>
                      <a:endParaRPr sz="1400" u="none" strike="noStrike" cap="none"/>
                    </a:p>
                    <a:p>
                      <a:pPr marL="215900" marR="0" lvl="0" indent="-215900" algn="l" rtl="0">
                        <a:lnSpc>
                          <a:spcPct val="100000"/>
                        </a:lnSpc>
                        <a:spcBef>
                          <a:spcPts val="0"/>
                        </a:spcBef>
                        <a:spcAft>
                          <a:spcPts val="0"/>
                        </a:spcAft>
                        <a:buClr>
                          <a:schemeClr val="dk1"/>
                        </a:buClr>
                        <a:buSzPts val="1800"/>
                        <a:buFont typeface="Arial"/>
                        <a:buChar char="•"/>
                      </a:pPr>
                      <a:r>
                        <a:rPr lang="en" sz="1800" u="none" strike="noStrike" cap="none">
                          <a:solidFill>
                            <a:schemeClr val="dk1"/>
                          </a:solidFill>
                          <a:latin typeface="Times"/>
                          <a:ea typeface="Times"/>
                          <a:cs typeface="Times"/>
                          <a:sym typeface="Times"/>
                        </a:rPr>
                        <a:t>Provide </a:t>
                      </a:r>
                      <a:r>
                        <a:rPr lang="en" sz="1800" b="1" u="none" strike="noStrike" cap="none">
                          <a:solidFill>
                            <a:schemeClr val="dk1"/>
                          </a:solidFill>
                          <a:latin typeface="Times"/>
                          <a:ea typeface="Times"/>
                          <a:cs typeface="Times"/>
                          <a:sym typeface="Times"/>
                        </a:rPr>
                        <a:t>alternatives</a:t>
                      </a:r>
                      <a:r>
                        <a:rPr lang="en" sz="1800" u="none" strike="noStrike" cap="none">
                          <a:solidFill>
                            <a:schemeClr val="dk1"/>
                          </a:solidFill>
                          <a:latin typeface="Times"/>
                          <a:ea typeface="Times"/>
                          <a:cs typeface="Times"/>
                          <a:sym typeface="Times"/>
                        </a:rPr>
                        <a:t> to </a:t>
                      </a:r>
                      <a:r>
                        <a:rPr lang="en" sz="1800" b="1" u="none" strike="noStrike" cap="none">
                          <a:solidFill>
                            <a:schemeClr val="dk1"/>
                          </a:solidFill>
                          <a:latin typeface="Times"/>
                          <a:ea typeface="Times"/>
                          <a:cs typeface="Times"/>
                          <a:sym typeface="Times"/>
                        </a:rPr>
                        <a:t>drug cultivation and fuel theft</a:t>
                      </a:r>
                      <a:r>
                        <a:rPr lang="en" sz="1800" u="none" strike="noStrike" cap="none">
                          <a:solidFill>
                            <a:schemeClr val="dk1"/>
                          </a:solidFill>
                          <a:latin typeface="Times"/>
                          <a:ea typeface="Times"/>
                          <a:cs typeface="Times"/>
                          <a:sym typeface="Times"/>
                        </a:rPr>
                        <a:t>.</a:t>
                      </a:r>
                      <a:endParaRPr sz="1100" u="none" strike="noStrike" cap="none"/>
                    </a:p>
                    <a:p>
                      <a:pPr marL="215900" marR="0" lvl="0" indent="-215900" algn="l" rtl="0">
                        <a:lnSpc>
                          <a:spcPct val="100000"/>
                        </a:lnSpc>
                        <a:spcBef>
                          <a:spcPts val="0"/>
                        </a:spcBef>
                        <a:spcAft>
                          <a:spcPts val="0"/>
                        </a:spcAft>
                        <a:buClr>
                          <a:schemeClr val="dk1"/>
                        </a:buClr>
                        <a:buSzPts val="1800"/>
                        <a:buFont typeface="Arial"/>
                        <a:buChar char="•"/>
                      </a:pPr>
                      <a:r>
                        <a:rPr lang="en" sz="1800" u="none" strike="noStrike" cap="none">
                          <a:solidFill>
                            <a:srgbClr val="FF0000"/>
                          </a:solidFill>
                          <a:latin typeface="Times"/>
                          <a:ea typeface="Times"/>
                          <a:cs typeface="Times"/>
                          <a:sym typeface="Times"/>
                        </a:rPr>
                        <a:t>Generate peace though </a:t>
                      </a:r>
                      <a:r>
                        <a:rPr lang="en" sz="1800" b="1" u="none" strike="noStrike" cap="none">
                          <a:solidFill>
                            <a:srgbClr val="FF0000"/>
                          </a:solidFill>
                          <a:latin typeface="Times"/>
                          <a:ea typeface="Times"/>
                          <a:cs typeface="Times"/>
                          <a:sym typeface="Times"/>
                        </a:rPr>
                        <a:t>non-violent methods</a:t>
                      </a:r>
                      <a:r>
                        <a:rPr lang="en" sz="1800" u="none" strike="noStrike" cap="none">
                          <a:solidFill>
                            <a:schemeClr val="dk1"/>
                          </a:solidFill>
                          <a:latin typeface="Times"/>
                          <a:ea typeface="Times"/>
                          <a:cs typeface="Times"/>
                          <a:sym typeface="Times"/>
                        </a:rPr>
                        <a:t>.</a:t>
                      </a:r>
                      <a:endParaRPr sz="1100" u="none" strike="noStrike" cap="none"/>
                    </a:p>
                    <a:p>
                      <a:pPr marL="215900" marR="0" lvl="0" indent="-215900" algn="l" rtl="0">
                        <a:lnSpc>
                          <a:spcPct val="100000"/>
                        </a:lnSpc>
                        <a:spcBef>
                          <a:spcPts val="0"/>
                        </a:spcBef>
                        <a:spcAft>
                          <a:spcPts val="0"/>
                        </a:spcAft>
                        <a:buClr>
                          <a:schemeClr val="dk1"/>
                        </a:buClr>
                        <a:buSzPts val="1800"/>
                        <a:buFont typeface="Arial"/>
                        <a:buChar char="•"/>
                      </a:pPr>
                      <a:r>
                        <a:rPr lang="en" sz="1800" u="none" strike="noStrike" cap="none">
                          <a:solidFill>
                            <a:schemeClr val="dk1"/>
                          </a:solidFill>
                          <a:latin typeface="Times"/>
                          <a:ea typeface="Times"/>
                          <a:cs typeface="Times"/>
                          <a:sym typeface="Times"/>
                        </a:rPr>
                        <a:t>Emphasize </a:t>
                      </a:r>
                      <a:r>
                        <a:rPr lang="en" sz="1800" b="1" u="none" strike="noStrike" cap="none">
                          <a:solidFill>
                            <a:srgbClr val="FF0000"/>
                          </a:solidFill>
                          <a:latin typeface="Times"/>
                          <a:ea typeface="Times"/>
                          <a:cs typeface="Times"/>
                          <a:sym typeface="Times"/>
                        </a:rPr>
                        <a:t>human rights</a:t>
                      </a:r>
                      <a:r>
                        <a:rPr lang="en" sz="1800" u="none" strike="noStrike" cap="none">
                          <a:solidFill>
                            <a:schemeClr val="dk1"/>
                          </a:solidFill>
                          <a:latin typeface="Times"/>
                          <a:ea typeface="Times"/>
                          <a:cs typeface="Times"/>
                          <a:sym typeface="Times"/>
                        </a:rPr>
                        <a:t>.</a:t>
                      </a:r>
                      <a:endParaRPr sz="1100" u="none" strike="noStrike" cap="none"/>
                    </a:p>
                    <a:p>
                      <a:pPr marL="215900" marR="0" lvl="0" indent="-215900" algn="l" rtl="0">
                        <a:lnSpc>
                          <a:spcPct val="100000"/>
                        </a:lnSpc>
                        <a:spcBef>
                          <a:spcPts val="0"/>
                        </a:spcBef>
                        <a:spcAft>
                          <a:spcPts val="0"/>
                        </a:spcAft>
                        <a:buClr>
                          <a:schemeClr val="dk1"/>
                        </a:buClr>
                        <a:buSzPts val="1800"/>
                        <a:buFont typeface="Arial"/>
                        <a:buChar char="•"/>
                      </a:pPr>
                      <a:r>
                        <a:rPr lang="en" sz="1800" b="1" u="none" strike="noStrike" cap="none">
                          <a:solidFill>
                            <a:srgbClr val="FF0000"/>
                          </a:solidFill>
                          <a:latin typeface="Times"/>
                          <a:ea typeface="Times"/>
                          <a:cs typeface="Times"/>
                          <a:sym typeface="Times"/>
                        </a:rPr>
                        <a:t>Strengthen the judicial system</a:t>
                      </a:r>
                      <a:r>
                        <a:rPr lang="en" sz="1800" u="none" strike="noStrike" cap="none">
                          <a:solidFill>
                            <a:schemeClr val="dk1"/>
                          </a:solidFill>
                          <a:latin typeface="Times"/>
                          <a:ea typeface="Times"/>
                          <a:cs typeface="Times"/>
                          <a:sym typeface="Times"/>
                        </a:rPr>
                        <a:t>.</a:t>
                      </a:r>
                      <a:endParaRPr sz="1100" u="none" strike="noStrike" cap="none"/>
                    </a:p>
                    <a:p>
                      <a:pPr marL="215900" marR="0" lvl="0" indent="-215900" algn="l" rtl="0">
                        <a:lnSpc>
                          <a:spcPct val="100000"/>
                        </a:lnSpc>
                        <a:spcBef>
                          <a:spcPts val="0"/>
                        </a:spcBef>
                        <a:spcAft>
                          <a:spcPts val="0"/>
                        </a:spcAft>
                        <a:buClr>
                          <a:schemeClr val="dk1"/>
                        </a:buClr>
                        <a:buSzPts val="1800"/>
                        <a:buFont typeface="Arial"/>
                        <a:buChar char="•"/>
                      </a:pPr>
                      <a:r>
                        <a:rPr lang="en" sz="1800" u="none" strike="noStrike" cap="none">
                          <a:solidFill>
                            <a:schemeClr val="dk1"/>
                          </a:solidFill>
                          <a:latin typeface="Times"/>
                          <a:ea typeface="Times"/>
                          <a:cs typeface="Times"/>
                          <a:sym typeface="Times"/>
                        </a:rPr>
                        <a:t>Expand</a:t>
                      </a:r>
                      <a:r>
                        <a:rPr lang="en" sz="1800" b="1" u="none" strike="noStrike" cap="none">
                          <a:solidFill>
                            <a:schemeClr val="dk1"/>
                          </a:solidFill>
                          <a:latin typeface="Times"/>
                          <a:ea typeface="Times"/>
                          <a:cs typeface="Times"/>
                          <a:sym typeface="Times"/>
                        </a:rPr>
                        <a:t> </a:t>
                      </a:r>
                      <a:r>
                        <a:rPr lang="en" sz="1800" b="1" u="none" strike="noStrike" cap="none">
                          <a:solidFill>
                            <a:srgbClr val="FF0000"/>
                          </a:solidFill>
                          <a:latin typeface="Times"/>
                          <a:ea typeface="Times"/>
                          <a:cs typeface="Times"/>
                          <a:sym typeface="Times"/>
                        </a:rPr>
                        <a:t>National Guard</a:t>
                      </a:r>
                      <a:r>
                        <a:rPr lang="en" sz="1800" u="none" strike="noStrike" cap="none">
                          <a:solidFill>
                            <a:schemeClr val="dk1"/>
                          </a:solidFill>
                          <a:latin typeface="Times"/>
                          <a:ea typeface="Times"/>
                          <a:cs typeface="Times"/>
                          <a:sym typeface="Times"/>
                        </a:rPr>
                        <a:t> across 226 regions.</a:t>
                      </a:r>
                    </a:p>
                    <a:p>
                      <a:pPr marL="215900" marR="0" lvl="0" indent="-215900" algn="l" rtl="0">
                        <a:lnSpc>
                          <a:spcPct val="100000"/>
                        </a:lnSpc>
                        <a:spcBef>
                          <a:spcPts val="0"/>
                        </a:spcBef>
                        <a:spcAft>
                          <a:spcPts val="0"/>
                        </a:spcAft>
                        <a:buClr>
                          <a:schemeClr val="dk1"/>
                        </a:buClr>
                        <a:buSzPts val="1800"/>
                        <a:buFont typeface="Arial"/>
                        <a:buChar char="•"/>
                      </a:pPr>
                      <a:r>
                        <a:rPr lang="en" sz="1800" u="none" strike="noStrike" cap="none">
                          <a:solidFill>
                            <a:srgbClr val="0070C0"/>
                          </a:solidFill>
                          <a:latin typeface="Times"/>
                          <a:sym typeface="Times"/>
                        </a:rPr>
                        <a:t>Goals</a:t>
                      </a:r>
                      <a:r>
                        <a:rPr lang="en" sz="1800" u="none" strike="noStrike" cap="none">
                          <a:solidFill>
                            <a:srgbClr val="0070C0"/>
                          </a:solidFill>
                          <a:latin typeface="Times"/>
                        </a:rPr>
                        <a:t> shared publicly</a:t>
                      </a:r>
                      <a:r>
                        <a:rPr lang="en" sz="1800" u="none" strike="noStrike" cap="none">
                          <a:solidFill>
                            <a:schemeClr val="dk1"/>
                          </a:solidFill>
                          <a:latin typeface="Times"/>
                          <a:sym typeface="Times"/>
                        </a:rPr>
                        <a:t>:</a:t>
                      </a:r>
                      <a:r>
                        <a:rPr lang="en" sz="1100" b="1" u="none" strike="noStrike" cap="none">
                          <a:solidFill>
                            <a:schemeClr val="lt1"/>
                          </a:solidFill>
                          <a:latin typeface="Calibri"/>
                          <a:cs typeface="Calibri"/>
                        </a:rPr>
                        <a:t>  </a:t>
                      </a:r>
                      <a:endParaRPr lang="en" sz="1100" b="1" u="none" strike="noStrike" cap="none">
                        <a:solidFill>
                          <a:schemeClr val="lt1"/>
                        </a:solidFill>
                        <a:latin typeface="Calibri"/>
                        <a:cs typeface="Calibri"/>
                        <a:sym typeface="Arial"/>
                      </a:endParaRPr>
                    </a:p>
                    <a:p>
                      <a:pPr marL="215900" marR="0" lvl="0" indent="-215900" algn="l" rtl="0">
                        <a:lnSpc>
                          <a:spcPct val="100000"/>
                        </a:lnSpc>
                        <a:spcBef>
                          <a:spcPts val="0"/>
                        </a:spcBef>
                        <a:spcAft>
                          <a:spcPts val="0"/>
                        </a:spcAft>
                        <a:buClr>
                          <a:schemeClr val="dk1"/>
                        </a:buClr>
                        <a:buSzPts val="1800"/>
                        <a:buFont typeface="Arial"/>
                        <a:buChar char="•"/>
                      </a:pPr>
                      <a:r>
                        <a:rPr lang="en" sz="1800" b="1" u="none" strike="noStrike" cap="none">
                          <a:solidFill>
                            <a:srgbClr val="FF0000"/>
                          </a:solidFill>
                          <a:latin typeface="Times"/>
                          <a:ea typeface="Times"/>
                          <a:cs typeface="Times"/>
                          <a:sym typeface="Times"/>
                        </a:rPr>
                        <a:t>reduce crime rate by 15%</a:t>
                      </a:r>
                      <a:r>
                        <a:rPr lang="en" sz="1800" b="1" u="none" strike="noStrike" cap="none">
                          <a:solidFill>
                            <a:schemeClr val="dk1"/>
                          </a:solidFill>
                          <a:latin typeface="Times"/>
                          <a:ea typeface="Times"/>
                          <a:cs typeface="Times"/>
                          <a:sym typeface="Times"/>
                        </a:rPr>
                        <a:t>.</a:t>
                      </a:r>
                      <a:endParaRPr sz="1400" u="none" strike="noStrike" cap="none"/>
                    </a:p>
                    <a:p>
                      <a:pPr marL="215900" marR="0" lvl="0" indent="-215900" algn="l" rtl="0">
                        <a:lnSpc>
                          <a:spcPct val="100000"/>
                        </a:lnSpc>
                        <a:spcBef>
                          <a:spcPts val="0"/>
                        </a:spcBef>
                        <a:spcAft>
                          <a:spcPts val="0"/>
                        </a:spcAft>
                        <a:buClr>
                          <a:schemeClr val="dk1"/>
                        </a:buClr>
                        <a:buSzPts val="1800"/>
                        <a:buFont typeface="Arial"/>
                        <a:buChar char="•"/>
                      </a:pPr>
                      <a:r>
                        <a:rPr lang="en" sz="1800" b="1" u="none" strike="noStrike" cap="none">
                          <a:solidFill>
                            <a:srgbClr val="FF0000"/>
                          </a:solidFill>
                          <a:latin typeface="Times"/>
                          <a:ea typeface="Times"/>
                          <a:cs typeface="Times"/>
                          <a:sym typeface="Times"/>
                        </a:rPr>
                        <a:t>reduce homicides and car theft by 50%</a:t>
                      </a:r>
                      <a:r>
                        <a:rPr lang="en" sz="1800" b="1" u="none" strike="noStrike" cap="none">
                          <a:solidFill>
                            <a:schemeClr val="dk1"/>
                          </a:solidFill>
                          <a:latin typeface="Times"/>
                          <a:ea typeface="Times"/>
                          <a:cs typeface="Times"/>
                          <a:sym typeface="Times"/>
                        </a:rPr>
                        <a:t>.</a:t>
                      </a:r>
                      <a:endParaRPr sz="1100" u="none" strike="noStrike" cap="none"/>
                    </a:p>
                    <a:p>
                      <a:pPr marL="215900" marR="0" lvl="0" indent="-215900" algn="l" rtl="0">
                        <a:lnSpc>
                          <a:spcPct val="100000"/>
                        </a:lnSpc>
                        <a:spcBef>
                          <a:spcPts val="0"/>
                        </a:spcBef>
                        <a:spcAft>
                          <a:spcPts val="0"/>
                        </a:spcAft>
                        <a:buClr>
                          <a:schemeClr val="dk1"/>
                        </a:buClr>
                        <a:buSzPts val="1800"/>
                        <a:buFont typeface="Arial"/>
                        <a:buChar char="•"/>
                      </a:pPr>
                      <a:r>
                        <a:rPr lang="en" sz="1800" b="1" u="none" strike="noStrike" cap="none">
                          <a:solidFill>
                            <a:srgbClr val="FF0000"/>
                          </a:solidFill>
                          <a:latin typeface="Times"/>
                          <a:ea typeface="Times"/>
                          <a:cs typeface="Times"/>
                          <a:sym typeface="Times"/>
                        </a:rPr>
                        <a:t>reduce the public perception of insecurity from 80% to 39.4%</a:t>
                      </a:r>
                      <a:r>
                        <a:rPr lang="en" sz="1800" b="1" u="none" strike="noStrike" cap="none">
                          <a:solidFill>
                            <a:schemeClr val="dk1"/>
                          </a:solidFill>
                          <a:latin typeface="Times"/>
                          <a:ea typeface="Times"/>
                          <a:cs typeface="Times"/>
                          <a:sym typeface="Times"/>
                        </a:rPr>
                        <a:t>.</a:t>
                      </a:r>
                      <a:endParaRPr sz="1100" u="none" strike="noStrike" cap="none"/>
                    </a:p>
                    <a:p>
                      <a:pPr marL="215900" marR="0" lvl="0" indent="-215900" algn="l" rtl="0">
                        <a:lnSpc>
                          <a:spcPct val="100000"/>
                        </a:lnSpc>
                        <a:spcBef>
                          <a:spcPts val="0"/>
                        </a:spcBef>
                        <a:spcAft>
                          <a:spcPts val="0"/>
                        </a:spcAft>
                        <a:buClr>
                          <a:schemeClr val="dk1"/>
                        </a:buClr>
                        <a:buSzPts val="1800"/>
                        <a:buFont typeface="Arial"/>
                        <a:buChar char="•"/>
                      </a:pPr>
                      <a:r>
                        <a:rPr lang="en" sz="1800" u="none" strike="noStrike" cap="none">
                          <a:solidFill>
                            <a:srgbClr val="FF0000"/>
                          </a:solidFill>
                          <a:latin typeface="Times"/>
                          <a:ea typeface="Times"/>
                          <a:cs typeface="Times"/>
                          <a:sym typeface="Times"/>
                        </a:rPr>
                        <a:t>boost</a:t>
                      </a:r>
                      <a:r>
                        <a:rPr lang="en" sz="1800" u="none" strike="noStrike" cap="none">
                          <a:solidFill>
                            <a:schemeClr val="dk1"/>
                          </a:solidFill>
                          <a:latin typeface="Times"/>
                          <a:ea typeface="Times"/>
                          <a:cs typeface="Times"/>
                          <a:sym typeface="Times"/>
                        </a:rPr>
                        <a:t> </a:t>
                      </a:r>
                      <a:r>
                        <a:rPr lang="en" sz="1800" b="1" u="none" strike="noStrike" cap="none">
                          <a:solidFill>
                            <a:schemeClr val="dk1"/>
                          </a:solidFill>
                          <a:latin typeface="Times"/>
                          <a:ea typeface="Times"/>
                          <a:cs typeface="Times"/>
                          <a:sym typeface="Times"/>
                        </a:rPr>
                        <a:t>World Justice Project’s </a:t>
                      </a:r>
                      <a:r>
                        <a:rPr lang="en" sz="1800" b="1" u="none" strike="noStrike" cap="none">
                          <a:solidFill>
                            <a:srgbClr val="FF0000"/>
                          </a:solidFill>
                          <a:latin typeface="Times"/>
                          <a:ea typeface="Times"/>
                          <a:cs typeface="Times"/>
                          <a:sym typeface="Times"/>
                        </a:rPr>
                        <a:t>Rule of Law</a:t>
                      </a:r>
                      <a:r>
                        <a:rPr lang="en" sz="1800" b="1" u="none" strike="noStrike" cap="none">
                          <a:solidFill>
                            <a:schemeClr val="dk1"/>
                          </a:solidFill>
                          <a:latin typeface="Times"/>
                          <a:ea typeface="Times"/>
                          <a:cs typeface="Times"/>
                          <a:sym typeface="Times"/>
                        </a:rPr>
                        <a:t> score</a:t>
                      </a:r>
                      <a:r>
                        <a:rPr lang="en" sz="1800" u="none" strike="noStrike" cap="none">
                          <a:solidFill>
                            <a:schemeClr val="dk1"/>
                          </a:solidFill>
                          <a:latin typeface="Times"/>
                          <a:ea typeface="Times"/>
                          <a:cs typeface="Times"/>
                          <a:sym typeface="Times"/>
                        </a:rPr>
                        <a:t> to 0.60 by 2024</a:t>
                      </a:r>
                      <a:r>
                        <a:rPr lang="en" sz="1800" u="none" strike="noStrike" cap="none">
                          <a:solidFill>
                            <a:schemeClr val="dk1"/>
                          </a:solidFill>
                          <a:latin typeface="Times"/>
                          <a:ea typeface="Times"/>
                          <a:cs typeface="Times"/>
                        </a:rPr>
                        <a:t> (</a:t>
                      </a:r>
                      <a:r>
                        <a:rPr lang="en" sz="1800" u="sng" strike="noStrike" cap="none">
                          <a:solidFill>
                            <a:schemeClr val="dk1"/>
                          </a:solidFill>
                          <a:latin typeface="Times"/>
                          <a:ea typeface="Times"/>
                          <a:cs typeface="Times"/>
                        </a:rPr>
                        <a:t>at .42, declining</a:t>
                      </a:r>
                      <a:r>
                        <a:rPr lang="en" sz="1800" u="none" strike="noStrike" cap="none">
                          <a:solidFill>
                            <a:schemeClr val="dk1"/>
                          </a:solidFill>
                          <a:latin typeface="Times"/>
                          <a:ea typeface="Times"/>
                          <a:cs typeface="Times"/>
                        </a:rPr>
                        <a:t>)</a:t>
                      </a:r>
                      <a:endParaRPr sz="1100" u="none" strike="noStrike" cap="none"/>
                    </a:p>
                    <a:p>
                      <a:pPr marL="254000" marR="0" lvl="0" indent="-152400" algn="l" rtl="0">
                        <a:lnSpc>
                          <a:spcPct val="100000"/>
                        </a:lnSpc>
                        <a:spcBef>
                          <a:spcPts val="0"/>
                        </a:spcBef>
                        <a:spcAft>
                          <a:spcPts val="0"/>
                        </a:spcAft>
                        <a:buClr>
                          <a:schemeClr val="dk1"/>
                        </a:buClr>
                        <a:buSzPts val="1700"/>
                        <a:buFont typeface="Arial"/>
                        <a:buNone/>
                      </a:pPr>
                      <a:endParaRPr sz="1700" b="1" u="none" strike="noStrike" cap="none">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700"/>
                        <a:buFont typeface="Arial"/>
                        <a:buNone/>
                      </a:pPr>
                      <a:endParaRPr sz="1700" u="none" strike="noStrike" cap="none">
                        <a:solidFill>
                          <a:schemeClr val="dk1"/>
                        </a:solidFill>
                        <a:latin typeface="Times New Roman"/>
                        <a:ea typeface="Times New Roman"/>
                        <a:cs typeface="Times New Roman"/>
                        <a:sym typeface="Times New Roman"/>
                      </a:endParaRPr>
                    </a:p>
                  </a:txBody>
                  <a:tcPr marL="68600" marR="68600" marT="34300" marB="34300">
                    <a:solidFill>
                      <a:srgbClr val="FFFFFF"/>
                    </a:solidFill>
                  </a:tcPr>
                </a:tc>
                <a:extLst>
                  <a:ext uri="{0D108BD9-81ED-4DB2-BD59-A6C34878D82A}">
                    <a16:rowId xmlns:a16="http://schemas.microsoft.com/office/drawing/2014/main" val="10000"/>
                  </a:ext>
                </a:extLst>
              </a:tr>
              <a:tr h="2399775">
                <a:tc>
                  <a:txBody>
                    <a:bodyPr/>
                    <a:lstStyle/>
                    <a:p>
                      <a:pPr marL="0" marR="0" lvl="0" indent="0" algn="l" rtl="0">
                        <a:lnSpc>
                          <a:spcPct val="100000"/>
                        </a:lnSpc>
                        <a:spcBef>
                          <a:spcPts val="0"/>
                        </a:spcBef>
                        <a:spcAft>
                          <a:spcPts val="0"/>
                        </a:spcAft>
                        <a:buClr>
                          <a:schemeClr val="dk1"/>
                        </a:buClr>
                        <a:buSzPts val="1700"/>
                        <a:buFont typeface="Arial"/>
                        <a:buNone/>
                      </a:pPr>
                      <a:endParaRPr sz="1700" b="1" u="none" strike="noStrike" cap="none">
                        <a:latin typeface="Times New Roman"/>
                        <a:ea typeface="Times New Roman"/>
                        <a:cs typeface="Times New Roman"/>
                        <a:sym typeface="Times New Roman"/>
                      </a:endParaRPr>
                    </a:p>
                  </a:txBody>
                  <a:tcPr marL="68600" marR="68600" marT="34300" marB="34300"/>
                </a:tc>
                <a:extLst>
                  <a:ext uri="{0D108BD9-81ED-4DB2-BD59-A6C34878D82A}">
                    <a16:rowId xmlns:a16="http://schemas.microsoft.com/office/drawing/2014/main" val="10001"/>
                  </a:ext>
                </a:extLst>
              </a:tr>
            </a:tbl>
          </a:graphicData>
        </a:graphic>
      </p:graphicFrame>
      <p:sp>
        <p:nvSpPr>
          <p:cNvPr id="922" name="Google Shape;922;p74"/>
          <p:cNvSpPr txBox="1"/>
          <p:nvPr/>
        </p:nvSpPr>
        <p:spPr>
          <a:xfrm>
            <a:off x="311286" y="5153644"/>
            <a:ext cx="4577645" cy="230833"/>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lang="en" sz="1100" b="0" i="0" u="none" strike="noStrike" cap="none">
              <a:solidFill>
                <a:srgbClr val="000000"/>
              </a:solidFill>
              <a:latin typeface="Times New Roman"/>
              <a:cs typeface="Times New Roman"/>
            </a:endParaRPr>
          </a:p>
        </p:txBody>
      </p:sp>
      <p:pic>
        <p:nvPicPr>
          <p:cNvPr id="923" name="Google Shape;923;p74" descr="Image result for education icon"/>
          <p:cNvPicPr preferRelativeResize="0"/>
          <p:nvPr/>
        </p:nvPicPr>
        <p:blipFill rotWithShape="1">
          <a:blip r:embed="rId3">
            <a:alphaModFix/>
          </a:blip>
          <a:srcRect t="11138" b="15740"/>
          <a:stretch/>
        </p:blipFill>
        <p:spPr>
          <a:xfrm>
            <a:off x="7415831" y="1170267"/>
            <a:ext cx="1098955" cy="875703"/>
          </a:xfrm>
          <a:prstGeom prst="rect">
            <a:avLst/>
          </a:prstGeom>
          <a:noFill/>
          <a:ln>
            <a:noFill/>
          </a:ln>
        </p:spPr>
      </p:pic>
      <p:pic>
        <p:nvPicPr>
          <p:cNvPr id="924" name="Google Shape;924;p74" descr="authority, enforcement, law, officer, police, stop, traffic icon"/>
          <p:cNvPicPr preferRelativeResize="0"/>
          <p:nvPr/>
        </p:nvPicPr>
        <p:blipFill rotWithShape="1">
          <a:blip r:embed="rId4">
            <a:alphaModFix/>
          </a:blip>
          <a:srcRect/>
          <a:stretch/>
        </p:blipFill>
        <p:spPr>
          <a:xfrm>
            <a:off x="7323417" y="3067068"/>
            <a:ext cx="1014713" cy="1014713"/>
          </a:xfrm>
          <a:prstGeom prst="rect">
            <a:avLst/>
          </a:prstGeom>
          <a:noFill/>
          <a:ln>
            <a:noFill/>
          </a:ln>
        </p:spPr>
      </p:pic>
      <p:pic>
        <p:nvPicPr>
          <p:cNvPr id="925" name="Google Shape;925;p74"/>
          <p:cNvPicPr preferRelativeResize="0"/>
          <p:nvPr/>
        </p:nvPicPr>
        <p:blipFill rotWithShape="1">
          <a:blip r:embed="rId5">
            <a:alphaModFix/>
          </a:blip>
          <a:srcRect l="57550" t="31485" r="21590" b="60215"/>
          <a:stretch/>
        </p:blipFill>
        <p:spPr>
          <a:xfrm>
            <a:off x="7583749" y="151859"/>
            <a:ext cx="1560251" cy="87764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7"/>
          <p:cNvSpPr txBox="1"/>
          <p:nvPr/>
        </p:nvSpPr>
        <p:spPr>
          <a:xfrm>
            <a:off x="0" y="4866501"/>
            <a:ext cx="5450305" cy="230833"/>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Times New Roman"/>
                <a:ea typeface="Times New Roman"/>
                <a:cs typeface="Times New Roman"/>
                <a:sym typeface="Times New Roman"/>
              </a:rPr>
              <a:t>Source: Bureau of transportation statistics, 2021</a:t>
            </a:r>
            <a:endParaRPr sz="1100" b="0" i="0" u="none" strike="noStrike" cap="none">
              <a:solidFill>
                <a:srgbClr val="000000"/>
              </a:solidFill>
              <a:latin typeface="Times New Roman"/>
              <a:ea typeface="Times New Roman"/>
              <a:cs typeface="Times New Roman"/>
              <a:sym typeface="Times New Roman"/>
            </a:endParaRPr>
          </a:p>
        </p:txBody>
      </p:sp>
      <p:sp>
        <p:nvSpPr>
          <p:cNvPr id="328" name="Google Shape;328;p7"/>
          <p:cNvSpPr/>
          <p:nvPr/>
        </p:nvSpPr>
        <p:spPr>
          <a:xfrm>
            <a:off x="244397" y="1485846"/>
            <a:ext cx="4746857" cy="1846660"/>
          </a:xfrm>
          <a:prstGeom prst="rect">
            <a:avLst/>
          </a:prstGeom>
          <a:noFill/>
          <a:ln>
            <a:noFill/>
          </a:ln>
        </p:spPr>
        <p:txBody>
          <a:bodyPr spcFirstLastPara="1" wrap="square" lIns="68575" tIns="34275" rIns="68575" bIns="34275" anchor="t" anchorCtr="0">
            <a:noAutofit/>
          </a:bodyPr>
          <a:lstStyle/>
          <a:p>
            <a:pPr>
              <a:buSzPts val="2400"/>
            </a:pPr>
            <a:r>
              <a:rPr lang="en" sz="2400">
                <a:latin typeface="Times New Roman"/>
                <a:ea typeface="Times New Roman"/>
                <a:cs typeface="Times New Roman"/>
                <a:sym typeface="Times New Roman"/>
              </a:rPr>
              <a:t>Each </a:t>
            </a:r>
            <a:r>
              <a:rPr lang="en" sz="2400" b="0" i="0" u="none" strike="noStrike" cap="none">
                <a:solidFill>
                  <a:srgbClr val="000000"/>
                </a:solidFill>
                <a:latin typeface="Times New Roman"/>
                <a:ea typeface="Times New Roman"/>
                <a:cs typeface="Times New Roman"/>
                <a:sym typeface="Times New Roman"/>
              </a:rPr>
              <a:t>day over</a:t>
            </a:r>
            <a:r>
              <a:rPr lang="en" sz="2400">
                <a:latin typeface="Times New Roman"/>
                <a:ea typeface="Times New Roman"/>
                <a:cs typeface="Times New Roman"/>
                <a:sym typeface="Times New Roman"/>
              </a:rPr>
              <a:t> </a:t>
            </a:r>
            <a:endParaRPr sz="1100" b="0" i="0" u="none" strike="noStrike" cap="none">
              <a:solidFill>
                <a:srgbClr val="000000"/>
              </a:solidFill>
              <a:latin typeface="Arial"/>
              <a:ea typeface="Arial"/>
              <a:cs typeface="Arial"/>
              <a:sym typeface="Arial"/>
            </a:endParaRPr>
          </a:p>
          <a:p>
            <a:pPr>
              <a:spcBef>
                <a:spcPts val="1400"/>
              </a:spcBef>
              <a:buSzPts val="4500"/>
            </a:pPr>
            <a:r>
              <a:rPr lang="en" sz="4500" b="0" i="0" u="none" strike="noStrike" cap="none">
                <a:solidFill>
                  <a:srgbClr val="0070C0"/>
                </a:solidFill>
                <a:latin typeface="Times New Roman"/>
                <a:ea typeface="Times New Roman"/>
                <a:cs typeface="Times New Roman"/>
                <a:sym typeface="Times New Roman"/>
              </a:rPr>
              <a:t>1 million</a:t>
            </a:r>
            <a:r>
              <a:rPr lang="en" sz="4500">
                <a:solidFill>
                  <a:srgbClr val="0070C0"/>
                </a:solidFill>
                <a:latin typeface="Times New Roman"/>
                <a:ea typeface="Times New Roman"/>
                <a:cs typeface="Times New Roman"/>
                <a:sym typeface="Times New Roman"/>
              </a:rPr>
              <a:t> </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1400"/>
              </a:spcBef>
              <a:spcAft>
                <a:spcPts val="0"/>
              </a:spcAft>
              <a:buClr>
                <a:srgbClr val="000000"/>
              </a:buClr>
              <a:buSzPts val="2400"/>
              <a:buFont typeface="Arial"/>
              <a:buNone/>
            </a:pPr>
            <a:r>
              <a:rPr lang="en" sz="2400" b="0" i="0" u="none" strike="noStrike" cap="none">
                <a:solidFill>
                  <a:srgbClr val="000000"/>
                </a:solidFill>
                <a:latin typeface="Times New Roman"/>
                <a:ea typeface="Times New Roman"/>
                <a:cs typeface="Times New Roman"/>
                <a:sym typeface="Times New Roman"/>
              </a:rPr>
              <a:t>border crossings</a:t>
            </a:r>
            <a:endParaRPr sz="1100" b="0" i="0" u="none" strike="noStrike" cap="none">
              <a:solidFill>
                <a:srgbClr val="000000"/>
              </a:solidFill>
              <a:latin typeface="Arial"/>
              <a:ea typeface="Arial"/>
              <a:cs typeface="Arial"/>
              <a:sym typeface="Arial"/>
            </a:endParaRPr>
          </a:p>
        </p:txBody>
      </p:sp>
      <p:sp>
        <p:nvSpPr>
          <p:cNvPr id="329" name="Google Shape;329;p7"/>
          <p:cNvSpPr txBox="1">
            <a:spLocks noGrp="1"/>
          </p:cNvSpPr>
          <p:nvPr>
            <p:ph type="title"/>
          </p:nvPr>
        </p:nvSpPr>
        <p:spPr>
          <a:xfrm>
            <a:off x="101279" y="205978"/>
            <a:ext cx="8229600" cy="85725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chemeClr val="dk1"/>
              </a:buClr>
              <a:buSzPts val="3300"/>
              <a:buFont typeface="Times New Roman"/>
              <a:buNone/>
            </a:pPr>
            <a:r>
              <a:rPr lang="en" sz="3200"/>
              <a:t>Border Crossings back to pre-COVID levels</a:t>
            </a:r>
            <a:endParaRPr sz="3200"/>
          </a:p>
        </p:txBody>
      </p:sp>
      <p:cxnSp>
        <p:nvCxnSpPr>
          <p:cNvPr id="330" name="Google Shape;330;p7"/>
          <p:cNvCxnSpPr/>
          <p:nvPr/>
        </p:nvCxnSpPr>
        <p:spPr>
          <a:xfrm>
            <a:off x="4552745" y="1063228"/>
            <a:ext cx="20782" cy="4080272"/>
          </a:xfrm>
          <a:prstGeom prst="straightConnector1">
            <a:avLst/>
          </a:prstGeom>
          <a:noFill/>
          <a:ln w="9525" cap="flat" cmpd="sng">
            <a:solidFill>
              <a:schemeClr val="dk1"/>
            </a:solidFill>
            <a:prstDash val="solid"/>
            <a:round/>
            <a:headEnd type="none" w="sm" len="sm"/>
            <a:tailEnd type="none" w="sm" len="sm"/>
          </a:ln>
        </p:spPr>
      </p:cxnSp>
      <p:pic>
        <p:nvPicPr>
          <p:cNvPr id="331" name="Google Shape;331;p7"/>
          <p:cNvPicPr preferRelativeResize="0"/>
          <p:nvPr/>
        </p:nvPicPr>
        <p:blipFill rotWithShape="1">
          <a:blip r:embed="rId3">
            <a:alphaModFix/>
          </a:blip>
          <a:srcRect l="41691" t="50969" r="17488" b="3629"/>
          <a:stretch/>
        </p:blipFill>
        <p:spPr>
          <a:xfrm>
            <a:off x="4830149" y="1120448"/>
            <a:ext cx="3623701" cy="3994980"/>
          </a:xfrm>
          <a:prstGeom prst="rect">
            <a:avLst/>
          </a:prstGeom>
          <a:noFill/>
          <a:ln>
            <a:noFill/>
          </a:ln>
        </p:spPr>
      </p:pic>
      <p:pic>
        <p:nvPicPr>
          <p:cNvPr id="332" name="Google Shape;332;p7"/>
          <p:cNvPicPr preferRelativeResize="0"/>
          <p:nvPr/>
        </p:nvPicPr>
        <p:blipFill rotWithShape="1">
          <a:blip r:embed="rId4">
            <a:alphaModFix/>
          </a:blip>
          <a:srcRect l="10843" t="13295" r="70812" b="57944"/>
          <a:stretch/>
        </p:blipFill>
        <p:spPr>
          <a:xfrm>
            <a:off x="2717965" y="1989485"/>
            <a:ext cx="1578159" cy="1215477"/>
          </a:xfrm>
          <a:prstGeom prst="rect">
            <a:avLst/>
          </a:prstGeom>
          <a:noFill/>
          <a:ln>
            <a:noFill/>
          </a:ln>
        </p:spPr>
      </p:pic>
      <p:pic>
        <p:nvPicPr>
          <p:cNvPr id="333" name="Google Shape;333;p7"/>
          <p:cNvPicPr preferRelativeResize="0"/>
          <p:nvPr/>
        </p:nvPicPr>
        <p:blipFill rotWithShape="1">
          <a:blip r:embed="rId4">
            <a:alphaModFix/>
          </a:blip>
          <a:srcRect l="67585" t="19559" r="13728" b="34983"/>
          <a:stretch/>
        </p:blipFill>
        <p:spPr>
          <a:xfrm>
            <a:off x="2842061" y="3507863"/>
            <a:ext cx="1329966" cy="1589470"/>
          </a:xfrm>
          <a:prstGeom prst="rect">
            <a:avLst/>
          </a:prstGeom>
          <a:noFill/>
          <a:ln>
            <a:noFill/>
          </a:ln>
        </p:spPr>
      </p:pic>
      <p:pic>
        <p:nvPicPr>
          <p:cNvPr id="334" name="Google Shape;334;p7"/>
          <p:cNvPicPr preferRelativeResize="0"/>
          <p:nvPr/>
        </p:nvPicPr>
        <p:blipFill rotWithShape="1">
          <a:blip r:embed="rId4">
            <a:alphaModFix/>
          </a:blip>
          <a:srcRect l="40581" t="39735" r="37997" b="35908"/>
          <a:stretch/>
        </p:blipFill>
        <p:spPr>
          <a:xfrm>
            <a:off x="244397" y="3696705"/>
            <a:ext cx="1743555" cy="980954"/>
          </a:xfrm>
          <a:prstGeom prst="rect">
            <a:avLst/>
          </a:prstGeom>
          <a:noFill/>
          <a:ln>
            <a:noFill/>
          </a:ln>
        </p:spPr>
      </p:pic>
    </p:spTree>
  </p:cSld>
  <p:clrMapOvr>
    <a:masterClrMapping/>
  </p:clrMapOvr>
  <p:transition spd="slow">
    <p:push dir="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sp>
        <p:nvSpPr>
          <p:cNvPr id="930" name="Google Shape;930;p75"/>
          <p:cNvSpPr txBox="1">
            <a:spLocks noGrp="1"/>
          </p:cNvSpPr>
          <p:nvPr>
            <p:ph type="title"/>
          </p:nvPr>
        </p:nvSpPr>
        <p:spPr>
          <a:xfrm>
            <a:off x="153649" y="172250"/>
            <a:ext cx="8795478" cy="857250"/>
          </a:xfrm>
          <a:prstGeom prst="rect">
            <a:avLst/>
          </a:prstGeom>
          <a:noFill/>
          <a:ln>
            <a:noFill/>
          </a:ln>
        </p:spPr>
        <p:txBody>
          <a:bodyPr spcFirstLastPara="1" wrap="square" lIns="68575" tIns="34275" rIns="68575" bIns="34275" anchor="ctr" anchorCtr="0">
            <a:noAutofit/>
          </a:bodyPr>
          <a:lstStyle/>
          <a:p>
            <a:r>
              <a:rPr lang="en" dirty="0"/>
              <a:t>AMLO after 5+ years: Mixed Results</a:t>
            </a:r>
            <a:endParaRPr dirty="0"/>
          </a:p>
        </p:txBody>
      </p:sp>
      <p:sp>
        <p:nvSpPr>
          <p:cNvPr id="931" name="Google Shape;931;p75"/>
          <p:cNvSpPr txBox="1">
            <a:spLocks noGrp="1"/>
          </p:cNvSpPr>
          <p:nvPr>
            <p:ph type="body" idx="1"/>
          </p:nvPr>
        </p:nvSpPr>
        <p:spPr>
          <a:xfrm>
            <a:off x="153648" y="1051322"/>
            <a:ext cx="8795400" cy="3943200"/>
          </a:xfrm>
          <a:prstGeom prst="rect">
            <a:avLst/>
          </a:prstGeom>
          <a:noFill/>
          <a:ln>
            <a:noFill/>
          </a:ln>
        </p:spPr>
        <p:txBody>
          <a:bodyPr spcFirstLastPara="1" wrap="square" lIns="68575" tIns="34275" rIns="68575" bIns="34275" anchor="t" anchorCtr="0">
            <a:noAutofit/>
          </a:bodyPr>
          <a:lstStyle/>
          <a:p>
            <a:r>
              <a:rPr lang="en" sz="1800" b="1" u="sng"/>
              <a:t>Popularity</a:t>
            </a:r>
            <a:r>
              <a:rPr lang="en" sz="1800" b="1"/>
              <a:t>:</a:t>
            </a:r>
            <a:r>
              <a:rPr lang="en" sz="1800" b="1">
                <a:solidFill>
                  <a:srgbClr val="FF0000"/>
                </a:solidFill>
              </a:rPr>
              <a:t> consistently over 50%.  Talented political communicator.</a:t>
            </a:r>
            <a:endParaRPr sz="1800" b="1">
              <a:solidFill>
                <a:srgbClr val="FF0000"/>
              </a:solidFill>
            </a:endParaRPr>
          </a:p>
          <a:p>
            <a:r>
              <a:rPr lang="en" sz="1800" b="1" u="sng"/>
              <a:t>USMCA and US: </a:t>
            </a:r>
            <a:r>
              <a:rPr lang="en" sz="1800" b="1">
                <a:solidFill>
                  <a:srgbClr val="FF0000"/>
                </a:solidFill>
              </a:rPr>
              <a:t>trade was essential</a:t>
            </a:r>
            <a:r>
              <a:rPr lang="en" sz="1800" b="1"/>
              <a:t> for Mexico to </a:t>
            </a:r>
            <a:r>
              <a:rPr lang="en" sz="1800" b="1">
                <a:solidFill>
                  <a:srgbClr val="FF0000"/>
                </a:solidFill>
              </a:rPr>
              <a:t>recover</a:t>
            </a:r>
            <a:r>
              <a:rPr lang="en" sz="1800" b="1"/>
              <a:t> from pandemic;</a:t>
            </a:r>
            <a:r>
              <a:rPr lang="en" sz="1800"/>
              <a:t> </a:t>
            </a:r>
            <a:r>
              <a:rPr lang="en" sz="1800" b="1">
                <a:solidFill>
                  <a:srgbClr val="FF0000"/>
                </a:solidFill>
              </a:rPr>
              <a:t>serious disputes need resolution</a:t>
            </a:r>
            <a:r>
              <a:rPr lang="en" sz="1800"/>
              <a:t>.</a:t>
            </a:r>
            <a:endParaRPr sz="1800"/>
          </a:p>
          <a:p>
            <a:r>
              <a:rPr lang="en" sz="1800" b="1" u="sng"/>
              <a:t>Pandemic</a:t>
            </a:r>
            <a:r>
              <a:rPr lang="en" sz="1800" b="1"/>
              <a:t>: </a:t>
            </a:r>
            <a:r>
              <a:rPr lang="en" sz="1800" b="1">
                <a:solidFill>
                  <a:srgbClr val="FF0000"/>
                </a:solidFill>
              </a:rPr>
              <a:t>Deaths were high</a:t>
            </a:r>
            <a:r>
              <a:rPr lang="en" sz="1800"/>
              <a:t>, showed weak public health system; </a:t>
            </a:r>
            <a:r>
              <a:rPr lang="en" sz="1800" b="1">
                <a:solidFill>
                  <a:srgbClr val="FF0000"/>
                </a:solidFill>
              </a:rPr>
              <a:t>poverty rose</a:t>
            </a:r>
            <a:r>
              <a:rPr lang="en" sz="1800"/>
              <a:t>.</a:t>
            </a:r>
            <a:endParaRPr sz="1800"/>
          </a:p>
          <a:p>
            <a:r>
              <a:rPr lang="en" sz="1800" b="1" u="sng"/>
              <a:t>Economy</a:t>
            </a:r>
            <a:r>
              <a:rPr lang="en" sz="1800"/>
              <a:t>: </a:t>
            </a:r>
            <a:r>
              <a:rPr lang="en" sz="1800" b="1">
                <a:solidFill>
                  <a:srgbClr val="FF0000"/>
                </a:solidFill>
              </a:rPr>
              <a:t>Contraction 8.2%</a:t>
            </a:r>
            <a:r>
              <a:rPr lang="en" sz="1800">
                <a:solidFill>
                  <a:srgbClr val="FF0000"/>
                </a:solidFill>
              </a:rPr>
              <a:t> in 2020</a:t>
            </a:r>
            <a:r>
              <a:rPr lang="en" sz="1800"/>
              <a:t>; </a:t>
            </a:r>
            <a:r>
              <a:rPr lang="en" sz="1800" b="1"/>
              <a:t>rebounded </a:t>
            </a:r>
            <a:r>
              <a:rPr lang="en" sz="1800" b="1">
                <a:solidFill>
                  <a:srgbClr val="FF0000"/>
                </a:solidFill>
              </a:rPr>
              <a:t>5% </a:t>
            </a:r>
            <a:r>
              <a:rPr lang="en" sz="1800">
                <a:solidFill>
                  <a:srgbClr val="FF0000"/>
                </a:solidFill>
              </a:rPr>
              <a:t>in 2021</a:t>
            </a:r>
            <a:r>
              <a:rPr lang="en" sz="1800" b="1">
                <a:solidFill>
                  <a:srgbClr val="FF0000"/>
                </a:solidFill>
              </a:rPr>
              <a:t>; </a:t>
            </a:r>
            <a:r>
              <a:rPr lang="en" sz="1800">
                <a:solidFill>
                  <a:srgbClr val="FF0000"/>
                </a:solidFill>
              </a:rPr>
              <a:t>2022 </a:t>
            </a:r>
            <a:r>
              <a:rPr lang="en" sz="1800" b="1">
                <a:solidFill>
                  <a:srgbClr val="FF0000"/>
                </a:solidFill>
              </a:rPr>
              <a:t>3%; 2023 est. 3.4%</a:t>
            </a:r>
            <a:r>
              <a:rPr lang="en" sz="1800"/>
              <a:t>.  Many</a:t>
            </a:r>
            <a:r>
              <a:rPr lang="en" sz="1800" b="1"/>
              <a:t> perceive negative business environment</a:t>
            </a:r>
            <a:r>
              <a:rPr lang="en" sz="1800"/>
              <a:t>, but </a:t>
            </a:r>
            <a:r>
              <a:rPr lang="en" sz="1800" b="1"/>
              <a:t>proximity of US market is sparking exports</a:t>
            </a:r>
            <a:r>
              <a:rPr lang="en" sz="1800"/>
              <a:t>.  Massive remittances from US help.</a:t>
            </a:r>
            <a:endParaRPr sz="1800" b="1"/>
          </a:p>
          <a:p>
            <a:pPr indent="-304800">
              <a:buSzPts val="1200"/>
            </a:pPr>
            <a:r>
              <a:rPr lang="en" sz="1800" b="1" u="sng"/>
              <a:t>Poverty</a:t>
            </a:r>
            <a:r>
              <a:rPr lang="en" sz="1800" b="1"/>
              <a:t>: </a:t>
            </a:r>
            <a:r>
              <a:rPr lang="en" sz="1800" b="1">
                <a:solidFill>
                  <a:srgbClr val="000000"/>
                </a:solidFill>
              </a:rPr>
              <a:t>B</a:t>
            </a:r>
            <a:r>
              <a:rPr lang="en" sz="1800" b="1">
                <a:solidFill>
                  <a:srgbClr val="222222"/>
                </a:solidFill>
                <a:highlight>
                  <a:srgbClr val="FFFFFF"/>
                </a:highlight>
              </a:rPr>
              <a:t>y </a:t>
            </a:r>
            <a:r>
              <a:rPr lang="en" sz="1800" b="1">
                <a:solidFill>
                  <a:srgbClr val="FF0000"/>
                </a:solidFill>
                <a:highlight>
                  <a:srgbClr val="FFFFFF"/>
                </a:highlight>
              </a:rPr>
              <a:t>2023, </a:t>
            </a:r>
            <a:r>
              <a:rPr lang="en" sz="1800" b="1" u="sng">
                <a:solidFill>
                  <a:srgbClr val="FF0000"/>
                </a:solidFill>
                <a:highlight>
                  <a:srgbClr val="FFFFFF"/>
                </a:highlight>
              </a:rPr>
              <a:t>5.7 million fewer Mexicans lived below the poverty line</a:t>
            </a:r>
            <a:r>
              <a:rPr lang="en" sz="1800" b="1">
                <a:solidFill>
                  <a:srgbClr val="FF0000"/>
                </a:solidFill>
                <a:highlight>
                  <a:srgbClr val="FFFFFF"/>
                </a:highlight>
              </a:rPr>
              <a:t> than in 2018 (56 million), but </a:t>
            </a:r>
            <a:r>
              <a:rPr lang="en" sz="1800" b="1" u="sng">
                <a:solidFill>
                  <a:srgbClr val="FF0000"/>
                </a:solidFill>
                <a:highlight>
                  <a:srgbClr val="FFFFFF"/>
                </a:highlight>
              </a:rPr>
              <a:t>those in extreme poverty rose</a:t>
            </a:r>
            <a:r>
              <a:rPr lang="en" sz="1800" b="1">
                <a:solidFill>
                  <a:srgbClr val="FF0000"/>
                </a:solidFill>
                <a:highlight>
                  <a:srgbClr val="FFFFFF"/>
                </a:highlight>
              </a:rPr>
              <a:t>. </a:t>
            </a:r>
            <a:r>
              <a:rPr lang="en" sz="1800" b="1" u="sng">
                <a:solidFill>
                  <a:srgbClr val="FF0000"/>
                </a:solidFill>
                <a:highlight>
                  <a:srgbClr val="FFFFFF"/>
                </a:highlight>
              </a:rPr>
              <a:t>30 million more</a:t>
            </a:r>
            <a:r>
              <a:rPr lang="en" sz="1800" b="1">
                <a:solidFill>
                  <a:srgbClr val="FF0000"/>
                </a:solidFill>
                <a:highlight>
                  <a:srgbClr val="FFFFFF"/>
                </a:highlight>
              </a:rPr>
              <a:t> than in 2018 reported </a:t>
            </a:r>
            <a:r>
              <a:rPr lang="en" sz="1800" b="1" u="sng">
                <a:solidFill>
                  <a:srgbClr val="FF0000"/>
                </a:solidFill>
                <a:highlight>
                  <a:srgbClr val="FFFFFF"/>
                </a:highlight>
              </a:rPr>
              <a:t>no access to health care</a:t>
            </a:r>
            <a:r>
              <a:rPr lang="en" sz="1800" b="1">
                <a:solidFill>
                  <a:srgbClr val="FF0000"/>
                </a:solidFill>
                <a:highlight>
                  <a:srgbClr val="FFFFFF"/>
                </a:highlight>
              </a:rPr>
              <a:t>.  Still </a:t>
            </a:r>
            <a:r>
              <a:rPr lang="en" sz="1800" b="1" u="sng">
                <a:solidFill>
                  <a:srgbClr val="FF0000"/>
                </a:solidFill>
                <a:highlight>
                  <a:srgbClr val="FFFFFF"/>
                </a:highlight>
              </a:rPr>
              <a:t>increased money to poorer workers/farmers</a:t>
            </a:r>
            <a:r>
              <a:rPr lang="en" sz="1800" b="1">
                <a:solidFill>
                  <a:srgbClr val="FF0000"/>
                </a:solidFill>
                <a:highlight>
                  <a:srgbClr val="FFFFFF"/>
                </a:highlight>
              </a:rPr>
              <a:t>.</a:t>
            </a:r>
          </a:p>
          <a:p>
            <a:pPr indent="-304800">
              <a:buSzPts val="1200"/>
            </a:pPr>
            <a:r>
              <a:rPr lang="en-US" sz="1800" b="1" u="sng"/>
              <a:t>Infrastructure Controversial</a:t>
            </a:r>
            <a:r>
              <a:rPr lang="en-US" sz="1800" b="1"/>
              <a:t>: </a:t>
            </a:r>
            <a:r>
              <a:rPr lang="en-US" sz="1800">
                <a:solidFill>
                  <a:srgbClr val="FF0000"/>
                </a:solidFill>
              </a:rPr>
              <a:t>Dos Bocas refinery</a:t>
            </a:r>
            <a:r>
              <a:rPr lang="en-US" sz="1800"/>
              <a:t>,</a:t>
            </a:r>
            <a:r>
              <a:rPr lang="en-US" sz="1800">
                <a:solidFill>
                  <a:srgbClr val="000000"/>
                </a:solidFill>
              </a:rPr>
              <a:t> </a:t>
            </a:r>
            <a:r>
              <a:rPr lang="en-US" sz="1800">
                <a:solidFill>
                  <a:srgbClr val="FF0000"/>
                </a:solidFill>
              </a:rPr>
              <a:t>Tren Maya</a:t>
            </a:r>
            <a:r>
              <a:rPr lang="en-US" sz="1800"/>
              <a:t> </a:t>
            </a:r>
            <a:r>
              <a:rPr lang="en-US" sz="1800">
                <a:solidFill>
                  <a:srgbClr val="FF0000"/>
                </a:solidFill>
              </a:rPr>
              <a:t>over budget</a:t>
            </a:r>
            <a:r>
              <a:rPr lang="en-US" sz="1800"/>
              <a:t>.  </a:t>
            </a:r>
            <a:r>
              <a:rPr lang="en-US" sz="1800">
                <a:solidFill>
                  <a:srgbClr val="FF0000"/>
                </a:solidFill>
              </a:rPr>
              <a:t>Using expropriation</a:t>
            </a:r>
            <a:r>
              <a:rPr lang="en-US" sz="1800"/>
              <a:t> to complete </a:t>
            </a:r>
            <a:r>
              <a:rPr lang="en-US" sz="1800">
                <a:solidFill>
                  <a:srgbClr val="FF0000"/>
                </a:solidFill>
              </a:rPr>
              <a:t>trans-isthmus railway</a:t>
            </a:r>
            <a:r>
              <a:rPr lang="en-US" sz="1800"/>
              <a:t> (Tehuantepec).  New </a:t>
            </a:r>
            <a:r>
              <a:rPr lang="en-US" sz="1800">
                <a:solidFill>
                  <a:srgbClr val="FF0000"/>
                </a:solidFill>
              </a:rPr>
              <a:t>Felipe Angeles airport</a:t>
            </a:r>
            <a:r>
              <a:rPr lang="en-US" sz="1800"/>
              <a:t> under-used.  AMLO claims success; Opposition says wasted money.</a:t>
            </a:r>
          </a:p>
          <a:p>
            <a:pPr marL="457200" lvl="0" indent="-304800" algn="l" rtl="0">
              <a:lnSpc>
                <a:spcPct val="100000"/>
              </a:lnSpc>
              <a:spcBef>
                <a:spcPts val="300"/>
              </a:spcBef>
              <a:spcAft>
                <a:spcPts val="0"/>
              </a:spcAft>
              <a:buSzPts val="1200"/>
              <a:buChar char="•"/>
            </a:pPr>
            <a:endParaRPr sz="1800" b="1">
              <a:solidFill>
                <a:srgbClr val="FF0000"/>
              </a:solidFill>
            </a:endParaRPr>
          </a:p>
          <a:p>
            <a:pPr marL="914400" lvl="1" indent="-228600" algn="l" rtl="0">
              <a:lnSpc>
                <a:spcPct val="100000"/>
              </a:lnSpc>
              <a:spcBef>
                <a:spcPts val="300"/>
              </a:spcBef>
              <a:spcAft>
                <a:spcPts val="0"/>
              </a:spcAft>
              <a:buSzPts val="1400"/>
              <a:buNone/>
            </a:pPr>
            <a:endParaRPr sz="2000"/>
          </a:p>
          <a:p>
            <a:pPr marL="914400" lvl="1" indent="-228600" algn="l" rtl="0">
              <a:lnSpc>
                <a:spcPct val="100000"/>
              </a:lnSpc>
              <a:spcBef>
                <a:spcPts val="300"/>
              </a:spcBef>
              <a:spcAft>
                <a:spcPts val="0"/>
              </a:spcAft>
              <a:buSzPts val="1400"/>
              <a:buNone/>
            </a:pPr>
            <a:endParaRPr sz="600"/>
          </a:p>
          <a:p>
            <a:pPr marL="457200" lvl="0" indent="-228600" algn="l" rtl="0">
              <a:lnSpc>
                <a:spcPct val="100000"/>
              </a:lnSpc>
              <a:spcBef>
                <a:spcPts val="300"/>
              </a:spcBef>
              <a:spcAft>
                <a:spcPts val="0"/>
              </a:spcAft>
              <a:buClr>
                <a:schemeClr val="dk1"/>
              </a:buClr>
              <a:buSzPts val="1400"/>
              <a:buNone/>
            </a:pPr>
            <a:endParaRPr sz="1275" b="1"/>
          </a:p>
          <a:p>
            <a:pPr marL="914400" lvl="1" indent="-228600" algn="l" rtl="0">
              <a:lnSpc>
                <a:spcPct val="100000"/>
              </a:lnSpc>
              <a:spcBef>
                <a:spcPts val="300"/>
              </a:spcBef>
              <a:spcAft>
                <a:spcPts val="0"/>
              </a:spcAft>
              <a:buSzPts val="1400"/>
              <a:buNone/>
            </a:pPr>
            <a:endParaRPr sz="1275"/>
          </a:p>
          <a:p>
            <a:pPr marL="914400" lvl="1" indent="-228600" algn="l" rtl="0">
              <a:lnSpc>
                <a:spcPct val="100000"/>
              </a:lnSpc>
              <a:spcBef>
                <a:spcPts val="300"/>
              </a:spcBef>
              <a:spcAft>
                <a:spcPts val="0"/>
              </a:spcAft>
              <a:buSzPts val="1400"/>
              <a:buNone/>
            </a:pPr>
            <a:endParaRPr sz="1275" b="1"/>
          </a:p>
          <a:p>
            <a:pPr marL="457200" lvl="0" indent="-228600" algn="l" rtl="0">
              <a:lnSpc>
                <a:spcPct val="100000"/>
              </a:lnSpc>
              <a:spcBef>
                <a:spcPts val="300"/>
              </a:spcBef>
              <a:spcAft>
                <a:spcPts val="0"/>
              </a:spcAft>
              <a:buClr>
                <a:schemeClr val="dk1"/>
              </a:buClr>
              <a:buSzPts val="1400"/>
              <a:buNone/>
            </a:pPr>
            <a:endParaRPr sz="1275"/>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79464-BFFD-7A18-8344-A82610B543F6}"/>
              </a:ext>
            </a:extLst>
          </p:cNvPr>
          <p:cNvSpPr>
            <a:spLocks noGrp="1"/>
          </p:cNvSpPr>
          <p:nvPr>
            <p:ph type="title"/>
          </p:nvPr>
        </p:nvSpPr>
        <p:spPr>
          <a:xfrm>
            <a:off x="153649" y="172250"/>
            <a:ext cx="8795478" cy="627154"/>
          </a:xfrm>
        </p:spPr>
        <p:txBody>
          <a:bodyPr/>
          <a:lstStyle/>
          <a:p>
            <a:r>
              <a:rPr lang="en-US"/>
              <a:t>AMLO after three plus years: Results, part II</a:t>
            </a:r>
          </a:p>
        </p:txBody>
      </p:sp>
      <p:sp>
        <p:nvSpPr>
          <p:cNvPr id="6" name="TextBox 5">
            <a:extLst>
              <a:ext uri="{FF2B5EF4-FFF2-40B4-BE49-F238E27FC236}">
                <a16:creationId xmlns:a16="http://schemas.microsoft.com/office/drawing/2014/main" id="{CCF4EC01-BBDE-4DC1-BA96-27B08982DC0B}"/>
              </a:ext>
            </a:extLst>
          </p:cNvPr>
          <p:cNvSpPr txBox="1"/>
          <p:nvPr/>
        </p:nvSpPr>
        <p:spPr>
          <a:xfrm>
            <a:off x="0" y="1284051"/>
            <a:ext cx="8949127" cy="3331681"/>
          </a:xfrm>
          <a:prstGeom prst="rect">
            <a:avLst/>
          </a:prstGeom>
          <a:noFill/>
        </p:spPr>
        <p:txBody>
          <a:bodyPr wrap="square" lIns="91440" tIns="45720" rIns="91440" bIns="45720" rtlCol="0" anchor="t">
            <a:spAutoFit/>
          </a:bodyPr>
          <a:lstStyle/>
          <a:p>
            <a:pPr marL="457200" indent="-317500">
              <a:spcBef>
                <a:spcPts val="300"/>
              </a:spcBef>
              <a:buClr>
                <a:schemeClr val="dk1"/>
              </a:buClr>
              <a:buSzPts val="1400"/>
              <a:buChar char="•"/>
            </a:pPr>
            <a:r>
              <a:rPr lang="en-US" sz="1800" b="1" u="sng"/>
              <a:t>Crime</a:t>
            </a:r>
            <a:r>
              <a:rPr lang="en-US" sz="1800" b="1"/>
              <a:t>:</a:t>
            </a:r>
            <a:r>
              <a:rPr lang="en-US" sz="1800"/>
              <a:t> </a:t>
            </a:r>
            <a:r>
              <a:rPr lang="en-US" sz="1800">
                <a:solidFill>
                  <a:schemeClr val="tx1"/>
                </a:solidFill>
              </a:rPr>
              <a:t>homicide, crime &amp; violence historically high. </a:t>
            </a:r>
            <a:r>
              <a:rPr lang="en-US" sz="1800" b="1">
                <a:solidFill>
                  <a:srgbClr val="FF0000"/>
                </a:solidFill>
              </a:rPr>
              <a:t>Homicide rate improving</a:t>
            </a:r>
            <a:r>
              <a:rPr lang="en-US" sz="1800"/>
              <a:t>. </a:t>
            </a:r>
            <a:r>
              <a:rPr lang="en-US" sz="1800">
                <a:solidFill>
                  <a:srgbClr val="FF0000"/>
                </a:solidFill>
              </a:rPr>
              <a:t>2022 Homicide rate 62% higher than in 2015 and </a:t>
            </a:r>
            <a:r>
              <a:rPr lang="en-US" sz="1800" b="1">
                <a:solidFill>
                  <a:srgbClr val="FF0000"/>
                </a:solidFill>
              </a:rPr>
              <a:t>organized crime rate highest recorded</a:t>
            </a:r>
            <a:r>
              <a:rPr lang="en-US" sz="1800"/>
              <a:t>. Border </a:t>
            </a:r>
            <a:r>
              <a:rPr lang="en-US" sz="1800">
                <a:solidFill>
                  <a:srgbClr val="FF0000"/>
                </a:solidFill>
              </a:rPr>
              <a:t>Fentanyl seizures set record 2023</a:t>
            </a:r>
            <a:r>
              <a:rPr lang="en-US" sz="1800"/>
              <a:t>.  </a:t>
            </a:r>
            <a:r>
              <a:rPr lang="en-US" sz="1800" b="1">
                <a:solidFill>
                  <a:srgbClr val="FF0000"/>
                </a:solidFill>
              </a:rPr>
              <a:t>Impunity high</a:t>
            </a:r>
            <a:r>
              <a:rPr lang="en-US" sz="1800"/>
              <a:t>, 92% crimes no complaint lodged or investigation; </a:t>
            </a:r>
            <a:r>
              <a:rPr lang="en-US" sz="1800">
                <a:solidFill>
                  <a:srgbClr val="FF0000"/>
                </a:solidFill>
              </a:rPr>
              <a:t>rule of law ranking declining.</a:t>
            </a:r>
          </a:p>
          <a:p>
            <a:pPr marL="457200" indent="-317500">
              <a:spcBef>
                <a:spcPts val="300"/>
              </a:spcBef>
              <a:buClr>
                <a:schemeClr val="dk1"/>
              </a:buClr>
              <a:buSzPts val="1400"/>
              <a:buChar char="•"/>
            </a:pPr>
            <a:r>
              <a:rPr lang="en-US" sz="1800" b="1" u="sng"/>
              <a:t>Corruption</a:t>
            </a:r>
            <a:r>
              <a:rPr lang="en-US" sz="1800" b="1"/>
              <a:t>: </a:t>
            </a:r>
            <a:r>
              <a:rPr lang="en-US" sz="1800">
                <a:solidFill>
                  <a:srgbClr val="FF0000"/>
                </a:solidFill>
              </a:rPr>
              <a:t>Mexico </a:t>
            </a:r>
            <a:r>
              <a:rPr lang="en-US" sz="1800" b="1">
                <a:solidFill>
                  <a:srgbClr val="FF0000"/>
                </a:solidFill>
              </a:rPr>
              <a:t>dropped 3 pts in a regional ranking</a:t>
            </a:r>
            <a:r>
              <a:rPr lang="en-US" sz="1800"/>
              <a:t>.</a:t>
            </a:r>
          </a:p>
          <a:p>
            <a:pPr marL="457200" indent="-317500">
              <a:spcBef>
                <a:spcPts val="300"/>
              </a:spcBef>
              <a:buClr>
                <a:schemeClr val="dk1"/>
              </a:buClr>
              <a:buSzPts val="1400"/>
              <a:buChar char="•"/>
            </a:pPr>
            <a:r>
              <a:rPr lang="en-US" sz="1800" b="1" u="sng"/>
              <a:t>Democracy</a:t>
            </a:r>
            <a:r>
              <a:rPr lang="en-US" sz="1800" b="1"/>
              <a:t>: </a:t>
            </a:r>
            <a:r>
              <a:rPr lang="en-US" sz="1800" b="1">
                <a:solidFill>
                  <a:srgbClr val="FF0000"/>
                </a:solidFill>
              </a:rPr>
              <a:t>Undermining independent regulators &amp; institutions</a:t>
            </a:r>
            <a:r>
              <a:rPr lang="en-US" sz="1800">
                <a:solidFill>
                  <a:srgbClr val="FF0000"/>
                </a:solidFill>
              </a:rPr>
              <a:t>; </a:t>
            </a:r>
            <a:r>
              <a:rPr lang="en-US" sz="1800" b="1">
                <a:solidFill>
                  <a:srgbClr val="C00000"/>
                </a:solidFill>
              </a:rPr>
              <a:t>publicly attacking</a:t>
            </a:r>
            <a:r>
              <a:rPr lang="en-US" sz="1800">
                <a:solidFill>
                  <a:srgbClr val="FF0000"/>
                </a:solidFill>
              </a:rPr>
              <a:t> electoral authorities (INE), Supreme Court, NGOs, and the press</a:t>
            </a:r>
            <a:r>
              <a:rPr lang="en-US" sz="1800">
                <a:solidFill>
                  <a:schemeClr val="tx1"/>
                </a:solidFill>
              </a:rPr>
              <a:t>. </a:t>
            </a:r>
          </a:p>
          <a:p>
            <a:pPr marL="457200" indent="-317500">
              <a:spcBef>
                <a:spcPts val="300"/>
              </a:spcBef>
              <a:buClr>
                <a:schemeClr val="dk1"/>
              </a:buClr>
              <a:buSzPts val="1400"/>
              <a:buChar char="•"/>
            </a:pPr>
            <a:r>
              <a:rPr lang="en-US" sz="1800" b="1">
                <a:solidFill>
                  <a:srgbClr val="FF0000"/>
                </a:solidFill>
              </a:rPr>
              <a:t>Expanding Military roles</a:t>
            </a:r>
            <a:r>
              <a:rPr lang="en-US" sz="1800" b="1"/>
              <a:t> </a:t>
            </a:r>
            <a:r>
              <a:rPr lang="en-US" sz="1800"/>
              <a:t>to many civilian tasks; using</a:t>
            </a:r>
            <a:r>
              <a:rPr lang="en-US" sz="1800" b="1"/>
              <a:t> </a:t>
            </a:r>
            <a:r>
              <a:rPr lang="en-US" sz="1800" b="1">
                <a:solidFill>
                  <a:srgbClr val="FF0000"/>
                </a:solidFill>
              </a:rPr>
              <a:t>spyware.</a:t>
            </a:r>
            <a:endParaRPr lang="en-US" sz="1800" b="1"/>
          </a:p>
          <a:p>
            <a:pPr marL="457200" indent="-317500">
              <a:spcBef>
                <a:spcPts val="300"/>
              </a:spcBef>
              <a:buClr>
                <a:schemeClr val="dk1"/>
              </a:buClr>
              <a:buSzPts val="1400"/>
              <a:buChar char="•"/>
            </a:pPr>
            <a:r>
              <a:rPr lang="en-US" sz="1800">
                <a:solidFill>
                  <a:srgbClr val="FF0000"/>
                </a:solidFill>
              </a:rPr>
              <a:t>Pressing change of election &amp; judicial systems; sharply criticizing opposition and breaking election campaign rules.  New constitutional reforms just proposed.</a:t>
            </a:r>
            <a:endParaRPr lang="en-US" sz="1800">
              <a:solidFill>
                <a:schemeClr val="tx1"/>
              </a:solidFill>
            </a:endParaRPr>
          </a:p>
          <a:p>
            <a:pPr marL="457200" indent="-323850">
              <a:spcBef>
                <a:spcPts val="300"/>
              </a:spcBef>
              <a:buClr>
                <a:schemeClr val="dk1"/>
              </a:buClr>
              <a:buSzPts val="1500"/>
              <a:buChar char="•"/>
            </a:pPr>
            <a:r>
              <a:rPr lang="en-US" sz="1800" b="1" u="sng"/>
              <a:t>Migrants</a:t>
            </a:r>
            <a:r>
              <a:rPr lang="en-US" sz="1800" b="1"/>
              <a:t>:</a:t>
            </a:r>
            <a:r>
              <a:rPr lang="en-US" sz="1800"/>
              <a:t> </a:t>
            </a:r>
            <a:r>
              <a:rPr lang="en-US" sz="1800">
                <a:solidFill>
                  <a:schemeClr val="tx1"/>
                </a:solidFill>
              </a:rPr>
              <a:t>Cooperating with US; </a:t>
            </a:r>
            <a:r>
              <a:rPr lang="en-US" sz="1800" b="1">
                <a:solidFill>
                  <a:schemeClr val="tx1"/>
                </a:solidFill>
              </a:rPr>
              <a:t>clashes with Republicans on border/crime</a:t>
            </a:r>
            <a:r>
              <a:rPr lang="en-US" sz="1800">
                <a:solidFill>
                  <a:schemeClr val="tx1"/>
                </a:solidFill>
              </a:rPr>
              <a:t>.</a:t>
            </a:r>
          </a:p>
        </p:txBody>
      </p:sp>
    </p:spTree>
    <p:extLst>
      <p:ext uri="{BB962C8B-B14F-4D97-AF65-F5344CB8AC3E}">
        <p14:creationId xmlns:p14="http://schemas.microsoft.com/office/powerpoint/2010/main" val="1213444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3DA32-92A4-6495-1BCF-09B0FD9F7D32}"/>
              </a:ext>
            </a:extLst>
          </p:cNvPr>
          <p:cNvSpPr>
            <a:spLocks noGrp="1"/>
          </p:cNvSpPr>
          <p:nvPr>
            <p:ph type="title"/>
          </p:nvPr>
        </p:nvSpPr>
        <p:spPr/>
        <p:txBody>
          <a:bodyPr/>
          <a:lstStyle/>
          <a:p>
            <a:r>
              <a:rPr lang="en-US"/>
              <a:t>Human rights, Governance, Democracy Indicators</a:t>
            </a:r>
          </a:p>
        </p:txBody>
      </p:sp>
      <p:sp>
        <p:nvSpPr>
          <p:cNvPr id="3" name="Google Shape;686;p48">
            <a:extLst>
              <a:ext uri="{FF2B5EF4-FFF2-40B4-BE49-F238E27FC236}">
                <a16:creationId xmlns:a16="http://schemas.microsoft.com/office/drawing/2014/main" id="{D4603F94-9D60-0BAF-4F4B-B382557C75CA}"/>
              </a:ext>
            </a:extLst>
          </p:cNvPr>
          <p:cNvSpPr txBox="1">
            <a:spLocks/>
          </p:cNvSpPr>
          <p:nvPr/>
        </p:nvSpPr>
        <p:spPr>
          <a:xfrm>
            <a:off x="69715" y="1029500"/>
            <a:ext cx="9029460" cy="4009914"/>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indent="-327025">
              <a:lnSpc>
                <a:spcPct val="115000"/>
              </a:lnSpc>
              <a:spcBef>
                <a:spcPts val="1200"/>
              </a:spcBef>
              <a:buSzPts val="1550"/>
              <a:buFont typeface="Times New Roman"/>
              <a:buChar char="•"/>
            </a:pPr>
            <a:r>
              <a:rPr lang="en-US" sz="1800" b="1">
                <a:solidFill>
                  <a:srgbClr val="FF0000"/>
                </a:solidFill>
                <a:latin typeface="Times"/>
              </a:rPr>
              <a:t>Article 19</a:t>
            </a:r>
            <a:r>
              <a:rPr lang="en-US" sz="1800" b="1">
                <a:solidFill>
                  <a:srgbClr val="7030A0"/>
                </a:solidFill>
                <a:latin typeface="Times"/>
              </a:rPr>
              <a:t>: </a:t>
            </a:r>
            <a:r>
              <a:rPr lang="en-US" sz="1800" b="1">
                <a:solidFill>
                  <a:schemeClr val="tx1"/>
                </a:solidFill>
                <a:latin typeface="Times"/>
              </a:rPr>
              <a:t>2022 </a:t>
            </a:r>
            <a:r>
              <a:rPr lang="en-US" sz="1800">
                <a:latin typeface="Times"/>
              </a:rPr>
              <a:t>was the </a:t>
            </a:r>
            <a:r>
              <a:rPr lang="en-US" sz="1800" b="1">
                <a:solidFill>
                  <a:srgbClr val="FF0000"/>
                </a:solidFill>
                <a:latin typeface="Times"/>
              </a:rPr>
              <a:t>deadliest year for journalists</a:t>
            </a:r>
            <a:r>
              <a:rPr lang="en-US" sz="1800" b="1">
                <a:latin typeface="Times"/>
              </a:rPr>
              <a:t> (15);</a:t>
            </a:r>
            <a:r>
              <a:rPr lang="en-US" sz="1800">
                <a:latin typeface="Times"/>
              </a:rPr>
              <a:t> govt </a:t>
            </a:r>
            <a:r>
              <a:rPr lang="en-US" sz="1800" b="1">
                <a:latin typeface="Times"/>
              </a:rPr>
              <a:t>spying &amp; threats</a:t>
            </a:r>
            <a:r>
              <a:rPr lang="en-US" sz="1800">
                <a:latin typeface="Times"/>
              </a:rPr>
              <a:t>.</a:t>
            </a:r>
            <a:r>
              <a:rPr lang="en-US" sz="1800" b="1">
                <a:latin typeface="Times"/>
              </a:rPr>
              <a:t> </a:t>
            </a:r>
            <a:endParaRPr lang="en-US" sz="1800" b="1">
              <a:latin typeface="Times" pitchFamily="2" charset="0"/>
            </a:endParaRPr>
          </a:p>
          <a:p>
            <a:pPr marL="457200" indent="-327025">
              <a:lnSpc>
                <a:spcPct val="115000"/>
              </a:lnSpc>
              <a:spcBef>
                <a:spcPts val="1200"/>
              </a:spcBef>
              <a:buSzPts val="1550"/>
              <a:buFont typeface="Times New Roman"/>
              <a:buChar char="•"/>
            </a:pPr>
            <a:r>
              <a:rPr lang="en-US" sz="1800" b="1">
                <a:solidFill>
                  <a:srgbClr val="FF0000"/>
                </a:solidFill>
                <a:latin typeface="Times"/>
              </a:rPr>
              <a:t>Mexico Peace Index</a:t>
            </a:r>
            <a:r>
              <a:rPr lang="en-US" sz="1800">
                <a:latin typeface="Times"/>
              </a:rPr>
              <a:t>: 2015-21 </a:t>
            </a:r>
            <a:r>
              <a:rPr lang="en-US" sz="1800">
                <a:solidFill>
                  <a:srgbClr val="FF0000"/>
                </a:solidFill>
                <a:latin typeface="Times"/>
              </a:rPr>
              <a:t>homicides up </a:t>
            </a:r>
            <a:r>
              <a:rPr lang="en-US" sz="1800" b="1">
                <a:solidFill>
                  <a:srgbClr val="FF0000"/>
                </a:solidFill>
                <a:latin typeface="Times"/>
              </a:rPr>
              <a:t>73.6%;</a:t>
            </a:r>
            <a:r>
              <a:rPr lang="en-US" sz="1800">
                <a:latin typeface="Times"/>
              </a:rPr>
              <a:t> </a:t>
            </a:r>
            <a:r>
              <a:rPr lang="en-US" sz="1800" b="1">
                <a:latin typeface="Times"/>
              </a:rPr>
              <a:t>organized </a:t>
            </a:r>
            <a:r>
              <a:rPr lang="en-US" sz="1800" b="1">
                <a:solidFill>
                  <a:srgbClr val="FF0000"/>
                </a:solidFill>
                <a:latin typeface="Times"/>
              </a:rPr>
              <a:t>crime rate 48% worse</a:t>
            </a:r>
            <a:r>
              <a:rPr lang="en-US" sz="1800">
                <a:latin typeface="Times"/>
              </a:rPr>
              <a:t>. </a:t>
            </a:r>
            <a:endParaRPr lang="en-US" sz="1800">
              <a:latin typeface="Times" pitchFamily="2" charset="0"/>
            </a:endParaRPr>
          </a:p>
          <a:p>
            <a:pPr marL="457200" indent="-327025">
              <a:lnSpc>
                <a:spcPct val="115000"/>
              </a:lnSpc>
              <a:spcBef>
                <a:spcPts val="1200"/>
              </a:spcBef>
              <a:buSzPts val="1550"/>
              <a:buFont typeface="Times New Roman"/>
              <a:buChar char="•"/>
            </a:pPr>
            <a:r>
              <a:rPr lang="en-US" sz="1800" b="1">
                <a:solidFill>
                  <a:srgbClr val="FF0000"/>
                </a:solidFill>
                <a:latin typeface="Times"/>
              </a:rPr>
              <a:t>Organized Crime</a:t>
            </a:r>
            <a:r>
              <a:rPr lang="en-US" sz="1800" b="1">
                <a:latin typeface="Times"/>
              </a:rPr>
              <a:t> Index:</a:t>
            </a:r>
            <a:r>
              <a:rPr lang="en-US" sz="1800">
                <a:latin typeface="Times"/>
              </a:rPr>
              <a:t> 2021 Mexico </a:t>
            </a:r>
            <a:r>
              <a:rPr lang="en-US" sz="1800" b="1">
                <a:solidFill>
                  <a:srgbClr val="FF0000"/>
                </a:solidFill>
                <a:latin typeface="Times"/>
              </a:rPr>
              <a:t>4</a:t>
            </a:r>
            <a:r>
              <a:rPr lang="en-US" sz="1800" b="1" baseline="30000">
                <a:solidFill>
                  <a:srgbClr val="FF0000"/>
                </a:solidFill>
                <a:latin typeface="Times"/>
              </a:rPr>
              <a:t>th</a:t>
            </a:r>
            <a:r>
              <a:rPr lang="en-US" sz="1800" b="1">
                <a:solidFill>
                  <a:srgbClr val="FF0000"/>
                </a:solidFill>
                <a:latin typeface="Times"/>
              </a:rPr>
              <a:t> worse of 193 countries</a:t>
            </a:r>
            <a:r>
              <a:rPr lang="en-US" sz="1800">
                <a:latin typeface="Times"/>
              </a:rPr>
              <a:t>; </a:t>
            </a:r>
            <a:r>
              <a:rPr lang="en-US" sz="1800" b="1">
                <a:solidFill>
                  <a:schemeClr val="accent1"/>
                </a:solidFill>
                <a:latin typeface="Times"/>
              </a:rPr>
              <a:t>2</a:t>
            </a:r>
            <a:r>
              <a:rPr lang="en-US" sz="1800" b="1" baseline="30000">
                <a:solidFill>
                  <a:schemeClr val="accent1"/>
                </a:solidFill>
                <a:latin typeface="Times"/>
              </a:rPr>
              <a:t>nd</a:t>
            </a:r>
            <a:r>
              <a:rPr lang="en-US" sz="1800" b="1">
                <a:solidFill>
                  <a:schemeClr val="accent1"/>
                </a:solidFill>
                <a:latin typeface="Times"/>
              </a:rPr>
              <a:t> worst in Americas.</a:t>
            </a:r>
            <a:r>
              <a:rPr lang="en-US" sz="1800">
                <a:latin typeface="Times"/>
              </a:rPr>
              <a:t> </a:t>
            </a:r>
          </a:p>
          <a:p>
            <a:pPr marL="457200" indent="-327025">
              <a:lnSpc>
                <a:spcPct val="115000"/>
              </a:lnSpc>
              <a:spcBef>
                <a:spcPts val="1200"/>
              </a:spcBef>
              <a:buSzPts val="1550"/>
              <a:buFont typeface="Times New Roman"/>
              <a:buChar char="•"/>
            </a:pPr>
            <a:r>
              <a:rPr lang="en-US" sz="1800" b="1">
                <a:solidFill>
                  <a:srgbClr val="FF0000"/>
                </a:solidFill>
                <a:latin typeface="Times"/>
              </a:rPr>
              <a:t>World Justice Project</a:t>
            </a:r>
            <a:r>
              <a:rPr lang="en-US" sz="1800" b="1">
                <a:latin typeface="Times"/>
              </a:rPr>
              <a:t> </a:t>
            </a:r>
            <a:r>
              <a:rPr lang="en-US" sz="1800" b="1">
                <a:solidFill>
                  <a:srgbClr val="FF0000"/>
                </a:solidFill>
                <a:latin typeface="Times"/>
              </a:rPr>
              <a:t>Rule of Law</a:t>
            </a:r>
            <a:r>
              <a:rPr lang="en-US" sz="1800" b="1">
                <a:latin typeface="Times"/>
              </a:rPr>
              <a:t> Index:</a:t>
            </a:r>
            <a:r>
              <a:rPr lang="en-US" sz="1800">
                <a:latin typeface="Times"/>
              </a:rPr>
              <a:t> Declining; </a:t>
            </a:r>
            <a:r>
              <a:rPr lang="en-US" sz="1800">
                <a:solidFill>
                  <a:srgbClr val="FF0000"/>
                </a:solidFill>
                <a:latin typeface="Times"/>
              </a:rPr>
              <a:t>r</a:t>
            </a:r>
            <a:r>
              <a:rPr lang="en-US" sz="1800" b="1">
                <a:solidFill>
                  <a:srgbClr val="FF0000"/>
                </a:solidFill>
                <a:latin typeface="Times"/>
              </a:rPr>
              <a:t>anks 116 of 142 countries</a:t>
            </a:r>
            <a:r>
              <a:rPr lang="en-US" sz="1800">
                <a:latin typeface="Times"/>
              </a:rPr>
              <a:t>.</a:t>
            </a:r>
            <a:r>
              <a:rPr lang="en-US" sz="1800" b="1">
                <a:latin typeface="Times"/>
              </a:rPr>
              <a:t> </a:t>
            </a:r>
            <a:endParaRPr lang="en-US" sz="1800" b="1">
              <a:latin typeface="Times" pitchFamily="2" charset="0"/>
            </a:endParaRPr>
          </a:p>
          <a:p>
            <a:pPr marL="457200" indent="-327025">
              <a:lnSpc>
                <a:spcPct val="115000"/>
              </a:lnSpc>
              <a:spcBef>
                <a:spcPts val="1200"/>
              </a:spcBef>
              <a:buSzPts val="1550"/>
              <a:buFont typeface="Times New Roman"/>
              <a:buChar char="•"/>
            </a:pPr>
            <a:r>
              <a:rPr lang="en-US" sz="1800" b="1">
                <a:latin typeface="Times"/>
              </a:rPr>
              <a:t>Vance Center </a:t>
            </a:r>
            <a:r>
              <a:rPr lang="en-US" sz="1800" b="1">
                <a:solidFill>
                  <a:srgbClr val="FF0000"/>
                </a:solidFill>
                <a:latin typeface="Times"/>
              </a:rPr>
              <a:t>Corruption Index</a:t>
            </a:r>
            <a:r>
              <a:rPr lang="en-US" sz="1800">
                <a:latin typeface="Times"/>
              </a:rPr>
              <a:t>: Mexico </a:t>
            </a:r>
            <a:r>
              <a:rPr lang="en-US" sz="1800" b="1">
                <a:solidFill>
                  <a:srgbClr val="FF0000"/>
                </a:solidFill>
                <a:latin typeface="Times"/>
              </a:rPr>
              <a:t>ranks 9 of 17 in Latin America</a:t>
            </a:r>
            <a:r>
              <a:rPr lang="en-US" sz="1800" b="1">
                <a:latin typeface="Times"/>
              </a:rPr>
              <a:t>.</a:t>
            </a:r>
            <a:r>
              <a:rPr lang="en-US" sz="1800">
                <a:latin typeface="Times"/>
              </a:rPr>
              <a:t>  </a:t>
            </a:r>
            <a:r>
              <a:rPr lang="en-US" sz="1800" b="1">
                <a:solidFill>
                  <a:srgbClr val="FF0000"/>
                </a:solidFill>
                <a:latin typeface="Times"/>
              </a:rPr>
              <a:t>Down 3 places since 2020</a:t>
            </a:r>
            <a:r>
              <a:rPr lang="en-US" sz="1800">
                <a:latin typeface="Times"/>
              </a:rPr>
              <a:t>.  Transparency International </a:t>
            </a:r>
            <a:r>
              <a:rPr lang="en-US" sz="1800">
                <a:solidFill>
                  <a:srgbClr val="FF0000"/>
                </a:solidFill>
                <a:latin typeface="Times"/>
              </a:rPr>
              <a:t>126 of 180 countries</a:t>
            </a:r>
            <a:r>
              <a:rPr lang="en-US" sz="1800">
                <a:latin typeface="Times"/>
              </a:rPr>
              <a:t>.</a:t>
            </a:r>
          </a:p>
          <a:p>
            <a:pPr marL="457200" indent="-327025">
              <a:lnSpc>
                <a:spcPct val="115000"/>
              </a:lnSpc>
              <a:spcBef>
                <a:spcPts val="1200"/>
              </a:spcBef>
              <a:buSzPts val="1550"/>
              <a:buFont typeface="Times New Roman"/>
              <a:buChar char="•"/>
            </a:pPr>
            <a:r>
              <a:rPr lang="en-US" sz="1800" b="1">
                <a:solidFill>
                  <a:srgbClr val="FF0000"/>
                </a:solidFill>
                <a:latin typeface="Times"/>
              </a:rPr>
              <a:t>World Bank Indicators</a:t>
            </a:r>
            <a:r>
              <a:rPr lang="en-US" sz="1800" b="1">
                <a:latin typeface="Times"/>
              </a:rPr>
              <a:t> fell on violence, effectiveness, corruption, rule of law. </a:t>
            </a:r>
            <a:endParaRPr lang="en-US" sz="1800" b="1">
              <a:latin typeface="Times" pitchFamily="2" charset="0"/>
            </a:endParaRPr>
          </a:p>
          <a:p>
            <a:pPr marL="457200" indent="-327025">
              <a:lnSpc>
                <a:spcPct val="114999"/>
              </a:lnSpc>
              <a:spcBef>
                <a:spcPts val="1200"/>
              </a:spcBef>
              <a:buSzPts val="1550"/>
              <a:buFont typeface="Times New Roman"/>
              <a:buChar char="•"/>
            </a:pPr>
            <a:r>
              <a:rPr lang="en-US" sz="1800" b="1">
                <a:solidFill>
                  <a:srgbClr val="FF0000"/>
                </a:solidFill>
                <a:latin typeface="Times"/>
              </a:rPr>
              <a:t>Economist Democracy Index</a:t>
            </a:r>
            <a:r>
              <a:rPr lang="en-US" sz="1800" b="1">
                <a:latin typeface="Times"/>
              </a:rPr>
              <a:t>: "hybrid regime," ranks </a:t>
            </a:r>
            <a:r>
              <a:rPr lang="en-US" sz="1800" b="1">
                <a:solidFill>
                  <a:srgbClr val="FF0000"/>
                </a:solidFill>
                <a:latin typeface="Times"/>
              </a:rPr>
              <a:t>89th of 167 countries</a:t>
            </a:r>
            <a:r>
              <a:rPr lang="en-US" sz="1800" b="1">
                <a:latin typeface="Times"/>
              </a:rPr>
              <a:t>.</a:t>
            </a:r>
            <a:endParaRPr lang="en-US" sz="1800" b="1">
              <a:latin typeface="Times" pitchFamily="2" charset="0"/>
            </a:endParaRPr>
          </a:p>
          <a:p>
            <a:pPr marL="457200" indent="-327025">
              <a:lnSpc>
                <a:spcPct val="114999"/>
              </a:lnSpc>
              <a:spcBef>
                <a:spcPts val="1200"/>
              </a:spcBef>
              <a:buSzPts val="1550"/>
              <a:buFont typeface="Times New Roman"/>
              <a:buChar char="•"/>
            </a:pPr>
            <a:endParaRPr lang="en-US" sz="1800" b="1">
              <a:latin typeface="Times" pitchFamily="2" charset="0"/>
            </a:endParaRPr>
          </a:p>
          <a:p>
            <a:pPr marL="457200" indent="-327025">
              <a:lnSpc>
                <a:spcPct val="115000"/>
              </a:lnSpc>
              <a:spcBef>
                <a:spcPts val="1200"/>
              </a:spcBef>
              <a:buSzPts val="1550"/>
              <a:buFont typeface="Times New Roman"/>
              <a:buChar char="•"/>
            </a:pPr>
            <a:endParaRPr lang="en-US" sz="1800">
              <a:latin typeface="Times" pitchFamily="2" charset="0"/>
              <a:ea typeface="Calibri" panose="020F0502020204030204" pitchFamily="34" charset="0"/>
            </a:endParaRPr>
          </a:p>
          <a:p>
            <a:pPr marL="130175">
              <a:lnSpc>
                <a:spcPct val="115000"/>
              </a:lnSpc>
              <a:spcBef>
                <a:spcPts val="1200"/>
              </a:spcBef>
              <a:buSzPts val="1550"/>
            </a:pPr>
            <a:endParaRPr lang="en-US" sz="1600">
              <a:latin typeface="Times" pitchFamily="2" charset="0"/>
              <a:ea typeface="Calibri" panose="020F0502020204030204" pitchFamily="34" charset="0"/>
            </a:endParaRPr>
          </a:p>
          <a:p>
            <a:pPr marL="0" marR="0">
              <a:spcBef>
                <a:spcPts val="0"/>
              </a:spcBef>
              <a:spcAft>
                <a:spcPts val="0"/>
              </a:spcAft>
            </a:pPr>
            <a:r>
              <a:rPr lang="en-US" sz="1600">
                <a:effectLst/>
                <a:latin typeface="Times New Roman"/>
                <a:ea typeface="Calibri" panose="020F0502020204030204" pitchFamily="34" charset="0"/>
                <a:cs typeface="Times New Roman"/>
              </a:rPr>
              <a:t>.</a:t>
            </a:r>
          </a:p>
          <a:p>
            <a:pPr marL="457200" indent="-327025">
              <a:lnSpc>
                <a:spcPct val="115000"/>
              </a:lnSpc>
              <a:spcBef>
                <a:spcPts val="1200"/>
              </a:spcBef>
              <a:buSzPts val="1550"/>
              <a:buFont typeface="Times New Roman"/>
              <a:buChar char="•"/>
            </a:pPr>
            <a:endParaRPr lang="en-US" sz="1600">
              <a:latin typeface="Times New Roman" panose="02020603050405020304" pitchFamily="18" charset="0"/>
              <a:cs typeface="Times New Roman" panose="02020603050405020304" pitchFamily="18" charset="0"/>
            </a:endParaRPr>
          </a:p>
          <a:p>
            <a:pPr marL="457200" indent="-327025">
              <a:lnSpc>
                <a:spcPct val="115000"/>
              </a:lnSpc>
              <a:spcBef>
                <a:spcPts val="1200"/>
              </a:spcBef>
              <a:buSzPts val="1550"/>
              <a:buFont typeface="Times New Roman"/>
              <a:buChar char="•"/>
            </a:pPr>
            <a:endParaRPr lang="en-US" sz="1600">
              <a:latin typeface="Times" pitchFamily="2" charset="0"/>
            </a:endParaRPr>
          </a:p>
          <a:p>
            <a:pPr marL="457200" indent="-327025">
              <a:lnSpc>
                <a:spcPct val="115000"/>
              </a:lnSpc>
              <a:spcBef>
                <a:spcPts val="1200"/>
              </a:spcBef>
              <a:buSzPts val="1550"/>
              <a:buFont typeface="Times New Roman"/>
              <a:buChar char="•"/>
            </a:pPr>
            <a:endParaRPr lang="en-US" sz="1600">
              <a:latin typeface="Times" pitchFamily="2" charset="0"/>
            </a:endParaRPr>
          </a:p>
          <a:p>
            <a:pPr marL="457200" indent="-327025">
              <a:lnSpc>
                <a:spcPct val="115000"/>
              </a:lnSpc>
              <a:spcBef>
                <a:spcPts val="1200"/>
              </a:spcBef>
              <a:buSzPts val="1550"/>
              <a:buFont typeface="Times New Roman"/>
              <a:buChar char="•"/>
            </a:pPr>
            <a:endParaRPr lang="en-US" sz="1600">
              <a:latin typeface="Times" pitchFamily="2" charset="0"/>
            </a:endParaRPr>
          </a:p>
        </p:txBody>
      </p:sp>
    </p:spTree>
    <p:extLst>
      <p:ext uri="{BB962C8B-B14F-4D97-AF65-F5344CB8AC3E}">
        <p14:creationId xmlns:p14="http://schemas.microsoft.com/office/powerpoint/2010/main" val="19039566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3DA32-92A4-6495-1BCF-09B0FD9F7D32}"/>
              </a:ext>
            </a:extLst>
          </p:cNvPr>
          <p:cNvSpPr>
            <a:spLocks noGrp="1"/>
          </p:cNvSpPr>
          <p:nvPr>
            <p:ph type="title"/>
          </p:nvPr>
        </p:nvSpPr>
        <p:spPr>
          <a:xfrm>
            <a:off x="153648" y="101791"/>
            <a:ext cx="8623245" cy="857250"/>
          </a:xfrm>
        </p:spPr>
        <p:txBody>
          <a:bodyPr/>
          <a:lstStyle/>
          <a:p>
            <a:r>
              <a:rPr lang="en-US" dirty="0"/>
              <a:t>Support for autocracy in Mexico is a growing concern</a:t>
            </a:r>
          </a:p>
        </p:txBody>
      </p:sp>
      <p:sp>
        <p:nvSpPr>
          <p:cNvPr id="3" name="Google Shape;686;p48">
            <a:extLst>
              <a:ext uri="{FF2B5EF4-FFF2-40B4-BE49-F238E27FC236}">
                <a16:creationId xmlns:a16="http://schemas.microsoft.com/office/drawing/2014/main" id="{D4603F94-9D60-0BAF-4F4B-B382557C75CA}"/>
              </a:ext>
            </a:extLst>
          </p:cNvPr>
          <p:cNvSpPr txBox="1">
            <a:spLocks/>
          </p:cNvSpPr>
          <p:nvPr/>
        </p:nvSpPr>
        <p:spPr>
          <a:xfrm>
            <a:off x="114247" y="1287850"/>
            <a:ext cx="5046137" cy="1708257"/>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indent="-327025" algn="just">
              <a:lnSpc>
                <a:spcPct val="115000"/>
              </a:lnSpc>
              <a:spcBef>
                <a:spcPts val="1200"/>
              </a:spcBef>
              <a:buSzPts val="1550"/>
              <a:buFont typeface="Times New Roman"/>
              <a:buChar char="•"/>
            </a:pPr>
            <a:r>
              <a:rPr lang="en-US" sz="1600" dirty="0">
                <a:latin typeface="Times"/>
              </a:rPr>
              <a:t>Mexico was the country with the </a:t>
            </a:r>
            <a:r>
              <a:rPr lang="en-US" sz="1600" b="1" dirty="0">
                <a:latin typeface="Times"/>
              </a:rPr>
              <a:t>largest growth in support for autocratic regimes</a:t>
            </a:r>
            <a:r>
              <a:rPr lang="en-US" sz="1600" dirty="0">
                <a:latin typeface="Times"/>
              </a:rPr>
              <a:t> between 2017 and 2023 (Pew Research Center).</a:t>
            </a:r>
            <a:endParaRPr lang="es-ES"/>
          </a:p>
          <a:p>
            <a:pPr marL="457200" indent="-327025" algn="just">
              <a:lnSpc>
                <a:spcPct val="115000"/>
              </a:lnSpc>
              <a:spcBef>
                <a:spcPts val="1200"/>
              </a:spcBef>
              <a:buSzPts val="1550"/>
              <a:buFont typeface="Times New Roman"/>
              <a:buChar char="•"/>
            </a:pPr>
            <a:r>
              <a:rPr lang="en-US" sz="1600" dirty="0">
                <a:latin typeface="Times"/>
              </a:rPr>
              <a:t>Specifically: support for a "system in which a strong leader can make decisions without the interference from parliament or the courts," </a:t>
            </a:r>
            <a:r>
              <a:rPr lang="en-US" sz="1600" b="1" dirty="0">
                <a:latin typeface="Times"/>
              </a:rPr>
              <a:t>went up 23%.</a:t>
            </a:r>
            <a:endParaRPr lang="en-US" sz="1600" b="1" dirty="0">
              <a:latin typeface="Times" pitchFamily="2" charset="0"/>
            </a:endParaRPr>
          </a:p>
          <a:p>
            <a:pPr marL="457200" indent="-327025">
              <a:lnSpc>
                <a:spcPct val="114999"/>
              </a:lnSpc>
              <a:spcBef>
                <a:spcPts val="1200"/>
              </a:spcBef>
              <a:buSzPts val="1550"/>
              <a:buFont typeface="Times New Roman"/>
              <a:buChar char="•"/>
            </a:pPr>
            <a:endParaRPr lang="en-US" sz="1800" dirty="0">
              <a:latin typeface="Times"/>
              <a:ea typeface="Calibri"/>
            </a:endParaRPr>
          </a:p>
          <a:p>
            <a:pPr marL="130175">
              <a:lnSpc>
                <a:spcPct val="115000"/>
              </a:lnSpc>
              <a:spcBef>
                <a:spcPts val="1200"/>
              </a:spcBef>
              <a:buSzPts val="1550"/>
            </a:pPr>
            <a:endParaRPr lang="en-US" sz="1600">
              <a:latin typeface="Times" pitchFamily="2" charset="0"/>
              <a:ea typeface="Calibri" panose="020F0502020204030204" pitchFamily="34" charset="0"/>
            </a:endParaRPr>
          </a:p>
          <a:p>
            <a:pPr marL="0" marR="0">
              <a:spcBef>
                <a:spcPts val="0"/>
              </a:spcBef>
              <a:spcAft>
                <a:spcPts val="0"/>
              </a:spcAft>
            </a:pPr>
            <a:endParaRPr lang="en-US" sz="1600" dirty="0">
              <a:effectLst/>
              <a:latin typeface="Times New Roman"/>
              <a:ea typeface="Calibri" panose="020F0502020204030204" pitchFamily="34" charset="0"/>
              <a:cs typeface="Times New Roman"/>
            </a:endParaRPr>
          </a:p>
          <a:p>
            <a:pPr marL="457200" indent="-327025">
              <a:lnSpc>
                <a:spcPct val="115000"/>
              </a:lnSpc>
              <a:spcBef>
                <a:spcPts val="1200"/>
              </a:spcBef>
              <a:buSzPts val="1550"/>
              <a:buFont typeface="Times New Roman"/>
              <a:buChar char="•"/>
            </a:pPr>
            <a:endParaRPr lang="en-US" sz="1600">
              <a:latin typeface="Times New Roman" panose="02020603050405020304" pitchFamily="18" charset="0"/>
              <a:cs typeface="Times New Roman" panose="02020603050405020304" pitchFamily="18" charset="0"/>
            </a:endParaRPr>
          </a:p>
          <a:p>
            <a:pPr marL="457200" indent="-327025">
              <a:lnSpc>
                <a:spcPct val="115000"/>
              </a:lnSpc>
              <a:spcBef>
                <a:spcPts val="1200"/>
              </a:spcBef>
              <a:buSzPts val="1550"/>
              <a:buFont typeface="Times New Roman"/>
              <a:buChar char="•"/>
            </a:pPr>
            <a:endParaRPr lang="en-US" sz="1600">
              <a:latin typeface="Times" pitchFamily="2" charset="0"/>
            </a:endParaRPr>
          </a:p>
          <a:p>
            <a:pPr marL="457200" indent="-327025">
              <a:lnSpc>
                <a:spcPct val="115000"/>
              </a:lnSpc>
              <a:spcBef>
                <a:spcPts val="1200"/>
              </a:spcBef>
              <a:buSzPts val="1550"/>
              <a:buFont typeface="Times New Roman"/>
              <a:buChar char="•"/>
            </a:pPr>
            <a:endParaRPr lang="en-US" sz="1600">
              <a:latin typeface="Times" pitchFamily="2" charset="0"/>
            </a:endParaRPr>
          </a:p>
          <a:p>
            <a:pPr marL="457200" indent="-327025">
              <a:lnSpc>
                <a:spcPct val="115000"/>
              </a:lnSpc>
              <a:spcBef>
                <a:spcPts val="1200"/>
              </a:spcBef>
              <a:buSzPts val="1550"/>
              <a:buFont typeface="Times New Roman"/>
              <a:buChar char="•"/>
            </a:pPr>
            <a:endParaRPr lang="en-US" sz="1600">
              <a:latin typeface="Times" pitchFamily="2" charset="0"/>
            </a:endParaRPr>
          </a:p>
        </p:txBody>
      </p:sp>
      <p:sp>
        <p:nvSpPr>
          <p:cNvPr id="4" name="CuadroTexto 3">
            <a:extLst>
              <a:ext uri="{FF2B5EF4-FFF2-40B4-BE49-F238E27FC236}">
                <a16:creationId xmlns:a16="http://schemas.microsoft.com/office/drawing/2014/main" id="{EC2577F9-0F9E-CD01-3687-B78A40960CFC}"/>
              </a:ext>
            </a:extLst>
          </p:cNvPr>
          <p:cNvSpPr txBox="1"/>
          <p:nvPr/>
        </p:nvSpPr>
        <p:spPr>
          <a:xfrm>
            <a:off x="750228" y="3369543"/>
            <a:ext cx="4408921"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327025" algn="just">
              <a:buFont typeface="Times New Roman,Serif"/>
              <a:buChar char="•"/>
            </a:pPr>
            <a:r>
              <a:rPr lang="en-US" sz="1600" dirty="0">
                <a:latin typeface="Times"/>
              </a:rPr>
              <a:t>Kenya, the next highest, rose 13%.​</a:t>
            </a:r>
            <a:endParaRPr lang="es-ES"/>
          </a:p>
          <a:p>
            <a:pPr marL="130175" algn="just"/>
            <a:endParaRPr lang="en-US" sz="1600" dirty="0">
              <a:latin typeface="Times"/>
            </a:endParaRPr>
          </a:p>
          <a:p>
            <a:pPr marL="457200" indent="-327025" algn="just">
              <a:buFont typeface="Times New Roman,Serif"/>
              <a:buChar char="•"/>
            </a:pPr>
            <a:r>
              <a:rPr lang="en-US" sz="1600" b="1" dirty="0">
                <a:latin typeface="Times"/>
              </a:rPr>
              <a:t>58% of Mexicans were surveyed as believing a military regime in the country is a "good" or "very good" thing.  </a:t>
            </a:r>
          </a:p>
        </p:txBody>
      </p:sp>
      <p:pic>
        <p:nvPicPr>
          <p:cNvPr id="5" name="Imagen 4" descr="Icono De Línea De Flecha Hacia Arriba En Zig-zag. Signo De ...">
            <a:extLst>
              <a:ext uri="{FF2B5EF4-FFF2-40B4-BE49-F238E27FC236}">
                <a16:creationId xmlns:a16="http://schemas.microsoft.com/office/drawing/2014/main" id="{17069919-0058-78D0-09AF-1C1B4D313399}"/>
              </a:ext>
            </a:extLst>
          </p:cNvPr>
          <p:cNvPicPr>
            <a:picLocks noChangeAspect="1"/>
          </p:cNvPicPr>
          <p:nvPr/>
        </p:nvPicPr>
        <p:blipFill rotWithShape="1">
          <a:blip r:embed="rId3"/>
          <a:srcRect t="857" r="570" b="-286"/>
          <a:stretch/>
        </p:blipFill>
        <p:spPr>
          <a:xfrm>
            <a:off x="5466769" y="1653284"/>
            <a:ext cx="3444077" cy="3444036"/>
          </a:xfrm>
          <a:prstGeom prst="rect">
            <a:avLst/>
          </a:prstGeom>
        </p:spPr>
      </p:pic>
    </p:spTree>
    <p:extLst>
      <p:ext uri="{BB962C8B-B14F-4D97-AF65-F5344CB8AC3E}">
        <p14:creationId xmlns:p14="http://schemas.microsoft.com/office/powerpoint/2010/main" val="14944718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951"/>
        <p:cNvGrpSpPr/>
        <p:nvPr/>
      </p:nvGrpSpPr>
      <p:grpSpPr>
        <a:xfrm>
          <a:off x="0" y="0"/>
          <a:ext cx="0" cy="0"/>
          <a:chOff x="0" y="0"/>
          <a:chExt cx="0" cy="0"/>
        </a:xfrm>
      </p:grpSpPr>
      <p:pic>
        <p:nvPicPr>
          <p:cNvPr id="952" name="Google Shape;952;p78"/>
          <p:cNvPicPr preferRelativeResize="0"/>
          <p:nvPr/>
        </p:nvPicPr>
        <p:blipFill rotWithShape="1">
          <a:blip r:embed="rId3">
            <a:alphaModFix/>
          </a:blip>
          <a:srcRect/>
          <a:stretch/>
        </p:blipFill>
        <p:spPr>
          <a:xfrm>
            <a:off x="7188703" y="2555072"/>
            <a:ext cx="1955297" cy="1095996"/>
          </a:xfrm>
          <a:prstGeom prst="rect">
            <a:avLst/>
          </a:prstGeom>
          <a:noFill/>
          <a:ln>
            <a:noFill/>
          </a:ln>
        </p:spPr>
      </p:pic>
      <p:sp>
        <p:nvSpPr>
          <p:cNvPr id="953" name="Google Shape;953;p78"/>
          <p:cNvSpPr txBox="1">
            <a:spLocks noGrp="1"/>
          </p:cNvSpPr>
          <p:nvPr>
            <p:ph type="title"/>
          </p:nvPr>
        </p:nvSpPr>
        <p:spPr>
          <a:xfrm>
            <a:off x="153649" y="172250"/>
            <a:ext cx="8795478" cy="85725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chemeClr val="dk1"/>
              </a:buClr>
              <a:buSzPts val="1400"/>
              <a:buNone/>
            </a:pPr>
            <a:r>
              <a:rPr lang="en"/>
              <a:t>Criticisms of the “Fourth Transformation”</a:t>
            </a:r>
            <a:endParaRPr/>
          </a:p>
        </p:txBody>
      </p:sp>
      <p:pic>
        <p:nvPicPr>
          <p:cNvPr id="954" name="Google Shape;954;p78"/>
          <p:cNvPicPr preferRelativeResize="0"/>
          <p:nvPr/>
        </p:nvPicPr>
        <p:blipFill rotWithShape="1">
          <a:blip r:embed="rId4">
            <a:alphaModFix/>
          </a:blip>
          <a:srcRect l="15321" t="4872" r="68728" b="82820"/>
          <a:stretch/>
        </p:blipFill>
        <p:spPr>
          <a:xfrm>
            <a:off x="8093216" y="46960"/>
            <a:ext cx="830873" cy="906406"/>
          </a:xfrm>
          <a:prstGeom prst="rect">
            <a:avLst/>
          </a:prstGeom>
          <a:noFill/>
          <a:ln>
            <a:noFill/>
          </a:ln>
        </p:spPr>
      </p:pic>
      <p:sp>
        <p:nvSpPr>
          <p:cNvPr id="955" name="Google Shape;955;p78"/>
          <p:cNvSpPr txBox="1"/>
          <p:nvPr/>
        </p:nvSpPr>
        <p:spPr>
          <a:xfrm>
            <a:off x="153650" y="1154800"/>
            <a:ext cx="8990400" cy="2953845"/>
          </a:xfrm>
          <a:prstGeom prst="rect">
            <a:avLst/>
          </a:prstGeom>
          <a:noFill/>
          <a:ln>
            <a:noFill/>
          </a:ln>
        </p:spPr>
        <p:txBody>
          <a:bodyPr spcFirstLastPara="1" wrap="square" lIns="91425" tIns="45700" rIns="91425" bIns="45700" anchor="t" anchorCtr="0">
            <a:spAutoFit/>
          </a:bodyPr>
          <a:lstStyle/>
          <a:p>
            <a:pPr marL="457200" marR="0" lvl="0" indent="-336550" algn="l" rtl="0">
              <a:lnSpc>
                <a:spcPct val="115000"/>
              </a:lnSpc>
              <a:spcBef>
                <a:spcPts val="1200"/>
              </a:spcBef>
              <a:spcAft>
                <a:spcPts val="0"/>
              </a:spcAft>
              <a:buClr>
                <a:schemeClr val="dk1"/>
              </a:buClr>
              <a:buSzPts val="1700"/>
              <a:buFont typeface="Times New Roman"/>
              <a:buChar char="■"/>
            </a:pPr>
            <a:r>
              <a:rPr lang="en" sz="1700" b="1" i="0" u="sng" strike="noStrike" cap="none" dirty="0">
                <a:solidFill>
                  <a:schemeClr val="dk1"/>
                </a:solidFill>
                <a:latin typeface="Times New Roman"/>
                <a:ea typeface="Times New Roman"/>
                <a:cs typeface="Times New Roman"/>
                <a:sym typeface="Times New Roman"/>
              </a:rPr>
              <a:t>Power centered around President</a:t>
            </a:r>
            <a:r>
              <a:rPr lang="en" sz="1700" b="1" i="0" u="none" strike="noStrike" cap="none" dirty="0">
                <a:solidFill>
                  <a:schemeClr val="dk1"/>
                </a:solidFill>
                <a:latin typeface="Times New Roman"/>
                <a:ea typeface="Times New Roman"/>
                <a:cs typeface="Times New Roman"/>
                <a:sym typeface="Times New Roman"/>
              </a:rPr>
              <a:t>: </a:t>
            </a:r>
            <a:r>
              <a:rPr lang="en" sz="1700" b="0" i="0" u="none" strike="noStrike" cap="none" dirty="0">
                <a:solidFill>
                  <a:schemeClr val="dk1"/>
                </a:solidFill>
                <a:latin typeface="Times New Roman"/>
                <a:ea typeface="Times New Roman"/>
                <a:cs typeface="Times New Roman"/>
                <a:sym typeface="Times New Roman"/>
              </a:rPr>
              <a:t>reduced role of cabinet; weakened independent bodies.</a:t>
            </a:r>
            <a:endParaRPr sz="1700" b="1" i="0" u="none" strike="noStrike" cap="none" dirty="0">
              <a:solidFill>
                <a:schemeClr val="dk1"/>
              </a:solidFill>
              <a:latin typeface="Times New Roman"/>
              <a:ea typeface="Times New Roman"/>
              <a:cs typeface="Times New Roman"/>
              <a:sym typeface="Times New Roman"/>
            </a:endParaRPr>
          </a:p>
          <a:p>
            <a:pPr marL="457200" indent="-336550">
              <a:lnSpc>
                <a:spcPct val="115000"/>
              </a:lnSpc>
              <a:buClr>
                <a:schemeClr val="dk1"/>
              </a:buClr>
              <a:buSzPts val="1700"/>
              <a:buFont typeface="Times New Roman"/>
              <a:buChar char="■"/>
            </a:pPr>
            <a:r>
              <a:rPr lang="en" sz="1700" b="1" i="0" u="sng" strike="noStrike" cap="none" dirty="0">
                <a:solidFill>
                  <a:schemeClr val="dk1"/>
                </a:solidFill>
                <a:latin typeface="Times New Roman"/>
                <a:ea typeface="Times New Roman"/>
                <a:cs typeface="Times New Roman"/>
                <a:sym typeface="Times New Roman"/>
              </a:rPr>
              <a:t>Fiscal Austerity</a:t>
            </a:r>
            <a:r>
              <a:rPr lang="en" sz="1700" b="1" u="sng" dirty="0">
                <a:solidFill>
                  <a:schemeClr val="dk1"/>
                </a:solidFill>
                <a:latin typeface="Times New Roman"/>
                <a:ea typeface="Times New Roman"/>
                <a:cs typeface="Times New Roman"/>
                <a:sym typeface="Times New Roman"/>
              </a:rPr>
              <a:t> costly</a:t>
            </a:r>
            <a:r>
              <a:rPr lang="en" sz="1700" b="1" i="0" u="none" strike="noStrike" cap="none" dirty="0">
                <a:solidFill>
                  <a:schemeClr val="dk1"/>
                </a:solidFill>
                <a:latin typeface="Times New Roman"/>
                <a:ea typeface="Times New Roman"/>
                <a:cs typeface="Times New Roman"/>
                <a:sym typeface="Times New Roman"/>
              </a:rPr>
              <a:t>:</a:t>
            </a:r>
            <a:r>
              <a:rPr lang="en" sz="1700" b="0" i="0" u="none" strike="noStrike" cap="none" dirty="0">
                <a:solidFill>
                  <a:schemeClr val="dk1"/>
                </a:solidFill>
                <a:latin typeface="Times New Roman"/>
                <a:ea typeface="Times New Roman"/>
                <a:cs typeface="Times New Roman"/>
                <a:sym typeface="Times New Roman"/>
              </a:rPr>
              <a:t> reduced government effectiveness</a:t>
            </a:r>
            <a:r>
              <a:rPr lang="en" sz="1700" dirty="0">
                <a:solidFill>
                  <a:schemeClr val="dk1"/>
                </a:solidFill>
                <a:latin typeface="Times New Roman"/>
                <a:ea typeface="Times New Roman"/>
                <a:cs typeface="Times New Roman"/>
                <a:sym typeface="Times New Roman"/>
              </a:rPr>
              <a:t>, weakened civil service. </a:t>
            </a:r>
            <a:endParaRPr lang="en" sz="1700" b="0" i="0" u="none" strike="noStrike" cap="none" dirty="0">
              <a:solidFill>
                <a:schemeClr val="dk1"/>
              </a:solidFill>
              <a:latin typeface="Times New Roman"/>
              <a:ea typeface="Times New Roman"/>
              <a:cs typeface="Times New Roman"/>
            </a:endParaRPr>
          </a:p>
          <a:p>
            <a:pPr marL="457200" indent="-336550">
              <a:lnSpc>
                <a:spcPct val="115000"/>
              </a:lnSpc>
              <a:buClr>
                <a:schemeClr val="dk1"/>
              </a:buClr>
              <a:buSzPts val="1700"/>
              <a:buFont typeface="Times New Roman"/>
              <a:buChar char="■"/>
            </a:pPr>
            <a:r>
              <a:rPr lang="en" sz="1700" b="1" u="sng" dirty="0">
                <a:solidFill>
                  <a:schemeClr val="dk1"/>
                </a:solidFill>
                <a:latin typeface="Times New Roman"/>
                <a:ea typeface="Times New Roman"/>
                <a:cs typeface="Times New Roman"/>
                <a:sym typeface="Times New Roman"/>
              </a:rPr>
              <a:t>E</a:t>
            </a:r>
            <a:r>
              <a:rPr lang="en" sz="1700" b="1" i="0" u="sng" strike="noStrike" cap="none" dirty="0">
                <a:solidFill>
                  <a:schemeClr val="dk1"/>
                </a:solidFill>
                <a:latin typeface="Times New Roman"/>
                <a:ea typeface="Times New Roman"/>
                <a:cs typeface="Times New Roman"/>
                <a:sym typeface="Times New Roman"/>
              </a:rPr>
              <a:t>conomic growth</a:t>
            </a:r>
            <a:r>
              <a:rPr lang="en" sz="1700" b="1" u="sng" dirty="0">
                <a:solidFill>
                  <a:schemeClr val="dk1"/>
                </a:solidFill>
                <a:latin typeface="Times New Roman"/>
                <a:ea typeface="Times New Roman"/>
                <a:cs typeface="Times New Roman"/>
                <a:sym typeface="Times New Roman"/>
              </a:rPr>
              <a:t> poor</a:t>
            </a:r>
            <a:r>
              <a:rPr lang="en" sz="1700" b="1" dirty="0">
                <a:solidFill>
                  <a:schemeClr val="dk1"/>
                </a:solidFill>
                <a:latin typeface="Times New Roman"/>
                <a:ea typeface="Times New Roman"/>
                <a:cs typeface="Times New Roman"/>
                <a:sym typeface="Times New Roman"/>
              </a:rPr>
              <a:t>: </a:t>
            </a:r>
            <a:r>
              <a:rPr lang="en" sz="1700" dirty="0">
                <a:solidFill>
                  <a:schemeClr val="dk1"/>
                </a:solidFill>
                <a:latin typeface="Times New Roman"/>
                <a:ea typeface="Times New Roman"/>
                <a:cs typeface="Times New Roman"/>
                <a:sym typeface="Times New Roman"/>
              </a:rPr>
              <a:t>Far below promised average 4% per year GDP growth annually. </a:t>
            </a:r>
            <a:endParaRPr lang="en" sz="1700" i="0" u="none" strike="noStrike" cap="none" dirty="0">
              <a:solidFill>
                <a:schemeClr val="dk1"/>
              </a:solidFill>
              <a:latin typeface="Times New Roman"/>
              <a:ea typeface="Times New Roman"/>
              <a:cs typeface="Times New Roman"/>
            </a:endParaRPr>
          </a:p>
          <a:p>
            <a:pPr marL="457200" indent="-336550">
              <a:lnSpc>
                <a:spcPct val="115000"/>
              </a:lnSpc>
              <a:buClr>
                <a:schemeClr val="dk1"/>
              </a:buClr>
              <a:buSzPts val="1700"/>
              <a:buFont typeface="Times New Roman"/>
              <a:buChar char="■"/>
            </a:pPr>
            <a:r>
              <a:rPr lang="en" sz="1700" b="1" i="0" u="sng" strike="noStrike" cap="none" dirty="0">
                <a:solidFill>
                  <a:schemeClr val="dk1"/>
                </a:solidFill>
                <a:latin typeface="Times New Roman"/>
                <a:ea typeface="Times New Roman"/>
                <a:cs typeface="Times New Roman"/>
                <a:sym typeface="Times New Roman"/>
              </a:rPr>
              <a:t>Education</a:t>
            </a:r>
            <a:r>
              <a:rPr lang="en" sz="1700" b="1" u="sng" dirty="0">
                <a:solidFill>
                  <a:schemeClr val="dk1"/>
                </a:solidFill>
                <a:latin typeface="Times New Roman"/>
                <a:ea typeface="Times New Roman"/>
                <a:cs typeface="Times New Roman"/>
                <a:sym typeface="Times New Roman"/>
              </a:rPr>
              <a:t> &amp;</a:t>
            </a:r>
            <a:r>
              <a:rPr lang="en" sz="1700" b="1" i="0" u="sng" strike="noStrike" cap="none" dirty="0">
                <a:solidFill>
                  <a:schemeClr val="dk1"/>
                </a:solidFill>
                <a:latin typeface="Times New Roman"/>
                <a:ea typeface="Times New Roman"/>
                <a:cs typeface="Times New Roman"/>
                <a:sym typeface="Times New Roman"/>
              </a:rPr>
              <a:t> social programs</a:t>
            </a:r>
            <a:r>
              <a:rPr lang="en" sz="1700" b="1" u="sng" dirty="0">
                <a:solidFill>
                  <a:schemeClr val="dk1"/>
                </a:solidFill>
                <a:latin typeface="Times New Roman"/>
                <a:ea typeface="Times New Roman"/>
                <a:cs typeface="Times New Roman"/>
                <a:sym typeface="Times New Roman"/>
              </a:rPr>
              <a:t> mixed</a:t>
            </a:r>
            <a:r>
              <a:rPr lang="en" sz="1700" i="0" u="none" strike="noStrike" cap="none" dirty="0">
                <a:solidFill>
                  <a:schemeClr val="dk1"/>
                </a:solidFill>
                <a:latin typeface="Times New Roman"/>
                <a:ea typeface="Times New Roman"/>
                <a:cs typeface="Times New Roman"/>
                <a:sym typeface="Times New Roman"/>
              </a:rPr>
              <a:t>: e.g. overall poverty down but less health care coverage</a:t>
            </a:r>
            <a:r>
              <a:rPr lang="en" sz="1700" b="0" i="0" u="none" strike="noStrike" cap="none" dirty="0">
                <a:solidFill>
                  <a:schemeClr val="dk1"/>
                </a:solidFill>
                <a:latin typeface="Times New Roman"/>
                <a:ea typeface="Times New Roman"/>
                <a:cs typeface="Times New Roman"/>
                <a:sym typeface="Times New Roman"/>
              </a:rPr>
              <a:t>.</a:t>
            </a:r>
            <a:endParaRPr sz="1700" b="0" i="0" u="none" strike="noStrike" cap="none" dirty="0">
              <a:solidFill>
                <a:schemeClr val="dk1"/>
              </a:solidFill>
              <a:latin typeface="Times New Roman"/>
              <a:ea typeface="Times New Roman"/>
              <a:cs typeface="Times New Roman"/>
              <a:sym typeface="Times New Roman"/>
            </a:endParaRPr>
          </a:p>
          <a:p>
            <a:pPr marL="457200" indent="-336550">
              <a:lnSpc>
                <a:spcPct val="115000"/>
              </a:lnSpc>
              <a:buClr>
                <a:schemeClr val="dk1"/>
              </a:buClr>
              <a:buSzPts val="1700"/>
              <a:buFont typeface="Times New Roman"/>
              <a:buChar char="■"/>
            </a:pPr>
            <a:r>
              <a:rPr lang="en" sz="1700" b="1" i="0" u="sng" strike="noStrike" cap="none" dirty="0">
                <a:solidFill>
                  <a:schemeClr val="dk1"/>
                </a:solidFill>
                <a:latin typeface="Times New Roman"/>
                <a:ea typeface="Times New Roman"/>
                <a:cs typeface="Times New Roman"/>
                <a:sym typeface="Times New Roman"/>
              </a:rPr>
              <a:t>Energy</a:t>
            </a:r>
            <a:r>
              <a:rPr lang="en" sz="1700" b="1" u="sng" dirty="0">
                <a:solidFill>
                  <a:schemeClr val="dk1"/>
                </a:solidFill>
                <a:latin typeface="Times New Roman"/>
                <a:ea typeface="Times New Roman"/>
                <a:cs typeface="Times New Roman"/>
                <a:sym typeface="Times New Roman"/>
              </a:rPr>
              <a:t> concerns</a:t>
            </a:r>
            <a:r>
              <a:rPr lang="en" sz="1700" b="1" i="0" u="none" strike="noStrike" cap="none" dirty="0">
                <a:solidFill>
                  <a:schemeClr val="dk1"/>
                </a:solidFill>
                <a:latin typeface="Times New Roman"/>
                <a:ea typeface="Times New Roman"/>
                <a:cs typeface="Times New Roman"/>
                <a:sym typeface="Times New Roman"/>
              </a:rPr>
              <a:t>: </a:t>
            </a:r>
            <a:r>
              <a:rPr lang="en" sz="1700" b="0" i="0" u="none" strike="noStrike" cap="none" dirty="0">
                <a:solidFill>
                  <a:schemeClr val="dk1"/>
                </a:solidFill>
                <a:latin typeface="Times New Roman"/>
                <a:ea typeface="Times New Roman"/>
                <a:cs typeface="Times New Roman"/>
                <a:sym typeface="Times New Roman"/>
              </a:rPr>
              <a:t>PEMEX debt </a:t>
            </a:r>
            <a:r>
              <a:rPr lang="en" sz="1700" dirty="0">
                <a:solidFill>
                  <a:schemeClr val="dk1"/>
                </a:solidFill>
                <a:latin typeface="Times New Roman"/>
                <a:ea typeface="Times New Roman"/>
                <a:cs typeface="Times New Roman"/>
                <a:sym typeface="Times New Roman"/>
              </a:rPr>
              <a:t>up</a:t>
            </a:r>
            <a:r>
              <a:rPr lang="en" sz="1700" b="0" i="0" u="none" strike="noStrike" cap="none" dirty="0">
                <a:solidFill>
                  <a:schemeClr val="dk1"/>
                </a:solidFill>
                <a:latin typeface="Times New Roman"/>
                <a:ea typeface="Times New Roman"/>
                <a:cs typeface="Times New Roman"/>
                <a:sym typeface="Times New Roman"/>
              </a:rPr>
              <a:t>, </a:t>
            </a:r>
            <a:r>
              <a:rPr lang="en" sz="1700" dirty="0">
                <a:solidFill>
                  <a:schemeClr val="dk1"/>
                </a:solidFill>
                <a:latin typeface="Times New Roman"/>
                <a:ea typeface="Times New Roman"/>
                <a:cs typeface="Times New Roman"/>
                <a:sym typeface="Times New Roman"/>
              </a:rPr>
              <a:t>production down</a:t>
            </a:r>
            <a:r>
              <a:rPr lang="en" sz="1700" b="0" i="0" u="none" strike="noStrike" cap="none" dirty="0">
                <a:solidFill>
                  <a:schemeClr val="dk1"/>
                </a:solidFill>
                <a:latin typeface="Times New Roman"/>
                <a:ea typeface="Times New Roman"/>
                <a:cs typeface="Times New Roman"/>
                <a:sym typeface="Times New Roman"/>
              </a:rPr>
              <a:t>;</a:t>
            </a:r>
            <a:r>
              <a:rPr lang="en" sz="1700" dirty="0">
                <a:solidFill>
                  <a:schemeClr val="dk1"/>
                </a:solidFill>
                <a:latin typeface="Times New Roman"/>
                <a:ea typeface="Times New Roman"/>
                <a:cs typeface="Times New Roman"/>
                <a:sym typeface="Times New Roman"/>
              </a:rPr>
              <a:t> missed </a:t>
            </a:r>
            <a:r>
              <a:rPr lang="en" sz="1700" b="0" i="0" u="none" strike="noStrike" cap="none" dirty="0">
                <a:solidFill>
                  <a:schemeClr val="dk1"/>
                </a:solidFill>
                <a:latin typeface="Times New Roman"/>
                <a:ea typeface="Times New Roman"/>
                <a:cs typeface="Times New Roman"/>
                <a:sym typeface="Times New Roman"/>
              </a:rPr>
              <a:t>green energy.</a:t>
            </a:r>
            <a:endParaRPr sz="1700" b="0" i="0" u="none" strike="noStrike" cap="none" dirty="0">
              <a:solidFill>
                <a:schemeClr val="dk1"/>
              </a:solidFill>
              <a:latin typeface="Times New Roman"/>
              <a:ea typeface="Times New Roman"/>
              <a:cs typeface="Times New Roman"/>
            </a:endParaRPr>
          </a:p>
          <a:p>
            <a:pPr marL="457200" indent="-336550">
              <a:lnSpc>
                <a:spcPct val="115000"/>
              </a:lnSpc>
              <a:buClr>
                <a:schemeClr val="dk1"/>
              </a:buClr>
              <a:buSzPts val="1700"/>
              <a:buFont typeface="Times New Roman"/>
              <a:buChar char="■"/>
            </a:pPr>
            <a:r>
              <a:rPr lang="en" sz="1700" b="1" i="0" u="sng" strike="noStrike" cap="none" dirty="0">
                <a:solidFill>
                  <a:schemeClr val="dk1"/>
                </a:solidFill>
                <a:latin typeface="Times New Roman"/>
                <a:ea typeface="Times New Roman"/>
                <a:cs typeface="Times New Roman"/>
                <a:sym typeface="Times New Roman"/>
              </a:rPr>
              <a:t>Corruption</a:t>
            </a:r>
            <a:r>
              <a:rPr lang="en" sz="1700" b="1" dirty="0">
                <a:solidFill>
                  <a:schemeClr val="dk1"/>
                </a:solidFill>
                <a:latin typeface="Times New Roman"/>
                <a:ea typeface="Times New Roman"/>
                <a:cs typeface="Times New Roman"/>
                <a:sym typeface="Times New Roman"/>
              </a:rPr>
              <a:t>:</a:t>
            </a:r>
            <a:r>
              <a:rPr lang="en" sz="1700" dirty="0">
                <a:solidFill>
                  <a:schemeClr val="dk1"/>
                </a:solidFill>
                <a:latin typeface="Times New Roman"/>
                <a:ea typeface="Times New Roman"/>
                <a:cs typeface="Times New Roman"/>
                <a:sym typeface="Times New Roman"/>
              </a:rPr>
              <a:t> </a:t>
            </a:r>
            <a:r>
              <a:rPr lang="en" sz="1700" b="0" i="0" u="none" strike="noStrike" cap="none" dirty="0">
                <a:solidFill>
                  <a:schemeClr val="dk1"/>
                </a:solidFill>
                <a:latin typeface="Times New Roman"/>
                <a:ea typeface="Times New Roman"/>
                <a:cs typeface="Times New Roman"/>
                <a:sym typeface="Times New Roman"/>
              </a:rPr>
              <a:t>Less transparency, esp. with military-led work.</a:t>
            </a:r>
            <a:endParaRPr sz="1700" b="0" i="0" u="none" strike="noStrike" cap="none" dirty="0">
              <a:solidFill>
                <a:schemeClr val="dk1"/>
              </a:solidFill>
              <a:latin typeface="Times New Roman"/>
              <a:ea typeface="Times New Roman"/>
              <a:cs typeface="Times New Roman"/>
              <a:sym typeface="Times New Roman"/>
            </a:endParaRPr>
          </a:p>
          <a:p>
            <a:pPr marL="457200" indent="-336550">
              <a:lnSpc>
                <a:spcPct val="115000"/>
              </a:lnSpc>
              <a:buClr>
                <a:schemeClr val="dk1"/>
              </a:buClr>
              <a:buSzPts val="1700"/>
              <a:buFont typeface="Times New Roman"/>
              <a:buChar char="■"/>
            </a:pPr>
            <a:r>
              <a:rPr lang="en" sz="1700" b="1" i="0" u="sng" strike="noStrike" cap="none" dirty="0">
                <a:solidFill>
                  <a:schemeClr val="dk1"/>
                </a:solidFill>
                <a:latin typeface="Times New Roman"/>
                <a:ea typeface="Times New Roman"/>
                <a:cs typeface="Times New Roman"/>
                <a:sym typeface="Times New Roman"/>
              </a:rPr>
              <a:t>Public Security</a:t>
            </a:r>
            <a:r>
              <a:rPr lang="en" sz="1700" b="1" i="0" u="none" strike="noStrike" cap="none" dirty="0">
                <a:solidFill>
                  <a:schemeClr val="dk1"/>
                </a:solidFill>
                <a:latin typeface="Times New Roman"/>
                <a:ea typeface="Times New Roman"/>
                <a:cs typeface="Times New Roman"/>
                <a:sym typeface="Times New Roman"/>
              </a:rPr>
              <a:t>:</a:t>
            </a:r>
            <a:r>
              <a:rPr lang="en" sz="1700" dirty="0">
                <a:solidFill>
                  <a:schemeClr val="dk1"/>
                </a:solidFill>
                <a:latin typeface="Times New Roman"/>
                <a:ea typeface="Times New Roman"/>
                <a:cs typeface="Times New Roman"/>
                <a:sym typeface="Times New Roman"/>
              </a:rPr>
              <a:t> record homicides for AMLO's "</a:t>
            </a:r>
            <a:r>
              <a:rPr lang="en" sz="1700" dirty="0" err="1">
                <a:solidFill>
                  <a:schemeClr val="dk1"/>
                </a:solidFill>
                <a:latin typeface="Times New Roman"/>
                <a:ea typeface="Times New Roman"/>
                <a:cs typeface="Times New Roman"/>
                <a:sym typeface="Times New Roman"/>
              </a:rPr>
              <a:t>sexenio</a:t>
            </a:r>
            <a:r>
              <a:rPr lang="en" sz="1700" dirty="0">
                <a:solidFill>
                  <a:schemeClr val="dk1"/>
                </a:solidFill>
                <a:latin typeface="Times New Roman"/>
                <a:ea typeface="Times New Roman"/>
                <a:cs typeface="Times New Roman"/>
                <a:sym typeface="Times New Roman"/>
              </a:rPr>
              <a:t>,"</a:t>
            </a:r>
            <a:r>
              <a:rPr lang="en" sz="1700" b="0" i="0" u="none" strike="noStrike" cap="none" dirty="0">
                <a:solidFill>
                  <a:schemeClr val="dk1"/>
                </a:solidFill>
                <a:latin typeface="Times New Roman"/>
                <a:ea typeface="Times New Roman"/>
                <a:cs typeface="Times New Roman"/>
                <a:sym typeface="Times New Roman"/>
              </a:rPr>
              <a:t> reliance on military</a:t>
            </a:r>
            <a:r>
              <a:rPr lang="en" sz="1700" dirty="0">
                <a:solidFill>
                  <a:schemeClr val="dk1"/>
                </a:solidFill>
                <a:latin typeface="Times New Roman"/>
                <a:ea typeface="Times New Roman"/>
                <a:cs typeface="Times New Roman"/>
                <a:sym typeface="Times New Roman"/>
              </a:rPr>
              <a:t>.</a:t>
            </a:r>
            <a:endParaRPr lang="en" sz="1700" b="0" i="0" u="none" strike="noStrike" cap="none" dirty="0">
              <a:solidFill>
                <a:schemeClr val="dk1"/>
              </a:solidFill>
              <a:latin typeface="Times New Roman"/>
              <a:ea typeface="Times New Roman"/>
              <a:cs typeface="Times New Roman"/>
            </a:endParaRPr>
          </a:p>
          <a:p>
            <a:pPr marL="457200" indent="-336550">
              <a:lnSpc>
                <a:spcPct val="115000"/>
              </a:lnSpc>
              <a:buClr>
                <a:schemeClr val="dk1"/>
              </a:buClr>
              <a:buSzPts val="1700"/>
              <a:buFont typeface="Times New Roman"/>
              <a:buChar char="■"/>
            </a:pPr>
            <a:r>
              <a:rPr lang="en" sz="1700" b="1" i="0" u="sng" strike="noStrike" cap="none" dirty="0">
                <a:solidFill>
                  <a:schemeClr val="dk1"/>
                </a:solidFill>
                <a:latin typeface="Times New Roman"/>
                <a:ea typeface="Times New Roman"/>
                <a:cs typeface="Times New Roman"/>
                <a:sym typeface="Times New Roman"/>
              </a:rPr>
              <a:t>Democracy</a:t>
            </a:r>
            <a:r>
              <a:rPr lang="en" sz="1700" b="1" u="sng" dirty="0">
                <a:solidFill>
                  <a:schemeClr val="dk1"/>
                </a:solidFill>
                <a:latin typeface="Times New Roman"/>
                <a:ea typeface="Times New Roman"/>
                <a:cs typeface="Times New Roman"/>
                <a:sym typeface="Times New Roman"/>
              </a:rPr>
              <a:t> threats</a:t>
            </a:r>
            <a:r>
              <a:rPr lang="en" sz="1700" b="1" i="0" u="none" strike="noStrike" cap="none" dirty="0">
                <a:solidFill>
                  <a:schemeClr val="dk1"/>
                </a:solidFill>
                <a:latin typeface="Times New Roman"/>
                <a:ea typeface="Times New Roman"/>
                <a:cs typeface="Times New Roman"/>
                <a:sym typeface="Times New Roman"/>
              </a:rPr>
              <a:t>:</a:t>
            </a:r>
            <a:r>
              <a:rPr lang="en" sz="1700" dirty="0">
                <a:solidFill>
                  <a:schemeClr val="dk1"/>
                </a:solidFill>
                <a:latin typeface="Times New Roman"/>
                <a:ea typeface="Times New Roman"/>
                <a:cs typeface="Times New Roman"/>
                <a:sym typeface="Times New Roman"/>
              </a:rPr>
              <a:t> Weakening</a:t>
            </a:r>
            <a:r>
              <a:rPr lang="en" sz="1700" b="0" i="0" u="none" strike="noStrike" cap="none" dirty="0">
                <a:solidFill>
                  <a:schemeClr val="dk1"/>
                </a:solidFill>
                <a:latin typeface="Times New Roman"/>
                <a:ea typeface="Times New Roman"/>
                <a:cs typeface="Times New Roman"/>
                <a:sym typeface="Times New Roman"/>
              </a:rPr>
              <a:t> independent voices in government, media, and civil society.</a:t>
            </a:r>
            <a:r>
              <a:rPr lang="en" sz="1700" dirty="0">
                <a:solidFill>
                  <a:schemeClr val="dk1"/>
                </a:solidFill>
                <a:latin typeface="Times New Roman"/>
                <a:ea typeface="Times New Roman"/>
                <a:cs typeface="Times New Roman"/>
                <a:sym typeface="Times New Roman"/>
              </a:rPr>
              <a:t> AMLO</a:t>
            </a:r>
            <a:r>
              <a:rPr lang="en" sz="1700" b="0" i="0" u="none" strike="noStrike" cap="none" dirty="0">
                <a:solidFill>
                  <a:schemeClr val="dk1"/>
                </a:solidFill>
                <a:latin typeface="Times New Roman"/>
                <a:ea typeface="Times New Roman"/>
                <a:cs typeface="Times New Roman"/>
                <a:sym typeface="Times New Roman"/>
              </a:rPr>
              <a:t> outspoken against critics. </a:t>
            </a:r>
            <a:r>
              <a:rPr lang="en" sz="1700" dirty="0">
                <a:solidFill>
                  <a:schemeClr val="dk1"/>
                </a:solidFill>
                <a:latin typeface="Times New Roman"/>
                <a:ea typeface="Times New Roman"/>
                <a:cs typeface="Times New Roman"/>
                <a:sym typeface="Times New Roman"/>
              </a:rPr>
              <a:t>Trying to weaken checks and balances.</a:t>
            </a:r>
            <a:endParaRPr sz="1700" b="0" i="0" u="none" strike="noStrike" cap="none" dirty="0">
              <a:solidFill>
                <a:schemeClr val="dk1"/>
              </a:solidFill>
              <a:latin typeface="Times New Roman"/>
              <a:ea typeface="Times New Roman"/>
              <a:cs typeface="Times New Roman"/>
              <a:sym typeface="Times New Roman"/>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sp>
        <p:nvSpPr>
          <p:cNvPr id="961" name="Google Shape;961;p79"/>
          <p:cNvSpPr/>
          <p:nvPr/>
        </p:nvSpPr>
        <p:spPr>
          <a:xfrm>
            <a:off x="-149630" y="1234440"/>
            <a:ext cx="9401695" cy="2618509"/>
          </a:xfrm>
          <a:prstGeom prst="rect">
            <a:avLst/>
          </a:prstGeom>
          <a:solidFill>
            <a:srgbClr val="92D050">
              <a:alpha val="26666"/>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CC00"/>
              </a:solidFill>
              <a:latin typeface="Calibri"/>
              <a:ea typeface="Calibri"/>
              <a:cs typeface="Calibri"/>
              <a:sym typeface="Calibri"/>
            </a:endParaRPr>
          </a:p>
        </p:txBody>
      </p:sp>
      <p:sp>
        <p:nvSpPr>
          <p:cNvPr id="962" name="Google Shape;962;p79"/>
          <p:cNvSpPr txBox="1">
            <a:spLocks noGrp="1"/>
          </p:cNvSpPr>
          <p:nvPr>
            <p:ph type="ctrTitle" idx="4294967295"/>
          </p:nvPr>
        </p:nvSpPr>
        <p:spPr>
          <a:xfrm>
            <a:off x="247065" y="1673175"/>
            <a:ext cx="8481298" cy="1743356"/>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6000"/>
              <a:buFont typeface="Times New Roman"/>
              <a:buNone/>
            </a:pPr>
            <a:r>
              <a:rPr lang="en" sz="6000" b="0" i="0" u="none" strike="noStrike" cap="none">
                <a:solidFill>
                  <a:schemeClr val="dk1"/>
                </a:solidFill>
                <a:latin typeface="Times New Roman"/>
                <a:ea typeface="Times New Roman"/>
                <a:cs typeface="Times New Roman"/>
                <a:sym typeface="Times New Roman"/>
              </a:rPr>
              <a:t>Economy, Energy and Environment</a:t>
            </a:r>
            <a:endParaRPr sz="1100" b="0" i="0" u="none" strike="noStrike" cap="none">
              <a:solidFill>
                <a:schemeClr val="dk1"/>
              </a:solidFill>
              <a:latin typeface="Times New Roman"/>
              <a:ea typeface="Times New Roman"/>
              <a:cs typeface="Times New Roman"/>
              <a:sym typeface="Times New Roman"/>
            </a:endParaRPr>
          </a:p>
        </p:txBody>
      </p:sp>
      <p:cxnSp>
        <p:nvCxnSpPr>
          <p:cNvPr id="963" name="Google Shape;963;p79"/>
          <p:cNvCxnSpPr/>
          <p:nvPr/>
        </p:nvCxnSpPr>
        <p:spPr>
          <a:xfrm rot="10800000" flipH="1">
            <a:off x="-149630" y="1045088"/>
            <a:ext cx="9439101" cy="12469"/>
          </a:xfrm>
          <a:prstGeom prst="straightConnector1">
            <a:avLst/>
          </a:prstGeom>
          <a:noFill/>
          <a:ln w="155575" cap="flat" cmpd="sng">
            <a:solidFill>
              <a:srgbClr val="92D050"/>
            </a:solidFill>
            <a:prstDash val="solid"/>
            <a:round/>
            <a:headEnd type="none" w="sm" len="sm"/>
            <a:tailEnd type="none" w="sm" len="sm"/>
          </a:ln>
        </p:spPr>
      </p:cxnSp>
      <p:cxnSp>
        <p:nvCxnSpPr>
          <p:cNvPr id="964" name="Google Shape;964;p79"/>
          <p:cNvCxnSpPr/>
          <p:nvPr/>
        </p:nvCxnSpPr>
        <p:spPr>
          <a:xfrm rot="10800000" flipH="1">
            <a:off x="-187037" y="3985032"/>
            <a:ext cx="9439101" cy="12469"/>
          </a:xfrm>
          <a:prstGeom prst="straightConnector1">
            <a:avLst/>
          </a:prstGeom>
          <a:noFill/>
          <a:ln w="155575" cap="flat" cmpd="sng">
            <a:solidFill>
              <a:srgbClr val="92D050"/>
            </a:solidFill>
            <a:prstDash val="solid"/>
            <a:round/>
            <a:headEnd type="none" w="sm" len="sm"/>
            <a:tailEnd type="none" w="sm" len="sm"/>
          </a:ln>
        </p:spPr>
      </p:cxnSp>
    </p:spTree>
  </p:cSld>
  <p:clrMapOvr>
    <a:masterClrMapping/>
  </p:clrMapOvr>
  <p:transition spd="slow">
    <p:push dir="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970" name="Google Shape;970;p80"/>
          <p:cNvSpPr txBox="1">
            <a:spLocks noGrp="1"/>
          </p:cNvSpPr>
          <p:nvPr>
            <p:ph type="title"/>
          </p:nvPr>
        </p:nvSpPr>
        <p:spPr>
          <a:xfrm>
            <a:off x="153649" y="172250"/>
            <a:ext cx="8795478" cy="85725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chemeClr val="dk1"/>
              </a:buClr>
              <a:buSzPts val="2700"/>
              <a:buFont typeface="Times New Roman"/>
              <a:buNone/>
            </a:pPr>
            <a:r>
              <a:rPr lang="en" sz="2700"/>
              <a:t>COVID-19, Recession and Recovery</a:t>
            </a:r>
            <a:endParaRPr sz="1100"/>
          </a:p>
        </p:txBody>
      </p:sp>
      <p:sp>
        <p:nvSpPr>
          <p:cNvPr id="971" name="Google Shape;971;p80"/>
          <p:cNvSpPr txBox="1">
            <a:spLocks noGrp="1"/>
          </p:cNvSpPr>
          <p:nvPr>
            <p:ph type="body" idx="1"/>
          </p:nvPr>
        </p:nvSpPr>
        <p:spPr>
          <a:xfrm>
            <a:off x="153650" y="1076550"/>
            <a:ext cx="8795400" cy="3932400"/>
          </a:xfrm>
          <a:prstGeom prst="rect">
            <a:avLst/>
          </a:prstGeom>
          <a:noFill/>
          <a:ln>
            <a:noFill/>
          </a:ln>
        </p:spPr>
        <p:txBody>
          <a:bodyPr spcFirstLastPara="1" wrap="square" lIns="68575" tIns="34275" rIns="68575" bIns="34275" anchor="t" anchorCtr="0">
            <a:noAutofit/>
          </a:bodyPr>
          <a:lstStyle/>
          <a:p>
            <a:pPr indent="-349250">
              <a:lnSpc>
                <a:spcPct val="115000"/>
              </a:lnSpc>
              <a:spcBef>
                <a:spcPts val="1200"/>
              </a:spcBef>
              <a:buClr>
                <a:srgbClr val="BE0004"/>
              </a:buClr>
              <a:buSzPts val="1900"/>
              <a:buFont typeface="Times New Roman"/>
              <a:buChar char="•"/>
            </a:pPr>
            <a:r>
              <a:rPr lang="en-US" sz="2000"/>
              <a:t>Report done for WHO: </a:t>
            </a:r>
            <a:r>
              <a:rPr lang="en-US" sz="2000" b="1">
                <a:solidFill>
                  <a:srgbClr val="BE0004"/>
                </a:solidFill>
              </a:rPr>
              <a:t>could have avoided up to 190,000 deaths</a:t>
            </a:r>
            <a:r>
              <a:rPr lang="en-US" sz="2000"/>
              <a:t>.</a:t>
            </a:r>
            <a:endParaRPr lang="en" sz="2000" b="1">
              <a:solidFill>
                <a:srgbClr val="B00004"/>
              </a:solidFill>
            </a:endParaRPr>
          </a:p>
          <a:p>
            <a:pPr indent="-349250">
              <a:lnSpc>
                <a:spcPct val="115000"/>
              </a:lnSpc>
              <a:spcBef>
                <a:spcPts val="1200"/>
              </a:spcBef>
              <a:buClr>
                <a:srgbClr val="BE0004"/>
              </a:buClr>
              <a:buSzPts val="1900"/>
              <a:buFont typeface="Times New Roman"/>
              <a:buChar char="•"/>
            </a:pPr>
            <a:r>
              <a:rPr lang="en" sz="2000">
                <a:solidFill>
                  <a:srgbClr val="B00004"/>
                </a:solidFill>
              </a:rPr>
              <a:t>5.9% GDP rebound in 2021 </a:t>
            </a:r>
            <a:r>
              <a:rPr lang="en" sz="2000">
                <a:solidFill>
                  <a:schemeClr val="tx1"/>
                </a:solidFill>
              </a:rPr>
              <a:t>from 8.5% drop in 2020. 2022 growth 3.1%.  </a:t>
            </a:r>
            <a:r>
              <a:rPr lang="en" sz="2000" b="1">
                <a:solidFill>
                  <a:srgbClr val="C00000"/>
                </a:solidFill>
              </a:rPr>
              <a:t>2023 3.4%</a:t>
            </a:r>
            <a:r>
              <a:rPr lang="en" sz="2000"/>
              <a:t>, </a:t>
            </a:r>
            <a:r>
              <a:rPr lang="en" sz="2000">
                <a:solidFill>
                  <a:srgbClr val="000000"/>
                </a:solidFill>
              </a:rPr>
              <a:t>with </a:t>
            </a:r>
            <a:r>
              <a:rPr lang="en" sz="2000">
                <a:solidFill>
                  <a:srgbClr val="C00000"/>
                </a:solidFill>
              </a:rPr>
              <a:t>less inflation.  OECD estimates 2.5% in 2024.</a:t>
            </a:r>
            <a:endParaRPr sz="2000">
              <a:solidFill>
                <a:srgbClr val="C00000"/>
              </a:solidFill>
            </a:endParaRPr>
          </a:p>
          <a:p>
            <a:pPr indent="-349250">
              <a:lnSpc>
                <a:spcPct val="115000"/>
              </a:lnSpc>
              <a:spcBef>
                <a:spcPts val="1200"/>
              </a:spcBef>
              <a:buClr>
                <a:srgbClr val="BE0004"/>
              </a:buClr>
              <a:buSzPts val="1900"/>
              <a:buFont typeface="Times New Roman"/>
              <a:buChar char="•"/>
            </a:pPr>
            <a:r>
              <a:rPr lang="en" sz="2000" b="1" u="sng">
                <a:solidFill>
                  <a:schemeClr val="bg2"/>
                </a:solidFill>
              </a:rPr>
              <a:t>Growth driven by exports to US and US remittances; </a:t>
            </a:r>
            <a:endParaRPr lang="en" sz="2000">
              <a:solidFill>
                <a:schemeClr val="bg2"/>
              </a:solidFill>
            </a:endParaRPr>
          </a:p>
          <a:p>
            <a:pPr indent="-349250">
              <a:lnSpc>
                <a:spcPct val="114999"/>
              </a:lnSpc>
              <a:spcBef>
                <a:spcPts val="1200"/>
              </a:spcBef>
              <a:buClr>
                <a:srgbClr val="BE0004"/>
              </a:buClr>
              <a:buSzPts val="1900"/>
              <a:buFont typeface="Times New Roman"/>
              <a:buChar char="•"/>
            </a:pPr>
            <a:r>
              <a:rPr lang="en" sz="2000">
                <a:solidFill>
                  <a:srgbClr val="0070C0"/>
                </a:solidFill>
              </a:rPr>
              <a:t>Attracting investment, but concerns</a:t>
            </a:r>
            <a:r>
              <a:rPr lang="en" sz="2000">
                <a:solidFill>
                  <a:srgbClr val="000000"/>
                </a:solidFill>
              </a:rPr>
              <a:t> remain about</a:t>
            </a:r>
            <a:r>
              <a:rPr lang="en" sz="2000">
                <a:solidFill>
                  <a:schemeClr val="tx1"/>
                </a:solidFill>
              </a:rPr>
              <a:t> energy supply</a:t>
            </a:r>
            <a:r>
              <a:rPr lang="en" sz="2000"/>
              <a:t>; regulatory practices; rule of law; poor security; lack of infrastructure.  </a:t>
            </a:r>
            <a:r>
              <a:rPr lang="en" sz="2000">
                <a:solidFill>
                  <a:srgbClr val="000000"/>
                </a:solidFill>
              </a:rPr>
              <a:t> </a:t>
            </a:r>
          </a:p>
          <a:p>
            <a:pPr indent="-349250">
              <a:lnSpc>
                <a:spcPct val="114999"/>
              </a:lnSpc>
              <a:spcBef>
                <a:spcPts val="0"/>
              </a:spcBef>
              <a:buClr>
                <a:srgbClr val="BE0004"/>
              </a:buClr>
              <a:buSzPts val="1900"/>
              <a:buFont typeface="Times New Roman"/>
              <a:buChar char="•"/>
            </a:pPr>
            <a:r>
              <a:rPr lang="en" sz="2000" u="sng">
                <a:solidFill>
                  <a:srgbClr val="B00004"/>
                </a:solidFill>
              </a:rPr>
              <a:t>IMF recommends</a:t>
            </a:r>
            <a:r>
              <a:rPr lang="en" sz="2000">
                <a:solidFill>
                  <a:srgbClr val="B00004"/>
                </a:solidFill>
              </a:rPr>
              <a:t>: more women in workforce; better action against corruption and tax evasion; infrastructure</a:t>
            </a:r>
            <a:r>
              <a:rPr lang="en" sz="2000"/>
              <a:t> </a:t>
            </a:r>
            <a:r>
              <a:rPr lang="en" sz="2000">
                <a:solidFill>
                  <a:srgbClr val="C00000"/>
                </a:solidFill>
              </a:rPr>
              <a:t>investment</a:t>
            </a:r>
            <a:r>
              <a:rPr lang="en" sz="2000"/>
              <a:t> (transport, energy, water), </a:t>
            </a:r>
            <a:r>
              <a:rPr lang="en" sz="2000">
                <a:solidFill>
                  <a:srgbClr val="C00000"/>
                </a:solidFill>
              </a:rPr>
              <a:t>cutting red tape; more access to credit; and addressing climate change. </a:t>
            </a:r>
            <a:endParaRPr sz="2000">
              <a:solidFill>
                <a:srgbClr val="C00000"/>
              </a:solidFill>
            </a:endParaRPr>
          </a:p>
        </p:txBody>
      </p:sp>
      <p:pic>
        <p:nvPicPr>
          <p:cNvPr id="972" name="Google Shape;972;p80"/>
          <p:cNvPicPr preferRelativeResize="0"/>
          <p:nvPr/>
        </p:nvPicPr>
        <p:blipFill rotWithShape="1">
          <a:blip r:embed="rId3">
            <a:alphaModFix/>
          </a:blip>
          <a:srcRect/>
          <a:stretch/>
        </p:blipFill>
        <p:spPr>
          <a:xfrm>
            <a:off x="7400109" y="149390"/>
            <a:ext cx="1625713" cy="812857"/>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sp>
        <p:nvSpPr>
          <p:cNvPr id="978" name="Google Shape;978;p81"/>
          <p:cNvSpPr txBox="1">
            <a:spLocks noGrp="1"/>
          </p:cNvSpPr>
          <p:nvPr>
            <p:ph type="title"/>
          </p:nvPr>
        </p:nvSpPr>
        <p:spPr>
          <a:xfrm>
            <a:off x="153649" y="172250"/>
            <a:ext cx="8795478" cy="85725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chemeClr val="dk1"/>
              </a:buClr>
              <a:buSzPts val="1400"/>
              <a:buNone/>
            </a:pPr>
            <a:r>
              <a:rPr lang="en"/>
              <a:t>National Energy Companies Struggle</a:t>
            </a:r>
            <a:endParaRPr/>
          </a:p>
        </p:txBody>
      </p:sp>
      <p:sp>
        <p:nvSpPr>
          <p:cNvPr id="979" name="Google Shape;979;p81"/>
          <p:cNvSpPr txBox="1">
            <a:spLocks noGrp="1"/>
          </p:cNvSpPr>
          <p:nvPr>
            <p:ph type="body" idx="1"/>
          </p:nvPr>
        </p:nvSpPr>
        <p:spPr>
          <a:xfrm>
            <a:off x="153727" y="1183942"/>
            <a:ext cx="8795400" cy="3650338"/>
          </a:xfrm>
          <a:prstGeom prst="rect">
            <a:avLst/>
          </a:prstGeom>
          <a:noFill/>
          <a:ln>
            <a:noFill/>
          </a:ln>
        </p:spPr>
        <p:txBody>
          <a:bodyPr spcFirstLastPara="1" wrap="square" lIns="68575" tIns="34275" rIns="68575" bIns="34275" anchor="t" anchorCtr="0">
            <a:noAutofit/>
          </a:bodyPr>
          <a:lstStyle/>
          <a:p>
            <a:r>
              <a:rPr lang="en" sz="1400" dirty="0"/>
              <a:t>Fitch Ratings </a:t>
            </a:r>
            <a:r>
              <a:rPr lang="en" sz="1400" dirty="0">
                <a:solidFill>
                  <a:srgbClr val="C00000"/>
                </a:solidFill>
              </a:rPr>
              <a:t>again reduced credit rating</a:t>
            </a:r>
            <a:r>
              <a:rPr lang="en" sz="1400" dirty="0"/>
              <a:t> of </a:t>
            </a:r>
            <a:r>
              <a:rPr lang="en" sz="1400" dirty="0">
                <a:solidFill>
                  <a:srgbClr val="C00000"/>
                </a:solidFill>
              </a:rPr>
              <a:t>PEMEX</a:t>
            </a:r>
            <a:r>
              <a:rPr lang="en" sz="1400" dirty="0"/>
              <a:t>, the national oil company,</a:t>
            </a:r>
            <a:r>
              <a:rPr lang="en" sz="1400" b="1" dirty="0">
                <a:solidFill>
                  <a:srgbClr val="C00000"/>
                </a:solidFill>
              </a:rPr>
              <a:t> B+ in July </a:t>
            </a:r>
            <a:r>
              <a:rPr lang="en" sz="1400" dirty="0">
                <a:solidFill>
                  <a:schemeClr val="tx1"/>
                </a:solidFill>
              </a:rPr>
              <a:t>(</a:t>
            </a:r>
            <a:r>
              <a:rPr lang="en" sz="1400" dirty="0"/>
              <a:t>“</a:t>
            </a:r>
            <a:r>
              <a:rPr lang="en" sz="1400" dirty="0">
                <a:solidFill>
                  <a:srgbClr val="C00000"/>
                </a:solidFill>
              </a:rPr>
              <a:t>junk status</a:t>
            </a:r>
            <a:r>
              <a:rPr lang="en" sz="1400" dirty="0"/>
              <a:t>”) and Moody's moved to a negative watch at B3, six levels below investment grade in February 24..</a:t>
            </a:r>
            <a:endParaRPr lang="en-US" sz="1400" u="sng" dirty="0"/>
          </a:p>
          <a:p>
            <a:endParaRPr sz="1400"/>
          </a:p>
          <a:p>
            <a:r>
              <a:rPr lang="en" sz="1400" dirty="0"/>
              <a:t>PEMEX has </a:t>
            </a:r>
            <a:r>
              <a:rPr lang="en" sz="1400" b="1" u="sng" dirty="0">
                <a:solidFill>
                  <a:srgbClr val="C00000"/>
                </a:solidFill>
              </a:rPr>
              <a:t>$110 billion in financial debt</a:t>
            </a:r>
            <a:r>
              <a:rPr lang="en" sz="1400" u="sng" dirty="0"/>
              <a:t> </a:t>
            </a:r>
            <a:r>
              <a:rPr lang="en" sz="1400" u="sng" dirty="0">
                <a:solidFill>
                  <a:srgbClr val="000000"/>
                </a:solidFill>
              </a:rPr>
              <a:t>(</a:t>
            </a:r>
            <a:r>
              <a:rPr lang="en" sz="1400" b="1" u="sng" dirty="0">
                <a:solidFill>
                  <a:srgbClr val="C00000"/>
                </a:solidFill>
              </a:rPr>
              <a:t>mid 2023), making it the most indebted state oil company.</a:t>
            </a:r>
          </a:p>
          <a:p>
            <a:pPr marL="139700" indent="0">
              <a:buNone/>
            </a:pPr>
            <a:endParaRPr lang="en" sz="1400">
              <a:solidFill>
                <a:srgbClr val="000000"/>
              </a:solidFill>
            </a:endParaRPr>
          </a:p>
          <a:p>
            <a:r>
              <a:rPr lang="en" sz="1400" dirty="0"/>
              <a:t>The federal government</a:t>
            </a:r>
            <a:r>
              <a:rPr lang="en" sz="1400" b="1" dirty="0">
                <a:solidFill>
                  <a:srgbClr val="C00000"/>
                </a:solidFill>
              </a:rPr>
              <a:t> gives substantial </a:t>
            </a:r>
            <a:r>
              <a:rPr lang="en" sz="1400" b="1" u="sng" dirty="0">
                <a:solidFill>
                  <a:srgbClr val="FF0000"/>
                </a:solidFill>
              </a:rPr>
              <a:t>tax benefits, estimated at $78 billion since 2019</a:t>
            </a:r>
            <a:r>
              <a:rPr lang="en" sz="1400" b="1" dirty="0">
                <a:solidFill>
                  <a:srgbClr val="C00000"/>
                </a:solidFill>
              </a:rPr>
              <a:t> (IMCO). </a:t>
            </a:r>
            <a:r>
              <a:rPr lang="en" sz="1400" dirty="0"/>
              <a:t>The oil company </a:t>
            </a:r>
            <a:r>
              <a:rPr lang="en" sz="1400" b="1" dirty="0">
                <a:solidFill>
                  <a:srgbClr val="C00000"/>
                </a:solidFill>
              </a:rPr>
              <a:t>contributed</a:t>
            </a:r>
            <a:r>
              <a:rPr lang="en" sz="1400" dirty="0"/>
              <a:t> around </a:t>
            </a:r>
            <a:r>
              <a:rPr lang="en" sz="1400" b="1" dirty="0">
                <a:solidFill>
                  <a:srgbClr val="C00000"/>
                </a:solidFill>
              </a:rPr>
              <a:t>11% to the federal budget </a:t>
            </a:r>
            <a:r>
              <a:rPr lang="en" sz="1400" dirty="0"/>
              <a:t>in 2020, its </a:t>
            </a:r>
            <a:r>
              <a:rPr lang="en" sz="1400" b="1" dirty="0">
                <a:solidFill>
                  <a:srgbClr val="B00202"/>
                </a:solidFill>
              </a:rPr>
              <a:t>lowest contribution since 1990</a:t>
            </a:r>
            <a:r>
              <a:rPr lang="en" sz="1400" dirty="0">
                <a:solidFill>
                  <a:srgbClr val="B00202"/>
                </a:solidFill>
              </a:rPr>
              <a:t>.  </a:t>
            </a:r>
          </a:p>
          <a:p>
            <a:endParaRPr lang="en" sz="1400" dirty="0">
              <a:solidFill>
                <a:srgbClr val="B00202"/>
              </a:solidFill>
            </a:endParaRPr>
          </a:p>
          <a:p>
            <a:r>
              <a:rPr lang="en" sz="1400" dirty="0">
                <a:solidFill>
                  <a:srgbClr val="B00202"/>
                </a:solidFill>
              </a:rPr>
              <a:t>Estimated loss per barrel: $32 from 2109-23</a:t>
            </a:r>
            <a:endParaRPr lang="en"/>
          </a:p>
          <a:p>
            <a:endParaRPr lang="en" sz="1400">
              <a:solidFill>
                <a:srgbClr val="B00202"/>
              </a:solidFill>
            </a:endParaRPr>
          </a:p>
          <a:p>
            <a:r>
              <a:rPr lang="en" sz="1400" b="1" u="sng" dirty="0">
                <a:solidFill>
                  <a:srgbClr val="FF0000"/>
                </a:solidFill>
              </a:rPr>
              <a:t>PEMEX production dropped in 2022 and again in 2023 to </a:t>
            </a:r>
            <a:r>
              <a:rPr lang="en" sz="1400" b="1" u="sng" dirty="0" err="1">
                <a:solidFill>
                  <a:srgbClr val="FF0000"/>
                </a:solidFill>
              </a:rPr>
              <a:t>lowesst</a:t>
            </a:r>
            <a:r>
              <a:rPr lang="en" sz="1400" b="1" u="sng" dirty="0">
                <a:solidFill>
                  <a:srgbClr val="FF0000"/>
                </a:solidFill>
              </a:rPr>
              <a:t> level in 13 years (2011).</a:t>
            </a:r>
          </a:p>
          <a:p>
            <a:pPr marL="457200" lvl="0" indent="-317500" algn="l" rtl="0">
              <a:lnSpc>
                <a:spcPct val="100000"/>
              </a:lnSpc>
              <a:spcBef>
                <a:spcPts val="300"/>
              </a:spcBef>
              <a:spcAft>
                <a:spcPts val="0"/>
              </a:spcAft>
              <a:buSzPts val="1400"/>
              <a:buChar char="•"/>
            </a:pPr>
            <a:endParaRPr sz="1400" b="1"/>
          </a:p>
          <a:p>
            <a:r>
              <a:rPr lang="en" sz="1400" dirty="0"/>
              <a:t>The National electricity company, </a:t>
            </a:r>
            <a:r>
              <a:rPr lang="en" sz="1400" b="1" dirty="0">
                <a:solidFill>
                  <a:srgbClr val="C00000"/>
                </a:solidFill>
              </a:rPr>
              <a:t>CFE, had net losses in 2022 for the 3rd consecutive year. But income was highest level in 5 years; benefited from govt. subsidies.  Moody's downgraded CFE rating in 2022.</a:t>
            </a:r>
            <a:endParaRPr lang="en" sz="1400" dirty="0">
              <a:solidFill>
                <a:srgbClr val="C00000"/>
              </a:solidFill>
            </a:endParaRPr>
          </a:p>
          <a:p>
            <a:pPr marL="0" lvl="0" indent="0" algn="l" rtl="0">
              <a:lnSpc>
                <a:spcPct val="100000"/>
              </a:lnSpc>
              <a:spcBef>
                <a:spcPts val="300"/>
              </a:spcBef>
              <a:spcAft>
                <a:spcPts val="0"/>
              </a:spcAft>
              <a:buSzPts val="1400"/>
              <a:buNone/>
            </a:pPr>
            <a:endParaRPr sz="1400"/>
          </a:p>
          <a:p>
            <a:pPr marL="457200" lvl="0" indent="-228600" algn="l" rtl="0">
              <a:lnSpc>
                <a:spcPct val="100000"/>
              </a:lnSpc>
              <a:spcBef>
                <a:spcPts val="300"/>
              </a:spcBef>
              <a:spcAft>
                <a:spcPts val="0"/>
              </a:spcAft>
              <a:buClr>
                <a:schemeClr val="dk1"/>
              </a:buClr>
              <a:buSzPts val="1400"/>
              <a:buNone/>
            </a:pPr>
            <a:endParaRPr sz="1400"/>
          </a:p>
          <a:p>
            <a:pPr marL="0" lvl="0" indent="0" algn="l" rtl="0">
              <a:lnSpc>
                <a:spcPct val="100000"/>
              </a:lnSpc>
              <a:spcBef>
                <a:spcPts val="300"/>
              </a:spcBef>
              <a:spcAft>
                <a:spcPts val="0"/>
              </a:spcAft>
              <a:buSzPts val="1400"/>
              <a:buNone/>
            </a:pPr>
            <a:endParaRPr sz="1400"/>
          </a:p>
        </p:txBody>
      </p:sp>
      <p:pic>
        <p:nvPicPr>
          <p:cNvPr id="980" name="Google Shape;980;p81"/>
          <p:cNvPicPr preferRelativeResize="0"/>
          <p:nvPr/>
        </p:nvPicPr>
        <p:blipFill rotWithShape="1">
          <a:blip r:embed="rId3">
            <a:alphaModFix/>
          </a:blip>
          <a:srcRect/>
          <a:stretch/>
        </p:blipFill>
        <p:spPr>
          <a:xfrm>
            <a:off x="7400109" y="172251"/>
            <a:ext cx="1625714" cy="812857"/>
          </a:xfrm>
          <a:prstGeom prst="rect">
            <a:avLst/>
          </a:prstGeom>
          <a:noFill/>
          <a:ln>
            <a:noFill/>
          </a:ln>
        </p:spPr>
      </p:pic>
      <p:sp>
        <p:nvSpPr>
          <p:cNvPr id="981" name="Google Shape;981;p81"/>
          <p:cNvSpPr txBox="1"/>
          <p:nvPr/>
        </p:nvSpPr>
        <p:spPr>
          <a:xfrm>
            <a:off x="562287" y="4842329"/>
            <a:ext cx="6701534" cy="253875"/>
          </a:xfrm>
          <a:prstGeom prst="rect">
            <a:avLst/>
          </a:prstGeom>
          <a:noFill/>
          <a:ln>
            <a:noFill/>
          </a:ln>
        </p:spPr>
        <p:txBody>
          <a:bodyPr spcFirstLastPara="1" wrap="square" lIns="91425" tIns="45700" rIns="91425" bIns="45700" anchor="t" anchorCtr="0">
            <a:spAutoFit/>
          </a:bodyPr>
          <a:lstStyle/>
          <a:p>
            <a:pPr>
              <a:buSzPts val="1050"/>
            </a:pPr>
            <a:r>
              <a:rPr lang="en" sz="1050" b="0" i="0" u="none" strike="noStrike" cap="none" dirty="0">
                <a:solidFill>
                  <a:srgbClr val="000000"/>
                </a:solidFill>
                <a:latin typeface="Times New Roman"/>
                <a:ea typeface="Times New Roman"/>
                <a:cs typeface="Times New Roman"/>
                <a:sym typeface="Times New Roman"/>
              </a:rPr>
              <a:t>Financial Times, El Financiero, NYT, Reuters, Bloomberg, IMCO </a:t>
            </a:r>
            <a:r>
              <a:rPr lang="en" sz="1050" dirty="0">
                <a:latin typeface="Times New Roman"/>
                <a:ea typeface="Times New Roman"/>
                <a:cs typeface="Times New Roman"/>
                <a:sym typeface="Times New Roman"/>
              </a:rPr>
              <a:t>2023</a:t>
            </a:r>
            <a:r>
              <a:rPr lang="en" sz="1050" b="0" i="0" u="none" strike="noStrike" cap="none" dirty="0">
                <a:solidFill>
                  <a:srgbClr val="000000"/>
                </a:solidFill>
                <a:latin typeface="Times New Roman"/>
                <a:ea typeface="Times New Roman"/>
                <a:cs typeface="Times New Roman"/>
                <a:sym typeface="Times New Roman"/>
              </a:rPr>
              <a:t>, Mexico </a:t>
            </a:r>
            <a:r>
              <a:rPr lang="en" sz="1050" b="0" i="0" u="none" strike="noStrike" cap="none" dirty="0" err="1">
                <a:solidFill>
                  <a:srgbClr val="000000"/>
                </a:solidFill>
                <a:latin typeface="Times New Roman"/>
                <a:ea typeface="Times New Roman"/>
                <a:cs typeface="Times New Roman"/>
                <a:sym typeface="Times New Roman"/>
              </a:rPr>
              <a:t>Evalua</a:t>
            </a:r>
            <a:r>
              <a:rPr lang="en" sz="1050" b="0" i="0" u="none" strike="noStrike" cap="none" dirty="0">
                <a:solidFill>
                  <a:srgbClr val="000000"/>
                </a:solidFill>
                <a:latin typeface="Times New Roman"/>
                <a:ea typeface="Times New Roman"/>
                <a:cs typeface="Times New Roman"/>
                <a:sym typeface="Times New Roman"/>
              </a:rPr>
              <a:t> 2023</a:t>
            </a:r>
            <a:r>
              <a:rPr lang="en" sz="1050" dirty="0">
                <a:latin typeface="Times New Roman"/>
                <a:ea typeface="Times New Roman"/>
                <a:cs typeface="Times New Roman"/>
                <a:sym typeface="Times New Roman"/>
              </a:rPr>
              <a:t>, Pulse News Mex, 2024</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sp>
        <p:nvSpPr>
          <p:cNvPr id="995" name="Google Shape;995;p83"/>
          <p:cNvSpPr/>
          <p:nvPr/>
        </p:nvSpPr>
        <p:spPr>
          <a:xfrm>
            <a:off x="-149630" y="1234440"/>
            <a:ext cx="9401695" cy="2618509"/>
          </a:xfrm>
          <a:prstGeom prst="rect">
            <a:avLst/>
          </a:prstGeom>
          <a:solidFill>
            <a:srgbClr val="0070C0">
              <a:alpha val="26666"/>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7CAAC"/>
              </a:solidFill>
              <a:latin typeface="Calibri"/>
              <a:ea typeface="Calibri"/>
              <a:cs typeface="Calibri"/>
              <a:sym typeface="Calibri"/>
            </a:endParaRPr>
          </a:p>
        </p:txBody>
      </p:sp>
      <p:sp>
        <p:nvSpPr>
          <p:cNvPr id="996" name="Google Shape;996;p83"/>
          <p:cNvSpPr txBox="1">
            <a:spLocks noGrp="1"/>
          </p:cNvSpPr>
          <p:nvPr>
            <p:ph type="ctrTitle" idx="4294967295"/>
          </p:nvPr>
        </p:nvSpPr>
        <p:spPr>
          <a:xfrm>
            <a:off x="247065" y="1673175"/>
            <a:ext cx="8481298" cy="1743356"/>
          </a:xfrm>
          <a:prstGeom prst="rect">
            <a:avLst/>
          </a:prstGeom>
          <a:no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chemeClr val="dk1"/>
              </a:buClr>
              <a:buSzPts val="6000"/>
              <a:buFont typeface="Times New Roman"/>
              <a:buNone/>
            </a:pPr>
            <a:r>
              <a:rPr lang="en" sz="6000" b="0" i="0" u="none" strike="noStrike" cap="none">
                <a:solidFill>
                  <a:schemeClr val="dk1"/>
                </a:solidFill>
                <a:latin typeface="Times New Roman"/>
                <a:ea typeface="Times New Roman"/>
                <a:cs typeface="Times New Roman"/>
                <a:sym typeface="Times New Roman"/>
              </a:rPr>
              <a:t>Migration </a:t>
            </a:r>
            <a:endParaRPr sz="6000" b="0" i="0" u="none" strike="noStrike" cap="none">
              <a:solidFill>
                <a:schemeClr val="dk1"/>
              </a:solidFill>
              <a:latin typeface="Times New Roman"/>
              <a:ea typeface="Times New Roman"/>
              <a:cs typeface="Times New Roman"/>
              <a:sym typeface="Times New Roman"/>
            </a:endParaRPr>
          </a:p>
        </p:txBody>
      </p:sp>
      <p:cxnSp>
        <p:nvCxnSpPr>
          <p:cNvPr id="997" name="Google Shape;997;p83"/>
          <p:cNvCxnSpPr/>
          <p:nvPr/>
        </p:nvCxnSpPr>
        <p:spPr>
          <a:xfrm rot="10800000" flipH="1">
            <a:off x="-149630" y="1045088"/>
            <a:ext cx="9439101" cy="12469"/>
          </a:xfrm>
          <a:prstGeom prst="straightConnector1">
            <a:avLst/>
          </a:prstGeom>
          <a:noFill/>
          <a:ln w="155575" cap="flat" cmpd="sng">
            <a:solidFill>
              <a:srgbClr val="0070C0"/>
            </a:solidFill>
            <a:prstDash val="solid"/>
            <a:round/>
            <a:headEnd type="none" w="sm" len="sm"/>
            <a:tailEnd type="none" w="sm" len="sm"/>
          </a:ln>
        </p:spPr>
      </p:cxnSp>
      <p:cxnSp>
        <p:nvCxnSpPr>
          <p:cNvPr id="998" name="Google Shape;998;p83"/>
          <p:cNvCxnSpPr/>
          <p:nvPr/>
        </p:nvCxnSpPr>
        <p:spPr>
          <a:xfrm rot="10800000" flipH="1">
            <a:off x="-187037" y="3985032"/>
            <a:ext cx="9439101" cy="12469"/>
          </a:xfrm>
          <a:prstGeom prst="straightConnector1">
            <a:avLst/>
          </a:prstGeom>
          <a:noFill/>
          <a:ln w="155575" cap="flat" cmpd="sng">
            <a:solidFill>
              <a:srgbClr val="0070C0"/>
            </a:solidFill>
            <a:prstDash val="solid"/>
            <a:round/>
            <a:headEnd type="none" w="sm" len="sm"/>
            <a:tailEnd type="none" w="sm" len="sm"/>
          </a:ln>
        </p:spPr>
      </p:cxnSp>
    </p:spTree>
  </p:cSld>
  <p:clrMapOvr>
    <a:masterClrMapping/>
  </p:clrMapOvr>
  <p:transition spd="slow">
    <p:push dir="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sp>
        <p:nvSpPr>
          <p:cNvPr id="1011" name="Google Shape;1011;p85"/>
          <p:cNvSpPr txBox="1">
            <a:spLocks noGrp="1"/>
          </p:cNvSpPr>
          <p:nvPr>
            <p:ph type="title"/>
          </p:nvPr>
        </p:nvSpPr>
        <p:spPr>
          <a:xfrm>
            <a:off x="174299" y="194775"/>
            <a:ext cx="8795400" cy="857400"/>
          </a:xfrm>
          <a:prstGeom prst="rect">
            <a:avLst/>
          </a:prstGeom>
          <a:noFill/>
          <a:ln>
            <a:noFill/>
          </a:ln>
        </p:spPr>
        <p:txBody>
          <a:bodyPr spcFirstLastPara="1" wrap="square" lIns="68575" tIns="34275" rIns="68575" bIns="34275" anchor="ctr" anchorCtr="0">
            <a:noAutofit/>
          </a:bodyPr>
          <a:lstStyle/>
          <a:p>
            <a:pPr algn="ctr"/>
            <a:r>
              <a:rPr lang="en"/>
              <a:t>Migrants at SW Border: FY 2022/23/24 record “encounters”; 20 million moving in hemisphere</a:t>
            </a:r>
          </a:p>
        </p:txBody>
      </p:sp>
      <p:sp>
        <p:nvSpPr>
          <p:cNvPr id="1013" name="Google Shape;1013;p85"/>
          <p:cNvSpPr txBox="1"/>
          <p:nvPr/>
        </p:nvSpPr>
        <p:spPr>
          <a:xfrm>
            <a:off x="5751199" y="979650"/>
            <a:ext cx="3318900" cy="4278064"/>
          </a:xfrm>
          <a:prstGeom prst="rect">
            <a:avLst/>
          </a:prstGeom>
          <a:noFill/>
          <a:ln>
            <a:noFill/>
          </a:ln>
        </p:spPr>
        <p:txBody>
          <a:bodyPr spcFirstLastPara="1" wrap="square" lIns="91425" tIns="91425" rIns="91425" bIns="91425" anchor="t" anchorCtr="0">
            <a:spAutoFit/>
          </a:bodyPr>
          <a:lstStyle/>
          <a:p>
            <a:pPr marL="127000">
              <a:buSzPts val="1600"/>
            </a:pPr>
            <a:endParaRPr lang="en" sz="1600" b="0" i="0" u="none" strike="noStrike" cap="none">
              <a:solidFill>
                <a:srgbClr val="000000"/>
              </a:solidFill>
              <a:latin typeface="Times New Roman"/>
              <a:ea typeface="Times New Roman"/>
              <a:cs typeface="Times New Roman"/>
            </a:endParaRPr>
          </a:p>
          <a:p>
            <a:pPr marL="457200" indent="-330200">
              <a:buSzPts val="1600"/>
              <a:buFont typeface="Times New Roman"/>
              <a:buChar char="●"/>
            </a:pPr>
            <a:r>
              <a:rPr lang="en" sz="1800" b="1" dirty="0">
                <a:latin typeface="Times New Roman"/>
                <a:ea typeface="Times New Roman"/>
                <a:cs typeface="Times New Roman"/>
                <a:sym typeface="Times New Roman"/>
              </a:rPr>
              <a:t>2022/23 set records</a:t>
            </a:r>
            <a:endParaRPr lang="en" sz="1800" dirty="0">
              <a:latin typeface="Times New Roman"/>
              <a:ea typeface="Times New Roman"/>
              <a:cs typeface="Times New Roman"/>
            </a:endParaRPr>
          </a:p>
          <a:p>
            <a:pPr marL="457200" indent="-330200">
              <a:buSzPts val="1600"/>
              <a:buFont typeface="Times New Roman"/>
              <a:buChar char="●"/>
            </a:pPr>
            <a:r>
              <a:rPr lang="en" sz="1800" dirty="0">
                <a:latin typeface="Times New Roman"/>
                <a:ea typeface="Times New Roman"/>
                <a:cs typeface="Times New Roman"/>
                <a:sym typeface="Times New Roman"/>
              </a:rPr>
              <a:t>Big jump from Venezuela, Nicaragua, Haiti, Cuba, plus</a:t>
            </a:r>
            <a:endParaRPr lang="en" sz="1800" dirty="0">
              <a:latin typeface="Times New Roman"/>
              <a:ea typeface="Times New Roman"/>
              <a:cs typeface="Times New Roman"/>
            </a:endParaRPr>
          </a:p>
          <a:p>
            <a:pPr marL="457200" indent="-330200">
              <a:buSzPts val="1600"/>
              <a:buFont typeface="Times New Roman"/>
              <a:buChar char="●"/>
            </a:pPr>
            <a:r>
              <a:rPr lang="en" sz="1800" dirty="0">
                <a:latin typeface="Times New Roman"/>
                <a:ea typeface="Times New Roman"/>
                <a:cs typeface="Times New Roman"/>
                <a:sym typeface="Times New Roman"/>
              </a:rPr>
              <a:t>US &amp; Mexico using legal pathways &amp; enforcement.  </a:t>
            </a:r>
            <a:endParaRPr lang="en" sz="1800" dirty="0">
              <a:latin typeface="Times New Roman"/>
              <a:ea typeface="Times New Roman"/>
              <a:cs typeface="Times New Roman"/>
            </a:endParaRPr>
          </a:p>
          <a:p>
            <a:pPr marL="457200" indent="-330200">
              <a:buSzPts val="1600"/>
              <a:buFont typeface="Times New Roman"/>
              <a:buChar char="●"/>
            </a:pPr>
            <a:r>
              <a:rPr lang="en" sz="1800" dirty="0">
                <a:latin typeface="Times New Roman"/>
                <a:ea typeface="Times New Roman"/>
                <a:cs typeface="Times New Roman"/>
                <a:sym typeface="Times New Roman"/>
              </a:rPr>
              <a:t>Sharp US criticism of Biden </a:t>
            </a:r>
            <a:endParaRPr lang="en" sz="1800" dirty="0">
              <a:latin typeface="Times New Roman"/>
              <a:ea typeface="Times New Roman"/>
              <a:cs typeface="Times New Roman"/>
            </a:endParaRPr>
          </a:p>
          <a:p>
            <a:pPr marL="457200" indent="-330200">
              <a:buSzPts val="1600"/>
              <a:buFont typeface="Times New Roman"/>
              <a:buChar char="●"/>
            </a:pPr>
            <a:r>
              <a:rPr lang="en" sz="1800" dirty="0">
                <a:latin typeface="Times New Roman"/>
                <a:ea typeface="Times New Roman"/>
                <a:cs typeface="Times New Roman"/>
                <a:sym typeface="Times New Roman"/>
              </a:rPr>
              <a:t>Numbers dipped, then rose. Migrants still coming; </a:t>
            </a:r>
            <a:endParaRPr lang="en" sz="1800" b="1">
              <a:latin typeface="Times New Roman"/>
              <a:ea typeface="Times New Roman"/>
              <a:cs typeface="Times New Roman"/>
              <a:sym typeface="Times New Roman"/>
            </a:endParaRPr>
          </a:p>
          <a:p>
            <a:pPr marL="457200" indent="-330200">
              <a:buSzPts val="1600"/>
              <a:buFont typeface="Times New Roman"/>
              <a:buChar char="●"/>
            </a:pPr>
            <a:r>
              <a:rPr lang="en" sz="1800" b="1">
                <a:latin typeface="Times New Roman"/>
                <a:ea typeface="Times New Roman"/>
                <a:cs typeface="Times New Roman"/>
                <a:sym typeface="Times New Roman"/>
              </a:rPr>
              <a:t>Est. 8 </a:t>
            </a:r>
            <a:r>
              <a:rPr lang="en" sz="1800" b="1" dirty="0">
                <a:latin typeface="Times New Roman"/>
                <a:ea typeface="Times New Roman"/>
                <a:cs typeface="Times New Roman"/>
                <a:sym typeface="Times New Roman"/>
              </a:rPr>
              <a:t>million in US by Oct 24 under Biden.</a:t>
            </a:r>
            <a:endParaRPr lang="en" sz="1800" b="1" dirty="0">
              <a:latin typeface="Times New Roman"/>
              <a:ea typeface="Times New Roman"/>
              <a:cs typeface="Times New Roman"/>
            </a:endParaRPr>
          </a:p>
          <a:p>
            <a:pPr marL="457200" indent="-330200">
              <a:buSzPts val="1600"/>
              <a:buFont typeface="Times New Roman"/>
              <a:buChar char="●"/>
            </a:pPr>
            <a:r>
              <a:rPr lang="en" sz="1800" dirty="0">
                <a:latin typeface="Times New Roman"/>
                <a:ea typeface="Times New Roman"/>
                <a:cs typeface="Times New Roman"/>
                <a:sym typeface="Times New Roman"/>
              </a:rPr>
              <a:t>Need: help from Mex &amp; region; US reforms and funds needed but blocked.</a:t>
            </a:r>
            <a:endParaRPr lang="en" sz="1800" b="0" i="0" u="none" strike="noStrike" cap="none" dirty="0">
              <a:solidFill>
                <a:srgbClr val="000000"/>
              </a:solidFill>
              <a:latin typeface="Times New Roman"/>
              <a:ea typeface="Times New Roman"/>
              <a:cs typeface="Times New Roman"/>
            </a:endParaRPr>
          </a:p>
          <a:p>
            <a:pPr marL="127000" marR="0" lvl="0" algn="l">
              <a:lnSpc>
                <a:spcPct val="100000"/>
              </a:lnSpc>
              <a:spcBef>
                <a:spcPts val="0"/>
              </a:spcBef>
              <a:spcAft>
                <a:spcPts val="0"/>
              </a:spcAft>
              <a:buClr>
                <a:srgbClr val="000000"/>
              </a:buClr>
              <a:buSzPts val="1600"/>
            </a:pPr>
            <a:endParaRPr lang="en-US" sz="1600" b="0" i="0" u="none" strike="noStrike" cap="none">
              <a:solidFill>
                <a:srgbClr val="000000"/>
              </a:solidFill>
              <a:latin typeface="Times New Roman"/>
              <a:ea typeface="Times New Roman"/>
              <a:cs typeface="Times New Roman"/>
            </a:endParaRPr>
          </a:p>
        </p:txBody>
      </p:sp>
      <p:pic>
        <p:nvPicPr>
          <p:cNvPr id="3" name="Picture 2" descr="A graph of different colored lines&#10;&#10;Description automatically generated">
            <a:extLst>
              <a:ext uri="{FF2B5EF4-FFF2-40B4-BE49-F238E27FC236}">
                <a16:creationId xmlns:a16="http://schemas.microsoft.com/office/drawing/2014/main" id="{5493E35B-EFEC-09E5-9E43-EFF132E552B8}"/>
              </a:ext>
            </a:extLst>
          </p:cNvPr>
          <p:cNvPicPr>
            <a:picLocks noChangeAspect="1"/>
          </p:cNvPicPr>
          <p:nvPr/>
        </p:nvPicPr>
        <p:blipFill>
          <a:blip r:embed="rId3"/>
          <a:stretch>
            <a:fillRect/>
          </a:stretch>
        </p:blipFill>
        <p:spPr>
          <a:xfrm>
            <a:off x="161924" y="1094829"/>
            <a:ext cx="4254426" cy="3001963"/>
          </a:xfrm>
          <a:prstGeom prst="rect">
            <a:avLst/>
          </a:prstGeom>
        </p:spPr>
      </p:pic>
      <p:pic>
        <p:nvPicPr>
          <p:cNvPr id="2" name="Picture 1" descr="A graph of different colored lines&#10;&#10;Description automatically generated">
            <a:extLst>
              <a:ext uri="{FF2B5EF4-FFF2-40B4-BE49-F238E27FC236}">
                <a16:creationId xmlns:a16="http://schemas.microsoft.com/office/drawing/2014/main" id="{FC58E0B4-9D16-E8E3-91EB-17826831241D}"/>
              </a:ext>
            </a:extLst>
          </p:cNvPr>
          <p:cNvPicPr>
            <a:picLocks noChangeAspect="1"/>
          </p:cNvPicPr>
          <p:nvPr/>
        </p:nvPicPr>
        <p:blipFill>
          <a:blip r:embed="rId4"/>
          <a:stretch>
            <a:fillRect/>
          </a:stretch>
        </p:blipFill>
        <p:spPr>
          <a:xfrm>
            <a:off x="113625" y="1287226"/>
            <a:ext cx="4163993" cy="2818833"/>
          </a:xfrm>
          <a:prstGeom prst="rect">
            <a:avLst/>
          </a:prstGeom>
        </p:spPr>
      </p:pic>
      <p:pic>
        <p:nvPicPr>
          <p:cNvPr id="4" name="Picture 3" descr="A graph of a number of different colored lines&#10;&#10;Description automatically generated">
            <a:extLst>
              <a:ext uri="{FF2B5EF4-FFF2-40B4-BE49-F238E27FC236}">
                <a16:creationId xmlns:a16="http://schemas.microsoft.com/office/drawing/2014/main" id="{0C2667A7-D508-DBCD-7587-788F67B4D0E4}"/>
              </a:ext>
            </a:extLst>
          </p:cNvPr>
          <p:cNvPicPr>
            <a:picLocks noChangeAspect="1"/>
          </p:cNvPicPr>
          <p:nvPr/>
        </p:nvPicPr>
        <p:blipFill>
          <a:blip r:embed="rId5"/>
          <a:stretch>
            <a:fillRect/>
          </a:stretch>
        </p:blipFill>
        <p:spPr>
          <a:xfrm>
            <a:off x="33670" y="1137684"/>
            <a:ext cx="5448300" cy="37719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grpSp>
        <p:nvGrpSpPr>
          <p:cNvPr id="341" name="Google Shape;341;p8"/>
          <p:cNvGrpSpPr/>
          <p:nvPr/>
        </p:nvGrpSpPr>
        <p:grpSpPr>
          <a:xfrm>
            <a:off x="447453" y="2121912"/>
            <a:ext cx="4634543" cy="1913563"/>
            <a:chOff x="2252625" y="2023067"/>
            <a:chExt cx="4296415" cy="1913563"/>
          </a:xfrm>
        </p:grpSpPr>
        <p:pic>
          <p:nvPicPr>
            <p:cNvPr id="342" name="Google Shape;342;p8"/>
            <p:cNvPicPr preferRelativeResize="0"/>
            <p:nvPr/>
          </p:nvPicPr>
          <p:blipFill rotWithShape="1">
            <a:blip r:embed="rId3">
              <a:alphaModFix/>
            </a:blip>
            <a:srcRect/>
            <a:stretch/>
          </p:blipFill>
          <p:spPr>
            <a:xfrm>
              <a:off x="2500634" y="2232056"/>
              <a:ext cx="548474" cy="624869"/>
            </a:xfrm>
            <a:prstGeom prst="rect">
              <a:avLst/>
            </a:prstGeom>
            <a:noFill/>
            <a:ln>
              <a:noFill/>
            </a:ln>
          </p:spPr>
        </p:pic>
        <p:sp>
          <p:nvSpPr>
            <p:cNvPr id="343" name="Google Shape;343;p8"/>
            <p:cNvSpPr/>
            <p:nvPr/>
          </p:nvSpPr>
          <p:spPr>
            <a:xfrm>
              <a:off x="2252625" y="3313530"/>
              <a:ext cx="3685200" cy="6231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 sz="3600" b="0" i="0" u="none" strike="noStrike" cap="none">
                  <a:solidFill>
                    <a:srgbClr val="000000"/>
                  </a:solidFill>
                  <a:latin typeface="Times New Roman"/>
                  <a:ea typeface="Times New Roman"/>
                  <a:cs typeface="Times New Roman"/>
                  <a:sym typeface="Times New Roman"/>
                </a:rPr>
                <a:t>From 2010 to </a:t>
              </a:r>
              <a:r>
                <a:rPr lang="en" sz="3600">
                  <a:latin typeface="Times New Roman"/>
                  <a:ea typeface="Times New Roman"/>
                  <a:cs typeface="Times New Roman"/>
                  <a:sym typeface="Times New Roman"/>
                </a:rPr>
                <a:t>2023</a:t>
              </a:r>
              <a:endParaRPr sz="1100" b="0" i="0" u="none" strike="noStrike" cap="none">
                <a:solidFill>
                  <a:srgbClr val="000000"/>
                </a:solidFill>
                <a:latin typeface="Arial"/>
                <a:ea typeface="Arial"/>
                <a:cs typeface="Arial"/>
                <a:sym typeface="Arial"/>
              </a:endParaRPr>
            </a:p>
          </p:txBody>
        </p:sp>
        <p:sp>
          <p:nvSpPr>
            <p:cNvPr id="344" name="Google Shape;344;p8"/>
            <p:cNvSpPr/>
            <p:nvPr/>
          </p:nvSpPr>
          <p:spPr>
            <a:xfrm>
              <a:off x="3078040" y="2023067"/>
              <a:ext cx="3471000" cy="820200"/>
            </a:xfrm>
            <a:prstGeom prst="rect">
              <a:avLst/>
            </a:prstGeom>
            <a:noFill/>
            <a:ln>
              <a:noFill/>
            </a:ln>
          </p:spPr>
          <p:txBody>
            <a:bodyPr spcFirstLastPara="1" wrap="square" lIns="68575" tIns="34275" rIns="68575" bIns="34275" anchor="t" anchorCtr="0">
              <a:noAutofit/>
            </a:bodyPr>
            <a:lstStyle/>
            <a:p>
              <a:pPr>
                <a:buSzPts val="6000"/>
              </a:pPr>
              <a:r>
                <a:rPr lang="en" sz="3600">
                  <a:latin typeface="Times New Roman"/>
                  <a:cs typeface="Times New Roman"/>
                  <a:sym typeface="Times New Roman"/>
                </a:rPr>
                <a:t>Over 98%</a:t>
              </a:r>
              <a:r>
                <a:rPr lang="en" sz="6000">
                  <a:latin typeface="Times New Roman"/>
                  <a:ea typeface="Times New Roman"/>
                  <a:cs typeface="Times New Roman"/>
                  <a:sym typeface="Times New Roman"/>
                </a:rPr>
                <a:t> </a:t>
              </a:r>
              <a:endParaRPr sz="1100" b="0" i="0" u="none" strike="noStrike" cap="none">
                <a:solidFill>
                  <a:srgbClr val="000000"/>
                </a:solidFill>
                <a:latin typeface="Arial"/>
                <a:ea typeface="Arial"/>
                <a:cs typeface="Arial"/>
                <a:sym typeface="Arial"/>
              </a:endParaRPr>
            </a:p>
          </p:txBody>
        </p:sp>
      </p:grpSp>
      <p:sp>
        <p:nvSpPr>
          <p:cNvPr id="345" name="Google Shape;345;p8"/>
          <p:cNvSpPr/>
          <p:nvPr/>
        </p:nvSpPr>
        <p:spPr>
          <a:xfrm>
            <a:off x="153649" y="1262509"/>
            <a:ext cx="8195867" cy="392415"/>
          </a:xfrm>
          <a:prstGeom prst="rect">
            <a:avLst/>
          </a:prstGeom>
          <a:noFill/>
          <a:ln>
            <a:noFill/>
          </a:ln>
        </p:spPr>
        <p:txBody>
          <a:bodyPr spcFirstLastPara="1" wrap="square" lIns="68575" tIns="34275" rIns="68575" bIns="34275" anchor="t" anchorCtr="0">
            <a:noAutofit/>
          </a:bodyPr>
          <a:lstStyle/>
          <a:p>
            <a:pPr marL="342900" marR="0" lvl="0" indent="-336550" algn="l" rtl="0">
              <a:lnSpc>
                <a:spcPct val="100000"/>
              </a:lnSpc>
              <a:spcBef>
                <a:spcPts val="0"/>
              </a:spcBef>
              <a:spcAft>
                <a:spcPts val="0"/>
              </a:spcAft>
              <a:buClr>
                <a:srgbClr val="000000"/>
              </a:buClr>
              <a:buSzPts val="2100"/>
              <a:buFont typeface="Arial"/>
              <a:buChar char="•"/>
            </a:pPr>
            <a:r>
              <a:rPr lang="en" sz="2100" b="0" i="0" u="none" strike="noStrike" cap="none">
                <a:solidFill>
                  <a:srgbClr val="000000"/>
                </a:solidFill>
                <a:latin typeface="Times New Roman"/>
                <a:ea typeface="Times New Roman"/>
                <a:cs typeface="Times New Roman"/>
                <a:sym typeface="Times New Roman"/>
              </a:rPr>
              <a:t>The U.S. sells </a:t>
            </a:r>
            <a:r>
              <a:rPr lang="en" sz="2100" b="0" i="0" u="none" strike="noStrike" cap="none">
                <a:solidFill>
                  <a:srgbClr val="C00000"/>
                </a:solidFill>
                <a:latin typeface="Times New Roman"/>
                <a:ea typeface="Times New Roman"/>
                <a:cs typeface="Times New Roman"/>
                <a:sym typeface="Times New Roman"/>
              </a:rPr>
              <a:t>more </a:t>
            </a:r>
            <a:r>
              <a:rPr lang="en" sz="2100" b="0" i="0" u="none" strike="noStrike" cap="none">
                <a:solidFill>
                  <a:srgbClr val="000000"/>
                </a:solidFill>
                <a:latin typeface="Times New Roman"/>
                <a:ea typeface="Times New Roman"/>
                <a:cs typeface="Times New Roman"/>
                <a:sym typeface="Times New Roman"/>
              </a:rPr>
              <a:t>to Mexico than to all the </a:t>
            </a:r>
            <a:r>
              <a:rPr lang="en" sz="2100" b="0" i="0" u="none" strike="noStrike" cap="none">
                <a:solidFill>
                  <a:srgbClr val="C00000"/>
                </a:solidFill>
                <a:latin typeface="Times New Roman"/>
                <a:ea typeface="Times New Roman"/>
                <a:cs typeface="Times New Roman"/>
                <a:sym typeface="Times New Roman"/>
              </a:rPr>
              <a:t>BRICS</a:t>
            </a:r>
            <a:r>
              <a:rPr lang="en" sz="2100" b="0" i="0" u="none" strike="noStrike" cap="none">
                <a:solidFill>
                  <a:srgbClr val="000000"/>
                </a:solidFill>
                <a:latin typeface="Times New Roman"/>
                <a:ea typeface="Times New Roman"/>
                <a:cs typeface="Times New Roman"/>
                <a:sym typeface="Times New Roman"/>
              </a:rPr>
              <a:t> countries together</a:t>
            </a:r>
            <a:endParaRPr sz="1100" b="0" i="0" u="none" strike="noStrike" cap="none">
              <a:solidFill>
                <a:srgbClr val="000000"/>
              </a:solidFill>
              <a:latin typeface="Arial"/>
              <a:ea typeface="Arial"/>
              <a:cs typeface="Arial"/>
              <a:sym typeface="Arial"/>
            </a:endParaRPr>
          </a:p>
        </p:txBody>
      </p:sp>
      <p:sp>
        <p:nvSpPr>
          <p:cNvPr id="346" name="Google Shape;346;p8"/>
          <p:cNvSpPr txBox="1"/>
          <p:nvPr/>
        </p:nvSpPr>
        <p:spPr>
          <a:xfrm>
            <a:off x="0" y="4935751"/>
            <a:ext cx="6080760" cy="230833"/>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Times New Roman"/>
                <a:ea typeface="Times New Roman"/>
                <a:cs typeface="Times New Roman"/>
                <a:sym typeface="Times New Roman"/>
              </a:rPr>
              <a:t>Source: The Wilson Center, “Charting a new course”, 2017; US Census Bureau, 2010, 2022.</a:t>
            </a:r>
            <a:endParaRPr sz="1100" b="1" i="0" u="none" strike="noStrike" cap="none">
              <a:solidFill>
                <a:srgbClr val="000000"/>
              </a:solidFill>
              <a:latin typeface="Times New Roman"/>
              <a:ea typeface="Times New Roman"/>
              <a:cs typeface="Times New Roman"/>
              <a:sym typeface="Times New Roman"/>
            </a:endParaRPr>
          </a:p>
        </p:txBody>
      </p:sp>
      <p:sp>
        <p:nvSpPr>
          <p:cNvPr id="347" name="Google Shape;347;p8"/>
          <p:cNvSpPr txBox="1">
            <a:spLocks noGrp="1"/>
          </p:cNvSpPr>
          <p:nvPr>
            <p:ph type="title"/>
          </p:nvPr>
        </p:nvSpPr>
        <p:spPr>
          <a:xfrm>
            <a:off x="174299" y="118075"/>
            <a:ext cx="8795400" cy="857400"/>
          </a:xfrm>
          <a:prstGeom prst="rect">
            <a:avLst/>
          </a:prstGeom>
          <a:noFill/>
          <a:ln>
            <a:noFill/>
          </a:ln>
        </p:spPr>
        <p:txBody>
          <a:bodyPr spcFirstLastPara="1" wrap="square" lIns="68575" tIns="34275" rIns="68575" bIns="34275" anchor="ctr" anchorCtr="0">
            <a:noAutofit/>
          </a:bodyPr>
          <a:lstStyle/>
          <a:p>
            <a:pPr>
              <a:buSzPts val="3000"/>
            </a:pPr>
            <a:r>
              <a:rPr lang="en" sz="3000"/>
              <a:t>US-Mexico trade multiplied by over 6 times since 1995 </a:t>
            </a:r>
            <a:endParaRPr sz="1100"/>
          </a:p>
        </p:txBody>
      </p:sp>
      <p:pic>
        <p:nvPicPr>
          <p:cNvPr id="3" name="Imagen 2" descr="Gráfico&#10;&#10;Descripción generada automáticamente">
            <a:extLst>
              <a:ext uri="{FF2B5EF4-FFF2-40B4-BE49-F238E27FC236}">
                <a16:creationId xmlns:a16="http://schemas.microsoft.com/office/drawing/2014/main" id="{229FE564-4712-A914-533C-EB26545476B5}"/>
              </a:ext>
            </a:extLst>
          </p:cNvPr>
          <p:cNvPicPr>
            <a:picLocks noChangeAspect="1"/>
          </p:cNvPicPr>
          <p:nvPr/>
        </p:nvPicPr>
        <p:blipFill>
          <a:blip r:embed="rId4"/>
          <a:stretch>
            <a:fillRect/>
          </a:stretch>
        </p:blipFill>
        <p:spPr>
          <a:xfrm>
            <a:off x="4406617" y="1878903"/>
            <a:ext cx="4237320" cy="2716582"/>
          </a:xfrm>
          <a:prstGeom prst="rect">
            <a:avLst/>
          </a:prstGeom>
        </p:spPr>
      </p:pic>
    </p:spTree>
  </p:cSld>
  <p:clrMapOvr>
    <a:masterClrMapping/>
  </p:clrMapOvr>
  <p:transition spd="slow">
    <p:push dir="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033"/>
        <p:cNvGrpSpPr/>
        <p:nvPr/>
      </p:nvGrpSpPr>
      <p:grpSpPr>
        <a:xfrm>
          <a:off x="0" y="0"/>
          <a:ext cx="0" cy="0"/>
          <a:chOff x="0" y="0"/>
          <a:chExt cx="0" cy="0"/>
        </a:xfrm>
      </p:grpSpPr>
      <p:sp>
        <p:nvSpPr>
          <p:cNvPr id="1034" name="Google Shape;1034;p88"/>
          <p:cNvSpPr txBox="1">
            <a:spLocks noGrp="1"/>
          </p:cNvSpPr>
          <p:nvPr>
            <p:ph type="title"/>
          </p:nvPr>
        </p:nvSpPr>
        <p:spPr>
          <a:xfrm>
            <a:off x="153649" y="172250"/>
            <a:ext cx="8795400" cy="857400"/>
          </a:xfrm>
          <a:prstGeom prst="rect">
            <a:avLst/>
          </a:prstGeom>
          <a:noFill/>
          <a:ln>
            <a:noFill/>
          </a:ln>
        </p:spPr>
        <p:txBody>
          <a:bodyPr spcFirstLastPara="1" wrap="square" lIns="68575" tIns="34275" rIns="68575" bIns="34275" anchor="ctr" anchorCtr="0">
            <a:noAutofit/>
          </a:bodyPr>
          <a:lstStyle/>
          <a:p>
            <a:r>
              <a:rPr lang="en"/>
              <a:t>Immigration Court Backlog: 3.6 million Jan 24</a:t>
            </a:r>
            <a:endParaRPr/>
          </a:p>
        </p:txBody>
      </p:sp>
      <p:pic>
        <p:nvPicPr>
          <p:cNvPr id="2" name="Picture 2" descr="Chart, histogram&#10;&#10;Description automatically generated">
            <a:extLst>
              <a:ext uri="{FF2B5EF4-FFF2-40B4-BE49-F238E27FC236}">
                <a16:creationId xmlns:a16="http://schemas.microsoft.com/office/drawing/2014/main" id="{05596109-5FBC-1BE9-BC89-1AFD2B44C560}"/>
              </a:ext>
            </a:extLst>
          </p:cNvPr>
          <p:cNvPicPr>
            <a:picLocks noChangeAspect="1"/>
          </p:cNvPicPr>
          <p:nvPr/>
        </p:nvPicPr>
        <p:blipFill>
          <a:blip r:embed="rId3"/>
          <a:stretch>
            <a:fillRect/>
          </a:stretch>
        </p:blipFill>
        <p:spPr>
          <a:xfrm>
            <a:off x="1595076" y="1106161"/>
            <a:ext cx="5847223" cy="3967611"/>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047"/>
        <p:cNvGrpSpPr/>
        <p:nvPr/>
      </p:nvGrpSpPr>
      <p:grpSpPr>
        <a:xfrm>
          <a:off x="0" y="0"/>
          <a:ext cx="0" cy="0"/>
          <a:chOff x="0" y="0"/>
          <a:chExt cx="0" cy="0"/>
        </a:xfrm>
      </p:grpSpPr>
      <p:sp>
        <p:nvSpPr>
          <p:cNvPr id="1048" name="Google Shape;1048;p90"/>
          <p:cNvSpPr/>
          <p:nvPr/>
        </p:nvSpPr>
        <p:spPr>
          <a:xfrm>
            <a:off x="-112223" y="1244237"/>
            <a:ext cx="9401695" cy="2618509"/>
          </a:xfrm>
          <a:prstGeom prst="rect">
            <a:avLst/>
          </a:prstGeom>
          <a:solidFill>
            <a:srgbClr val="9C1863">
              <a:alpha val="26666"/>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1049" name="Google Shape;1049;p90"/>
          <p:cNvSpPr txBox="1">
            <a:spLocks noGrp="1"/>
          </p:cNvSpPr>
          <p:nvPr>
            <p:ph type="ctrTitle" idx="4294967295"/>
          </p:nvPr>
        </p:nvSpPr>
        <p:spPr>
          <a:xfrm>
            <a:off x="247065" y="1673175"/>
            <a:ext cx="8481298" cy="1743356"/>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6000"/>
              <a:buFont typeface="Times New Roman"/>
              <a:buNone/>
            </a:pPr>
            <a:r>
              <a:rPr lang="en" sz="6000" b="0" i="0" u="none" strike="noStrike" cap="none">
                <a:solidFill>
                  <a:schemeClr val="dk1"/>
                </a:solidFill>
                <a:latin typeface="Times New Roman"/>
                <a:ea typeface="Times New Roman"/>
                <a:cs typeface="Times New Roman"/>
                <a:sym typeface="Times New Roman"/>
              </a:rPr>
              <a:t>Maintaining a Partnership </a:t>
            </a:r>
            <a:br>
              <a:rPr lang="en" sz="6000" b="0" i="0" u="none" strike="noStrike" cap="none">
                <a:solidFill>
                  <a:schemeClr val="dk1"/>
                </a:solidFill>
                <a:latin typeface="Times New Roman"/>
                <a:ea typeface="Times New Roman"/>
                <a:cs typeface="Times New Roman"/>
                <a:sym typeface="Times New Roman"/>
              </a:rPr>
            </a:br>
            <a:r>
              <a:rPr lang="en" sz="6000" b="0" i="0" u="none" strike="noStrike" cap="none">
                <a:solidFill>
                  <a:schemeClr val="dk1"/>
                </a:solidFill>
                <a:latin typeface="Times New Roman"/>
                <a:ea typeface="Times New Roman"/>
                <a:cs typeface="Times New Roman"/>
                <a:sym typeface="Times New Roman"/>
              </a:rPr>
              <a:t>with Mexico?</a:t>
            </a:r>
            <a:endParaRPr sz="1100" b="0" i="0" u="none" strike="noStrike" cap="none">
              <a:solidFill>
                <a:schemeClr val="dk1"/>
              </a:solidFill>
              <a:latin typeface="Times New Roman"/>
              <a:ea typeface="Times New Roman"/>
              <a:cs typeface="Times New Roman"/>
              <a:sym typeface="Times New Roman"/>
            </a:endParaRPr>
          </a:p>
        </p:txBody>
      </p:sp>
      <p:cxnSp>
        <p:nvCxnSpPr>
          <p:cNvPr id="1050" name="Google Shape;1050;p90"/>
          <p:cNvCxnSpPr/>
          <p:nvPr/>
        </p:nvCxnSpPr>
        <p:spPr>
          <a:xfrm rot="10800000" flipH="1">
            <a:off x="-149630" y="1045088"/>
            <a:ext cx="9439101" cy="12469"/>
          </a:xfrm>
          <a:prstGeom prst="straightConnector1">
            <a:avLst/>
          </a:prstGeom>
          <a:noFill/>
          <a:ln w="155575" cap="flat" cmpd="sng">
            <a:solidFill>
              <a:srgbClr val="9C1863"/>
            </a:solidFill>
            <a:prstDash val="solid"/>
            <a:round/>
            <a:headEnd type="none" w="sm" len="sm"/>
            <a:tailEnd type="none" w="sm" len="sm"/>
          </a:ln>
        </p:spPr>
      </p:cxnSp>
      <p:cxnSp>
        <p:nvCxnSpPr>
          <p:cNvPr id="1051" name="Google Shape;1051;p90"/>
          <p:cNvCxnSpPr/>
          <p:nvPr/>
        </p:nvCxnSpPr>
        <p:spPr>
          <a:xfrm rot="10800000" flipH="1">
            <a:off x="-187037" y="3985032"/>
            <a:ext cx="9439101" cy="12469"/>
          </a:xfrm>
          <a:prstGeom prst="straightConnector1">
            <a:avLst/>
          </a:prstGeom>
          <a:noFill/>
          <a:ln w="155575" cap="flat" cmpd="sng">
            <a:solidFill>
              <a:srgbClr val="9C1863"/>
            </a:solidFill>
            <a:prstDash val="solid"/>
            <a:round/>
            <a:headEnd type="none" w="sm" len="sm"/>
            <a:tailEnd type="none" w="sm" len="sm"/>
          </a:ln>
        </p:spPr>
      </p:cxnSp>
    </p:spTree>
  </p:cSld>
  <p:clrMapOvr>
    <a:masterClrMapping/>
  </p:clrMapOvr>
  <p:transition spd="slow">
    <p:push dir="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056"/>
        <p:cNvGrpSpPr/>
        <p:nvPr/>
      </p:nvGrpSpPr>
      <p:grpSpPr>
        <a:xfrm>
          <a:off x="0" y="0"/>
          <a:ext cx="0" cy="0"/>
          <a:chOff x="0" y="0"/>
          <a:chExt cx="0" cy="0"/>
        </a:xfrm>
      </p:grpSpPr>
      <p:sp>
        <p:nvSpPr>
          <p:cNvPr id="1057" name="Google Shape;1057;p91"/>
          <p:cNvSpPr txBox="1">
            <a:spLocks noGrp="1"/>
          </p:cNvSpPr>
          <p:nvPr>
            <p:ph type="title"/>
          </p:nvPr>
        </p:nvSpPr>
        <p:spPr>
          <a:xfrm>
            <a:off x="85074" y="129600"/>
            <a:ext cx="7858500" cy="857400"/>
          </a:xfrm>
          <a:prstGeom prst="rect">
            <a:avLst/>
          </a:prstGeom>
          <a:noFill/>
          <a:ln>
            <a:noFill/>
          </a:ln>
        </p:spPr>
        <p:txBody>
          <a:bodyPr spcFirstLastPara="1" wrap="square" lIns="68575" tIns="34275" rIns="68575" bIns="34275" anchor="ctr" anchorCtr="0">
            <a:noAutofit/>
          </a:bodyPr>
          <a:lstStyle/>
          <a:p>
            <a:r>
              <a:rPr lang="en" sz="2450"/>
              <a:t>US-Mexico Rebuilding Cooperation: looking for results</a:t>
            </a:r>
            <a:endParaRPr sz="2450"/>
          </a:p>
        </p:txBody>
      </p:sp>
      <p:sp>
        <p:nvSpPr>
          <p:cNvPr id="1058" name="Google Shape;1058;p91"/>
          <p:cNvSpPr txBox="1"/>
          <p:nvPr/>
        </p:nvSpPr>
        <p:spPr>
          <a:xfrm>
            <a:off x="174306" y="1145939"/>
            <a:ext cx="8795400" cy="4331915"/>
          </a:xfrm>
          <a:prstGeom prst="rect">
            <a:avLst/>
          </a:prstGeom>
          <a:noFill/>
          <a:ln>
            <a:noFill/>
          </a:ln>
        </p:spPr>
        <p:txBody>
          <a:bodyPr spcFirstLastPara="1" wrap="square" lIns="91425" tIns="45700" rIns="91425" bIns="45700" anchor="t" anchorCtr="0">
            <a:spAutoFit/>
          </a:bodyPr>
          <a:lstStyle/>
          <a:p>
            <a:pPr>
              <a:buSzPts val="2300"/>
            </a:pPr>
            <a:r>
              <a:rPr lang="en" sz="2400" b="1">
                <a:solidFill>
                  <a:schemeClr val="dk1"/>
                </a:solidFill>
                <a:latin typeface="Times New Roman"/>
                <a:ea typeface="Times New Roman"/>
                <a:cs typeface="Times New Roman"/>
                <a:sym typeface="Times New Roman"/>
              </a:rPr>
              <a:t>Have Constructed</a:t>
            </a:r>
            <a:r>
              <a:rPr lang="en" sz="2400" b="1" i="0" u="none" strike="noStrike" cap="none">
                <a:solidFill>
                  <a:schemeClr val="dk1"/>
                </a:solidFill>
                <a:latin typeface="Times New Roman"/>
                <a:ea typeface="Times New Roman"/>
                <a:cs typeface="Times New Roman"/>
                <a:sym typeface="Times New Roman"/>
              </a:rPr>
              <a:t> Mechanisms/Processes</a:t>
            </a:r>
            <a:r>
              <a:rPr lang="en" sz="2400" b="1">
                <a:solidFill>
                  <a:schemeClr val="dk1"/>
                </a:solidFill>
                <a:latin typeface="Times New Roman"/>
                <a:ea typeface="Times New Roman"/>
                <a:cs typeface="Times New Roman"/>
                <a:sym typeface="Times New Roman"/>
              </a:rPr>
              <a:t> that can manage issues.</a:t>
            </a:r>
            <a:endParaRPr sz="2400" b="1" i="0" u="none" strike="noStrike" cap="none">
              <a:solidFill>
                <a:schemeClr val="dk1"/>
              </a:solidFill>
              <a:latin typeface="Times New Roman"/>
              <a:ea typeface="Times New Roman"/>
              <a:cs typeface="Times New Roman"/>
              <a:sym typeface="Times New Roman"/>
            </a:endParaRPr>
          </a:p>
          <a:p>
            <a:pPr marL="457200" indent="-365125">
              <a:lnSpc>
                <a:spcPct val="115000"/>
              </a:lnSpc>
              <a:spcBef>
                <a:spcPts val="1200"/>
              </a:spcBef>
              <a:buClr>
                <a:schemeClr val="dk1"/>
              </a:buClr>
              <a:buSzPts val="2150"/>
              <a:buFont typeface="Times New Roman"/>
              <a:buChar char="●"/>
            </a:pPr>
            <a:r>
              <a:rPr lang="en" sz="2000" b="1">
                <a:solidFill>
                  <a:schemeClr val="dk1"/>
                </a:solidFill>
                <a:latin typeface="Times New Roman"/>
                <a:ea typeface="Times New Roman"/>
                <a:cs typeface="Times New Roman"/>
                <a:sym typeface="Times New Roman"/>
              </a:rPr>
              <a:t>Use USMCA</a:t>
            </a:r>
            <a:r>
              <a:rPr lang="en" sz="2000" b="1" i="0" u="none" strike="noStrike" cap="none">
                <a:solidFill>
                  <a:schemeClr val="dk1"/>
                </a:solidFill>
                <a:latin typeface="Times New Roman"/>
                <a:ea typeface="Times New Roman"/>
                <a:cs typeface="Times New Roman"/>
                <a:sym typeface="Times New Roman"/>
              </a:rPr>
              <a:t> </a:t>
            </a:r>
            <a:r>
              <a:rPr lang="en" sz="2000" b="1">
                <a:solidFill>
                  <a:schemeClr val="dk1"/>
                </a:solidFill>
                <a:latin typeface="Times New Roman"/>
                <a:ea typeface="Times New Roman"/>
                <a:cs typeface="Times New Roman"/>
                <a:sym typeface="Times New Roman"/>
              </a:rPr>
              <a:t>processes;</a:t>
            </a:r>
            <a:r>
              <a:rPr lang="en" sz="2000">
                <a:solidFill>
                  <a:schemeClr val="dk1"/>
                </a:solidFill>
                <a:latin typeface="Times New Roman"/>
                <a:ea typeface="Times New Roman"/>
                <a:cs typeface="Times New Roman"/>
                <a:sym typeface="Times New Roman"/>
              </a:rPr>
              <a:t> prepare review progress in 2025-26; use dispute settlement panels on corn/biotech and energy-related policies.</a:t>
            </a:r>
            <a:endParaRPr lang="en" sz="2000" b="1">
              <a:solidFill>
                <a:schemeClr val="dk1"/>
              </a:solidFill>
              <a:latin typeface="Times New Roman"/>
              <a:ea typeface="Times New Roman"/>
              <a:cs typeface="Times New Roman"/>
            </a:endParaRPr>
          </a:p>
          <a:p>
            <a:pPr marL="457200" indent="-365125">
              <a:lnSpc>
                <a:spcPct val="114999"/>
              </a:lnSpc>
              <a:spcBef>
                <a:spcPts val="1200"/>
              </a:spcBef>
              <a:buClr>
                <a:schemeClr val="dk1"/>
              </a:buClr>
              <a:buSzPts val="2150"/>
              <a:buFont typeface="Times New Roman"/>
              <a:buChar char="●"/>
            </a:pPr>
            <a:r>
              <a:rPr lang="en" sz="2000" b="1">
                <a:solidFill>
                  <a:schemeClr val="dk1"/>
                </a:solidFill>
                <a:latin typeface="Times New Roman"/>
                <a:ea typeface="Times New Roman"/>
                <a:cs typeface="Times New Roman"/>
                <a:sym typeface="Times New Roman"/>
              </a:rPr>
              <a:t>Use High</a:t>
            </a:r>
            <a:r>
              <a:rPr lang="en" sz="2000" b="1" i="0" u="none" strike="noStrike" cap="none">
                <a:solidFill>
                  <a:schemeClr val="dk1"/>
                </a:solidFill>
                <a:latin typeface="Times New Roman"/>
                <a:ea typeface="Times New Roman"/>
                <a:cs typeface="Times New Roman"/>
                <a:sym typeface="Times New Roman"/>
              </a:rPr>
              <a:t> level Economic Dialogue</a:t>
            </a:r>
            <a:r>
              <a:rPr lang="en" sz="2000" b="1">
                <a:solidFill>
                  <a:schemeClr val="dk1"/>
                </a:solidFill>
                <a:latin typeface="Times New Roman"/>
                <a:ea typeface="Times New Roman"/>
                <a:cs typeface="Times New Roman"/>
                <a:sym typeface="Times New Roman"/>
              </a:rPr>
              <a:t> to improve competitiveness.</a:t>
            </a:r>
            <a:r>
              <a:rPr lang="en" sz="2000">
                <a:solidFill>
                  <a:schemeClr val="dk1"/>
                </a:solidFill>
                <a:latin typeface="Times New Roman"/>
                <a:ea typeface="Times New Roman"/>
                <a:cs typeface="Times New Roman"/>
                <a:sym typeface="Times New Roman"/>
              </a:rPr>
              <a:t> </a:t>
            </a:r>
            <a:endParaRPr sz="2000" b="0" i="0" u="none" strike="noStrike" cap="none">
              <a:solidFill>
                <a:schemeClr val="dk1"/>
              </a:solidFill>
              <a:latin typeface="Times New Roman"/>
              <a:ea typeface="Times New Roman"/>
              <a:cs typeface="Times New Roman"/>
            </a:endParaRPr>
          </a:p>
          <a:p>
            <a:pPr marL="457200" indent="-365125">
              <a:lnSpc>
                <a:spcPct val="115000"/>
              </a:lnSpc>
              <a:buClr>
                <a:schemeClr val="dk1"/>
              </a:buClr>
              <a:buSzPts val="2150"/>
              <a:buFont typeface="Times New Roman"/>
              <a:buChar char="●"/>
            </a:pPr>
            <a:r>
              <a:rPr lang="en" sz="2000">
                <a:solidFill>
                  <a:schemeClr val="dk1"/>
                </a:solidFill>
                <a:latin typeface="Times New Roman"/>
                <a:ea typeface="Times New Roman"/>
                <a:cs typeface="Times New Roman"/>
                <a:sym typeface="Times New Roman"/>
              </a:rPr>
              <a:t>Achieve concrete results from the </a:t>
            </a:r>
            <a:r>
              <a:rPr lang="en" sz="2000" b="1">
                <a:solidFill>
                  <a:schemeClr val="dk1"/>
                </a:solidFill>
                <a:latin typeface="Times New Roman"/>
                <a:ea typeface="Times New Roman"/>
                <a:cs typeface="Times New Roman"/>
                <a:sym typeface="Times New Roman"/>
              </a:rPr>
              <a:t>High </a:t>
            </a:r>
            <a:r>
              <a:rPr lang="en" sz="2000" b="1" i="0" u="none" strike="noStrike" cap="none">
                <a:solidFill>
                  <a:schemeClr val="dk1"/>
                </a:solidFill>
                <a:latin typeface="Times New Roman"/>
                <a:ea typeface="Times New Roman"/>
                <a:cs typeface="Times New Roman"/>
                <a:sym typeface="Times New Roman"/>
              </a:rPr>
              <a:t> Bicentennial Framework</a:t>
            </a:r>
            <a:r>
              <a:rPr lang="en" sz="2000" b="1">
                <a:solidFill>
                  <a:schemeClr val="dk1"/>
                </a:solidFill>
                <a:latin typeface="Times New Roman"/>
                <a:ea typeface="Times New Roman"/>
                <a:cs typeface="Times New Roman"/>
                <a:sym typeface="Times New Roman"/>
              </a:rPr>
              <a:t> on arms trafficking, drug flows, esp. reducing Fentanyl smuggling/overdoses.</a:t>
            </a:r>
            <a:endParaRPr lang="en" sz="2000">
              <a:solidFill>
                <a:schemeClr val="dk1"/>
              </a:solidFill>
              <a:latin typeface="Times New Roman"/>
              <a:ea typeface="Times New Roman"/>
              <a:cs typeface="Times New Roman"/>
            </a:endParaRPr>
          </a:p>
          <a:p>
            <a:pPr marL="457200" indent="-365125">
              <a:lnSpc>
                <a:spcPct val="115000"/>
              </a:lnSpc>
              <a:buClr>
                <a:schemeClr val="dk1"/>
              </a:buClr>
              <a:buSzPts val="2150"/>
              <a:buFont typeface="Times New Roman"/>
              <a:buChar char="●"/>
            </a:pPr>
            <a:r>
              <a:rPr lang="en-US" sz="2000">
                <a:solidFill>
                  <a:schemeClr val="dk1"/>
                </a:solidFill>
                <a:latin typeface="Times New Roman"/>
                <a:ea typeface="Times New Roman"/>
                <a:cs typeface="Times New Roman"/>
                <a:sym typeface="Times New Roman"/>
              </a:rPr>
              <a:t>Step up work on </a:t>
            </a:r>
            <a:r>
              <a:rPr lang="en-US" sz="2000" b="1">
                <a:solidFill>
                  <a:schemeClr val="dk1"/>
                </a:solidFill>
                <a:latin typeface="Times New Roman"/>
                <a:ea typeface="Times New Roman"/>
                <a:cs typeface="Times New Roman"/>
                <a:sym typeface="Times New Roman"/>
              </a:rPr>
              <a:t>missing persons cases, human smuggling and trafficking</a:t>
            </a:r>
            <a:r>
              <a:rPr lang="en-US" sz="2000">
                <a:solidFill>
                  <a:schemeClr val="dk1"/>
                </a:solidFill>
                <a:latin typeface="Times New Roman"/>
                <a:ea typeface="Times New Roman"/>
                <a:cs typeface="Times New Roman"/>
                <a:sym typeface="Times New Roman"/>
              </a:rPr>
              <a:t>.</a:t>
            </a:r>
            <a:endParaRPr sz="2000" b="0" i="0" u="none" strike="noStrike" cap="none">
              <a:solidFill>
                <a:schemeClr val="dk1"/>
              </a:solidFill>
              <a:latin typeface="Times New Roman"/>
              <a:ea typeface="Times New Roman"/>
              <a:cs typeface="Times New Roman"/>
            </a:endParaRPr>
          </a:p>
          <a:p>
            <a:pPr marL="457200" indent="-365125">
              <a:lnSpc>
                <a:spcPct val="115000"/>
              </a:lnSpc>
              <a:buClr>
                <a:schemeClr val="dk1"/>
              </a:buClr>
              <a:buSzPts val="2150"/>
              <a:buFont typeface="Times New Roman"/>
              <a:buChar char="●"/>
            </a:pPr>
            <a:r>
              <a:rPr lang="en" sz="2000">
                <a:solidFill>
                  <a:schemeClr val="dk1"/>
                </a:solidFill>
                <a:latin typeface="Times New Roman"/>
                <a:ea typeface="Times New Roman"/>
                <a:cs typeface="Times New Roman"/>
                <a:sym typeface="Times New Roman"/>
              </a:rPr>
              <a:t>Deepen </a:t>
            </a:r>
            <a:r>
              <a:rPr lang="en" sz="2000" b="1" i="0" u="none" strike="noStrike" cap="none">
                <a:solidFill>
                  <a:schemeClr val="dk1"/>
                </a:solidFill>
                <a:latin typeface="Times New Roman"/>
                <a:ea typeface="Times New Roman"/>
                <a:cs typeface="Times New Roman"/>
                <a:sym typeface="Times New Roman"/>
              </a:rPr>
              <a:t>Migration</a:t>
            </a:r>
            <a:r>
              <a:rPr lang="en" sz="2000" b="0" i="0" u="none" strike="noStrike" cap="none">
                <a:solidFill>
                  <a:schemeClr val="dk1"/>
                </a:solidFill>
                <a:latin typeface="Times New Roman"/>
                <a:ea typeface="Times New Roman"/>
                <a:cs typeface="Times New Roman"/>
                <a:sym typeface="Times New Roman"/>
              </a:rPr>
              <a:t> cooperation on </a:t>
            </a:r>
            <a:r>
              <a:rPr lang="en" sz="2000">
                <a:solidFill>
                  <a:schemeClr val="dk1"/>
                </a:solidFill>
                <a:latin typeface="Times New Roman"/>
                <a:ea typeface="Times New Roman"/>
                <a:cs typeface="Times New Roman"/>
                <a:sym typeface="Times New Roman"/>
              </a:rPr>
              <a:t>managing </a:t>
            </a:r>
            <a:r>
              <a:rPr lang="en" sz="2000" b="0" i="0" u="none" strike="noStrike" cap="none">
                <a:solidFill>
                  <a:schemeClr val="dk1"/>
                </a:solidFill>
                <a:latin typeface="Times New Roman"/>
                <a:ea typeface="Times New Roman"/>
                <a:cs typeface="Times New Roman"/>
                <a:sym typeface="Times New Roman"/>
              </a:rPr>
              <a:t>flows</a:t>
            </a:r>
            <a:r>
              <a:rPr lang="en" sz="2000">
                <a:solidFill>
                  <a:schemeClr val="dk1"/>
                </a:solidFill>
                <a:latin typeface="Times New Roman"/>
                <a:ea typeface="Times New Roman"/>
                <a:cs typeface="Times New Roman"/>
                <a:sym typeface="Times New Roman"/>
              </a:rPr>
              <a:t> and longer term solutions</a:t>
            </a:r>
            <a:r>
              <a:rPr lang="en" sz="2000" b="0" i="0" u="none" strike="noStrike" cap="none">
                <a:solidFill>
                  <a:schemeClr val="dk1"/>
                </a:solidFill>
                <a:latin typeface="Times New Roman"/>
                <a:ea typeface="Times New Roman"/>
                <a:cs typeface="Times New Roman"/>
                <a:sym typeface="Times New Roman"/>
              </a:rPr>
              <a:t>.</a:t>
            </a:r>
            <a:endParaRPr sz="2000" b="0" i="0" u="none" strike="noStrike" cap="none">
              <a:solidFill>
                <a:schemeClr val="dk1"/>
              </a:solidFill>
              <a:latin typeface="Times New Roman"/>
              <a:ea typeface="Times New Roman"/>
              <a:cs typeface="Times New Roman"/>
            </a:endParaRPr>
          </a:p>
          <a:p>
            <a:pPr marL="457200" indent="-365125">
              <a:lnSpc>
                <a:spcPct val="115000"/>
              </a:lnSpc>
              <a:buClr>
                <a:schemeClr val="dk1"/>
              </a:buClr>
              <a:buSzPts val="2150"/>
              <a:buFont typeface="Times New Roman"/>
              <a:buChar char="●"/>
            </a:pPr>
            <a:r>
              <a:rPr lang="en" sz="2000" b="1">
                <a:solidFill>
                  <a:schemeClr val="dk1"/>
                </a:solidFill>
                <a:latin typeface="Times New Roman"/>
                <a:ea typeface="Times New Roman"/>
                <a:cs typeface="Times New Roman"/>
                <a:sym typeface="Times New Roman"/>
              </a:rPr>
              <a:t>Energize the North</a:t>
            </a:r>
            <a:r>
              <a:rPr lang="en" sz="2000" b="1" i="0" u="none" strike="noStrike" cap="none">
                <a:solidFill>
                  <a:schemeClr val="dk1"/>
                </a:solidFill>
                <a:latin typeface="Times New Roman"/>
                <a:ea typeface="Times New Roman"/>
                <a:cs typeface="Times New Roman"/>
                <a:sym typeface="Times New Roman"/>
              </a:rPr>
              <a:t> American Leaders</a:t>
            </a:r>
            <a:r>
              <a:rPr lang="en" sz="2000" b="0" i="0" u="none" strike="noStrike" cap="none">
                <a:solidFill>
                  <a:schemeClr val="dk1"/>
                </a:solidFill>
                <a:latin typeface="Times New Roman"/>
                <a:ea typeface="Times New Roman"/>
                <a:cs typeface="Times New Roman"/>
                <a:sym typeface="Times New Roman"/>
              </a:rPr>
              <a:t> </a:t>
            </a:r>
            <a:r>
              <a:rPr lang="en" sz="2000" b="1" i="0" u="none" strike="noStrike" cap="none">
                <a:solidFill>
                  <a:schemeClr val="dk1"/>
                </a:solidFill>
                <a:latin typeface="Times New Roman"/>
                <a:ea typeface="Times New Roman"/>
                <a:cs typeface="Times New Roman"/>
                <a:sym typeface="Times New Roman"/>
              </a:rPr>
              <a:t>Summit</a:t>
            </a:r>
            <a:r>
              <a:rPr lang="en" sz="2000">
                <a:solidFill>
                  <a:schemeClr val="dk1"/>
                </a:solidFill>
                <a:latin typeface="Times New Roman"/>
                <a:ea typeface="Times New Roman"/>
                <a:cs typeface="Times New Roman"/>
                <a:sym typeface="Times New Roman"/>
              </a:rPr>
              <a:t> agenda</a:t>
            </a:r>
            <a:r>
              <a:rPr lang="en" sz="2000" b="0" i="0" u="none" strike="noStrike" cap="none">
                <a:solidFill>
                  <a:schemeClr val="dk1"/>
                </a:solidFill>
                <a:latin typeface="Times New Roman"/>
                <a:ea typeface="Times New Roman"/>
                <a:cs typeface="Times New Roman"/>
                <a:sym typeface="Times New Roman"/>
              </a:rPr>
              <a:t> </a:t>
            </a:r>
            <a:r>
              <a:rPr lang="en" sz="2000">
                <a:solidFill>
                  <a:schemeClr val="dk1"/>
                </a:solidFill>
                <a:latin typeface="Times New Roman"/>
                <a:ea typeface="Times New Roman"/>
                <a:cs typeface="Times New Roman"/>
                <a:sym typeface="Times New Roman"/>
              </a:rPr>
              <a:t>cooperation</a:t>
            </a:r>
            <a:r>
              <a:rPr lang="en" sz="2000" b="0" i="0" u="none" strike="noStrike" cap="none">
                <a:solidFill>
                  <a:schemeClr val="dk1"/>
                </a:solidFill>
                <a:latin typeface="Times New Roman"/>
                <a:ea typeface="Times New Roman"/>
                <a:cs typeface="Times New Roman"/>
                <a:sym typeface="Times New Roman"/>
              </a:rPr>
              <a:t> on competitiveness, supply chains, workforce development, </a:t>
            </a:r>
            <a:r>
              <a:rPr lang="en" sz="2000">
                <a:solidFill>
                  <a:schemeClr val="dk1"/>
                </a:solidFill>
                <a:latin typeface="Times New Roman"/>
                <a:ea typeface="Times New Roman"/>
                <a:cs typeface="Times New Roman"/>
                <a:sym typeface="Times New Roman"/>
              </a:rPr>
              <a:t>etc</a:t>
            </a:r>
            <a:r>
              <a:rPr lang="en" sz="2000" b="0" i="0" u="none" strike="noStrike" cap="none">
                <a:solidFill>
                  <a:schemeClr val="dk1"/>
                </a:solidFill>
                <a:latin typeface="Times New Roman"/>
                <a:ea typeface="Times New Roman"/>
                <a:cs typeface="Times New Roman"/>
                <a:sym typeface="Times New Roman"/>
              </a:rPr>
              <a:t>.</a:t>
            </a:r>
            <a:endParaRPr sz="2000" b="0" i="0" u="none" strike="noStrike" cap="none">
              <a:solidFill>
                <a:schemeClr val="dk1"/>
              </a:solidFill>
              <a:latin typeface="Times New Roman"/>
              <a:ea typeface="Times New Roman"/>
              <a:cs typeface="Times New Roman"/>
              <a:sym typeface="Times New Roman"/>
            </a:endParaRPr>
          </a:p>
          <a:p>
            <a:pPr marL="213995" marR="0" lvl="0" indent="-147320" algn="l" rtl="0">
              <a:lnSpc>
                <a:spcPct val="100000"/>
              </a:lnSpc>
              <a:spcBef>
                <a:spcPts val="1200"/>
              </a:spcBef>
              <a:spcAft>
                <a:spcPts val="0"/>
              </a:spcAft>
              <a:buClr>
                <a:srgbClr val="000000"/>
              </a:buClr>
              <a:buSzPts val="1050"/>
              <a:buFont typeface="Arial"/>
              <a:buNone/>
            </a:pPr>
            <a:endParaRPr sz="1450" b="0" i="0" u="none" strike="noStrike" cap="none">
              <a:solidFill>
                <a:srgbClr val="000000"/>
              </a:solidFill>
              <a:latin typeface="Times New Roman"/>
              <a:ea typeface="Times New Roman"/>
              <a:cs typeface="Times New Roman"/>
            </a:endParaRPr>
          </a:p>
        </p:txBody>
      </p:sp>
      <p:pic>
        <p:nvPicPr>
          <p:cNvPr id="1059" name="Google Shape;1059;p91"/>
          <p:cNvPicPr preferRelativeResize="0"/>
          <p:nvPr/>
        </p:nvPicPr>
        <p:blipFill rotWithShape="1">
          <a:blip r:embed="rId3">
            <a:alphaModFix/>
          </a:blip>
          <a:srcRect/>
          <a:stretch/>
        </p:blipFill>
        <p:spPr>
          <a:xfrm>
            <a:off x="7761951" y="56869"/>
            <a:ext cx="1332412" cy="830681"/>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064"/>
        <p:cNvGrpSpPr/>
        <p:nvPr/>
      </p:nvGrpSpPr>
      <p:grpSpPr>
        <a:xfrm>
          <a:off x="0" y="0"/>
          <a:ext cx="0" cy="0"/>
          <a:chOff x="0" y="0"/>
          <a:chExt cx="0" cy="0"/>
        </a:xfrm>
      </p:grpSpPr>
      <p:pic>
        <p:nvPicPr>
          <p:cNvPr id="1065" name="Google Shape;1065;p92"/>
          <p:cNvPicPr preferRelativeResize="0"/>
          <p:nvPr/>
        </p:nvPicPr>
        <p:blipFill rotWithShape="1">
          <a:blip r:embed="rId3">
            <a:alphaModFix/>
          </a:blip>
          <a:srcRect l="31445" t="15519" r="27745" b="33989"/>
          <a:stretch/>
        </p:blipFill>
        <p:spPr>
          <a:xfrm>
            <a:off x="5508885" y="1146039"/>
            <a:ext cx="3518941" cy="3945997"/>
          </a:xfrm>
          <a:prstGeom prst="rect">
            <a:avLst/>
          </a:prstGeom>
          <a:noFill/>
          <a:ln>
            <a:noFill/>
          </a:ln>
        </p:spPr>
      </p:pic>
      <p:sp>
        <p:nvSpPr>
          <p:cNvPr id="1066" name="Google Shape;1066;p92"/>
          <p:cNvSpPr txBox="1">
            <a:spLocks noGrp="1"/>
          </p:cNvSpPr>
          <p:nvPr>
            <p:ph type="body" idx="1"/>
          </p:nvPr>
        </p:nvSpPr>
        <p:spPr>
          <a:xfrm>
            <a:off x="173975" y="1146051"/>
            <a:ext cx="8853900" cy="3945900"/>
          </a:xfrm>
          <a:prstGeom prst="rect">
            <a:avLst/>
          </a:prstGeom>
          <a:noFill/>
          <a:ln>
            <a:noFill/>
          </a:ln>
        </p:spPr>
        <p:txBody>
          <a:bodyPr spcFirstLastPara="1" wrap="square" lIns="68575" tIns="34275" rIns="68575" bIns="34275" anchor="t" anchorCtr="0">
            <a:noAutofit/>
          </a:bodyPr>
          <a:lstStyle/>
          <a:p>
            <a:pPr marL="0" indent="0">
              <a:lnSpc>
                <a:spcPct val="115000"/>
              </a:lnSpc>
              <a:spcBef>
                <a:spcPts val="0"/>
              </a:spcBef>
              <a:buSzPts val="1100"/>
              <a:buNone/>
            </a:pPr>
            <a:r>
              <a:rPr lang="en" sz="1600" b="1">
                <a:solidFill>
                  <a:srgbClr val="610045"/>
                </a:solidFill>
              </a:rPr>
              <a:t>COVID 19 : Don't neglect Lessons Learned	</a:t>
            </a:r>
            <a:endParaRPr sz="1600" b="1">
              <a:solidFill>
                <a:srgbClr val="610045"/>
              </a:solidFill>
            </a:endParaRPr>
          </a:p>
          <a:p>
            <a:pPr lvl="1" indent="-304800">
              <a:lnSpc>
                <a:spcPct val="115000"/>
              </a:lnSpc>
              <a:spcBef>
                <a:spcPts val="0"/>
              </a:spcBef>
              <a:buSzPts val="1200"/>
              <a:buFont typeface="Times New Roman"/>
              <a:buChar char="●"/>
            </a:pPr>
            <a:r>
              <a:rPr lang="en" sz="1600"/>
              <a:t> Prepare to better handle future crises on health, trade, supply chains, tourism &amp; migration. </a:t>
            </a:r>
            <a:endParaRPr sz="1600"/>
          </a:p>
          <a:p>
            <a:pPr marL="0" indent="0">
              <a:lnSpc>
                <a:spcPct val="115000"/>
              </a:lnSpc>
              <a:spcBef>
                <a:spcPts val="0"/>
              </a:spcBef>
              <a:buSzPts val="1100"/>
              <a:buNone/>
            </a:pPr>
            <a:r>
              <a:rPr lang="en" sz="1600" b="1">
                <a:solidFill>
                  <a:srgbClr val="610045"/>
                </a:solidFill>
              </a:rPr>
              <a:t>Trade, Investment, Competitiveness </a:t>
            </a:r>
            <a:endParaRPr sz="1600" b="1">
              <a:solidFill>
                <a:srgbClr val="610045"/>
              </a:solidFill>
            </a:endParaRPr>
          </a:p>
          <a:p>
            <a:pPr marL="914400" lvl="1" indent="-304800" algn="l" rtl="0">
              <a:lnSpc>
                <a:spcPct val="115000"/>
              </a:lnSpc>
              <a:spcBef>
                <a:spcPts val="0"/>
              </a:spcBef>
              <a:spcAft>
                <a:spcPts val="0"/>
              </a:spcAft>
              <a:buSzPts val="1200"/>
              <a:buFont typeface="Times New Roman"/>
              <a:buChar char="●"/>
            </a:pPr>
            <a:r>
              <a:rPr lang="en" sz="1600" b="1"/>
              <a:t>USMCA</a:t>
            </a:r>
            <a:r>
              <a:rPr lang="en" sz="1600"/>
              <a:t>: monitoring implementation of rules; collaborate (labor); use dispute settlement.</a:t>
            </a:r>
            <a:endParaRPr sz="1600"/>
          </a:p>
          <a:p>
            <a:pPr lvl="1" indent="-304800">
              <a:lnSpc>
                <a:spcPct val="115000"/>
              </a:lnSpc>
              <a:spcBef>
                <a:spcPts val="0"/>
              </a:spcBef>
              <a:buSzPts val="1200"/>
              <a:buFont typeface="Times New Roman"/>
              <a:buChar char="●"/>
            </a:pPr>
            <a:r>
              <a:rPr lang="en" sz="1600" b="1"/>
              <a:t>Acid tests: differences over Mexico’s energy &amp; GM corn polices, other AMLO moves. </a:t>
            </a:r>
            <a:endParaRPr lang="en" sz="1600"/>
          </a:p>
          <a:p>
            <a:pPr lvl="1" indent="-304800">
              <a:lnSpc>
                <a:spcPct val="115000"/>
              </a:lnSpc>
              <a:spcBef>
                <a:spcPts val="0"/>
              </a:spcBef>
              <a:buSzPts val="1200"/>
              <a:buFont typeface="Times New Roman"/>
              <a:buChar char="●"/>
            </a:pPr>
            <a:r>
              <a:rPr lang="en" sz="1600"/>
              <a:t>Make progress in</a:t>
            </a:r>
            <a:r>
              <a:rPr lang="en" sz="1600" b="1"/>
              <a:t> HLED – economic well-being beyond trade.</a:t>
            </a:r>
            <a:r>
              <a:rPr lang="en-US" sz="1600"/>
              <a:t> </a:t>
            </a:r>
          </a:p>
          <a:p>
            <a:pPr lvl="1" indent="-304800">
              <a:lnSpc>
                <a:spcPct val="115000"/>
              </a:lnSpc>
              <a:spcBef>
                <a:spcPts val="0"/>
              </a:spcBef>
              <a:buSzPts val="1200"/>
              <a:buFont typeface="Times New Roman"/>
              <a:buChar char="●"/>
            </a:pPr>
            <a:r>
              <a:rPr lang="en-US" sz="1600"/>
              <a:t>Implement a NALS actions that </a:t>
            </a:r>
            <a:r>
              <a:rPr lang="en-US" sz="1600" b="1"/>
              <a:t>enhance economic competitiveness</a:t>
            </a:r>
            <a:r>
              <a:rPr lang="en-US" sz="1600"/>
              <a:t> of </a:t>
            </a:r>
            <a:r>
              <a:rPr lang="en-US" sz="1600" b="1"/>
              <a:t>North America</a:t>
            </a:r>
            <a:r>
              <a:rPr lang="en-US" sz="1600"/>
              <a:t>.</a:t>
            </a:r>
            <a:endParaRPr lang="en" sz="1600" b="1"/>
          </a:p>
          <a:p>
            <a:pPr marL="0" indent="0">
              <a:lnSpc>
                <a:spcPct val="115000"/>
              </a:lnSpc>
              <a:spcBef>
                <a:spcPts val="0"/>
              </a:spcBef>
              <a:buSzPts val="1100"/>
              <a:buNone/>
            </a:pPr>
            <a:r>
              <a:rPr lang="en" sz="1600" b="1">
                <a:solidFill>
                  <a:srgbClr val="610045"/>
                </a:solidFill>
              </a:rPr>
              <a:t>Border and Migration: crisis levels at US-Mexico Border</a:t>
            </a:r>
            <a:endParaRPr sz="1600" b="1">
              <a:solidFill>
                <a:srgbClr val="610045"/>
              </a:solidFill>
            </a:endParaRPr>
          </a:p>
          <a:p>
            <a:pPr lvl="1" indent="-304800">
              <a:lnSpc>
                <a:spcPct val="115000"/>
              </a:lnSpc>
              <a:spcBef>
                <a:spcPts val="0"/>
              </a:spcBef>
              <a:buSzPts val="1200"/>
              <a:buFont typeface="Times New Roman"/>
              <a:buChar char="●"/>
            </a:pPr>
            <a:r>
              <a:rPr lang="en" sz="1600"/>
              <a:t>Better manage </a:t>
            </a:r>
            <a:r>
              <a:rPr lang="en" sz="1600" b="1"/>
              <a:t>migration at the border with a humane and functioning system</a:t>
            </a:r>
            <a:r>
              <a:rPr lang="en" sz="1600"/>
              <a:t>.  </a:t>
            </a:r>
            <a:r>
              <a:rPr lang="en" sz="1600" b="1" u="sng"/>
              <a:t>Send strong enforcement signals to migrants.</a:t>
            </a:r>
            <a:r>
              <a:rPr lang="en" sz="1600"/>
              <a:t> Increase protection in Mexico.  Return to modernizing border facilities and processes. </a:t>
            </a:r>
          </a:p>
          <a:p>
            <a:pPr lvl="1" indent="-304800">
              <a:lnSpc>
                <a:spcPct val="115000"/>
              </a:lnSpc>
              <a:spcBef>
                <a:spcPts val="0"/>
              </a:spcBef>
              <a:buSzPts val="1200"/>
              <a:buFont typeface="Times New Roman"/>
              <a:buChar char="●"/>
            </a:pPr>
            <a:r>
              <a:rPr lang="en" sz="1600"/>
              <a:t>Sustain work on </a:t>
            </a:r>
            <a:r>
              <a:rPr lang="en" sz="1600" b="1"/>
              <a:t>root causes</a:t>
            </a:r>
            <a:r>
              <a:rPr lang="en" sz="1600"/>
              <a:t> of migration; build </a:t>
            </a:r>
            <a:r>
              <a:rPr lang="en" sz="1600" b="1"/>
              <a:t>regional cooperation cases far from US-Mexico border;</a:t>
            </a:r>
            <a:r>
              <a:rPr lang="en" sz="1600"/>
              <a:t> </a:t>
            </a:r>
            <a:r>
              <a:rPr lang="en" sz="1600" b="1"/>
              <a:t>improve and reform </a:t>
            </a:r>
            <a:r>
              <a:rPr lang="en" sz="1600"/>
              <a:t>Mexican, US and regional capacities, legal pathways and </a:t>
            </a:r>
            <a:r>
              <a:rPr lang="en" sz="1600" b="1"/>
              <a:t>systems; crackdown on smugglers</a:t>
            </a:r>
            <a:r>
              <a:rPr lang="en" sz="1600"/>
              <a:t>.</a:t>
            </a:r>
            <a:endParaRPr sz="1600"/>
          </a:p>
          <a:p>
            <a:pPr marL="0" lvl="0" indent="0" algn="l" rtl="0">
              <a:lnSpc>
                <a:spcPct val="115000"/>
              </a:lnSpc>
              <a:spcBef>
                <a:spcPts val="0"/>
              </a:spcBef>
              <a:spcAft>
                <a:spcPts val="0"/>
              </a:spcAft>
              <a:buClr>
                <a:schemeClr val="dk1"/>
              </a:buClr>
              <a:buSzPts val="1100"/>
              <a:buFont typeface="Arial"/>
              <a:buNone/>
            </a:pPr>
            <a:endParaRPr sz="1500" b="1">
              <a:solidFill>
                <a:srgbClr val="760057"/>
              </a:solidFill>
            </a:endParaRPr>
          </a:p>
        </p:txBody>
      </p:sp>
      <p:sp>
        <p:nvSpPr>
          <p:cNvPr id="1067" name="Google Shape;1067;p92"/>
          <p:cNvSpPr txBox="1"/>
          <p:nvPr/>
        </p:nvSpPr>
        <p:spPr>
          <a:xfrm>
            <a:off x="232348" y="202730"/>
            <a:ext cx="8795478" cy="857250"/>
          </a:xfrm>
          <a:prstGeom prst="rect">
            <a:avLst/>
          </a:prstGeom>
          <a:noFill/>
          <a:ln>
            <a:noFill/>
          </a:ln>
        </p:spPr>
        <p:txBody>
          <a:bodyPr spcFirstLastPara="1" wrap="square" lIns="68575" tIns="34275" rIns="68575" bIns="34275" anchor="ctr" anchorCtr="0">
            <a:noAutofit/>
          </a:bodyPr>
          <a:lstStyle/>
          <a:p>
            <a:pPr>
              <a:buClr>
                <a:schemeClr val="dk1"/>
              </a:buClr>
              <a:buSzPts val="1400"/>
            </a:pPr>
            <a:r>
              <a:rPr lang="en" sz="3300">
                <a:solidFill>
                  <a:schemeClr val="dk1"/>
                </a:solidFill>
                <a:latin typeface="Times New Roman"/>
                <a:ea typeface="Times New Roman"/>
                <a:cs typeface="Times New Roman"/>
                <a:sym typeface="Times New Roman"/>
              </a:rPr>
              <a:t>Managing U</a:t>
            </a:r>
            <a:r>
              <a:rPr lang="en" sz="3300" b="0" i="0" u="none" strike="noStrike" cap="none">
                <a:solidFill>
                  <a:schemeClr val="dk1"/>
                </a:solidFill>
                <a:latin typeface="Times New Roman"/>
                <a:ea typeface="Times New Roman"/>
                <a:cs typeface="Times New Roman"/>
                <a:sym typeface="Times New Roman"/>
              </a:rPr>
              <a:t>.S.-Mexico Relations</a:t>
            </a:r>
            <a:r>
              <a:rPr lang="en" sz="3300">
                <a:solidFill>
                  <a:schemeClr val="dk1"/>
                </a:solidFill>
                <a:latin typeface="Times New Roman"/>
                <a:ea typeface="Times New Roman"/>
                <a:cs typeface="Times New Roman"/>
                <a:sym typeface="Times New Roman"/>
              </a:rPr>
              <a:t>: </a:t>
            </a:r>
          </a:p>
          <a:p>
            <a:pPr>
              <a:buSzPts val="1400"/>
            </a:pPr>
            <a:r>
              <a:rPr lang="en" sz="3300">
                <a:solidFill>
                  <a:srgbClr val="7030A0"/>
                </a:solidFill>
                <a:latin typeface="Times New Roman"/>
                <a:ea typeface="Times New Roman"/>
                <a:cs typeface="Times New Roman"/>
                <a:sym typeface="Times New Roman"/>
              </a:rPr>
              <a:t>National Elections in both countries</a:t>
            </a:r>
            <a:endParaRPr lang="en" sz="3300" b="0" i="0" u="none" strike="noStrike" cap="none">
              <a:solidFill>
                <a:srgbClr val="7030A0"/>
              </a:solidFill>
              <a:latin typeface="Times New Roman"/>
              <a:ea typeface="Times New Roman"/>
              <a:cs typeface="Times New Roman"/>
            </a:endParaRPr>
          </a:p>
        </p:txBody>
      </p:sp>
    </p:spTree>
  </p:cSld>
  <p:clrMapOvr>
    <a:masterClrMapping/>
  </p:clrMapOvr>
  <p:transition spd="slow">
    <p:push dir="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35C79-06E7-82A4-6952-4564F23F6234}"/>
              </a:ext>
            </a:extLst>
          </p:cNvPr>
          <p:cNvSpPr>
            <a:spLocks noGrp="1"/>
          </p:cNvSpPr>
          <p:nvPr>
            <p:ph type="title"/>
          </p:nvPr>
        </p:nvSpPr>
        <p:spPr/>
        <p:txBody>
          <a:bodyPr/>
          <a:lstStyle/>
          <a:p>
            <a:r>
              <a:rPr lang="en-US"/>
              <a:t>Key Work Areas for US-Mexico Relations, part II</a:t>
            </a:r>
          </a:p>
        </p:txBody>
      </p:sp>
      <p:sp>
        <p:nvSpPr>
          <p:cNvPr id="4" name="TextBox 3">
            <a:extLst>
              <a:ext uri="{FF2B5EF4-FFF2-40B4-BE49-F238E27FC236}">
                <a16:creationId xmlns:a16="http://schemas.microsoft.com/office/drawing/2014/main" id="{35CFE870-EB87-D872-CC78-870E2E50D3E3}"/>
              </a:ext>
            </a:extLst>
          </p:cNvPr>
          <p:cNvSpPr txBox="1"/>
          <p:nvPr/>
        </p:nvSpPr>
        <p:spPr>
          <a:xfrm>
            <a:off x="153649" y="1074414"/>
            <a:ext cx="8795477" cy="4032386"/>
          </a:xfrm>
          <a:prstGeom prst="rect">
            <a:avLst/>
          </a:prstGeom>
          <a:noFill/>
        </p:spPr>
        <p:txBody>
          <a:bodyPr wrap="square" lIns="91440" tIns="45720" rIns="91440" bIns="45720" anchor="t">
            <a:spAutoFit/>
          </a:bodyPr>
          <a:lstStyle/>
          <a:p>
            <a:pPr marL="0" lvl="0" indent="0" algn="l" rtl="0">
              <a:lnSpc>
                <a:spcPct val="115000"/>
              </a:lnSpc>
              <a:spcBef>
                <a:spcPts val="0"/>
              </a:spcBef>
              <a:spcAft>
                <a:spcPts val="0"/>
              </a:spcAft>
              <a:buClr>
                <a:schemeClr val="dk1"/>
              </a:buClr>
              <a:buSzPts val="1100"/>
              <a:buFont typeface="Arial"/>
              <a:buNone/>
            </a:pPr>
            <a:r>
              <a:rPr lang="en-US" sz="1600" b="1">
                <a:solidFill>
                  <a:srgbClr val="5F0F37"/>
                </a:solidFill>
              </a:rPr>
              <a:t>Drug and other illicit trafficking</a:t>
            </a:r>
          </a:p>
          <a:p>
            <a:pPr marL="914400" lvl="1" indent="-304800">
              <a:lnSpc>
                <a:spcPct val="115000"/>
              </a:lnSpc>
              <a:buSzPts val="1200"/>
              <a:buFont typeface="Times New Roman"/>
              <a:buChar char="●"/>
            </a:pPr>
            <a:r>
              <a:rPr lang="en-US" sz="1600" b="1"/>
              <a:t>Strengthen cooperation against cross-border crime </a:t>
            </a:r>
            <a:r>
              <a:rPr lang="en-US" sz="1600"/>
              <a:t>and its deadly effects (drugs, arms, money, violence) </a:t>
            </a:r>
            <a:r>
              <a:rPr lang="en-US" sz="1600" b="1" u="sng"/>
              <a:t>demonstrated by clear results</a:t>
            </a:r>
            <a:r>
              <a:rPr lang="en-US" sz="1600"/>
              <a:t> on both sides of the border.</a:t>
            </a:r>
          </a:p>
          <a:p>
            <a:pPr marL="914400" lvl="1" indent="-304800">
              <a:lnSpc>
                <a:spcPct val="115000"/>
              </a:lnSpc>
              <a:buSzPts val="1200"/>
              <a:buFont typeface="Times New Roman"/>
              <a:buChar char="●"/>
            </a:pPr>
            <a:r>
              <a:rPr lang="en-US" sz="1600" b="1" u="sng"/>
              <a:t>Reduce Fentanyl flows</a:t>
            </a:r>
            <a:r>
              <a:rPr lang="en-US" sz="1600" b="1"/>
              <a:t> </a:t>
            </a:r>
            <a:r>
              <a:rPr lang="en-US" sz="1600"/>
              <a:t>at border;</a:t>
            </a:r>
            <a:r>
              <a:rPr lang="en-US" sz="1600" b="1"/>
              <a:t> reduce drug production &amp; violence </a:t>
            </a:r>
            <a:r>
              <a:rPr lang="en-US" sz="1600"/>
              <a:t>in Mexico</a:t>
            </a:r>
            <a:r>
              <a:rPr lang="en-US" sz="1600" b="1"/>
              <a:t>; Reduce Overdose deaths </a:t>
            </a:r>
            <a:r>
              <a:rPr lang="en-US" sz="1600"/>
              <a:t>in US. </a:t>
            </a:r>
            <a:r>
              <a:rPr lang="en-US" sz="1600" b="1"/>
              <a:t>Increase seizures of illicit arms and drugs</a:t>
            </a:r>
            <a:r>
              <a:rPr lang="en-US" sz="1600"/>
              <a:t>. </a:t>
            </a:r>
            <a:r>
              <a:rPr lang="en-US" sz="1600" b="1" u="sng"/>
              <a:t>Increase sanctioning/arresting/convicting traffickers &amp; facilitators</a:t>
            </a:r>
            <a:r>
              <a:rPr lang="en-US" sz="1600"/>
              <a:t>. </a:t>
            </a:r>
          </a:p>
          <a:p>
            <a:pPr marL="914400" lvl="1" indent="-304800">
              <a:lnSpc>
                <a:spcPct val="115000"/>
              </a:lnSpc>
              <a:buSzPts val="1200"/>
              <a:buFont typeface="Times New Roman"/>
              <a:buChar char="●"/>
            </a:pPr>
            <a:r>
              <a:rPr lang="en-US" sz="1600" b="1"/>
              <a:t>Reverse Mexican legal restrictions on US-Mexico investigative cooperation. </a:t>
            </a:r>
          </a:p>
          <a:p>
            <a:pPr marL="914400" lvl="1" indent="-304800">
              <a:lnSpc>
                <a:spcPct val="114999"/>
              </a:lnSpc>
              <a:buSzPts val="1200"/>
              <a:buFont typeface="Times New Roman"/>
              <a:buChar char="●"/>
            </a:pPr>
            <a:r>
              <a:rPr lang="en-US" sz="1600" b="1"/>
              <a:t>Focus on rebuilding mutual trust through practical steps.</a:t>
            </a:r>
            <a:endParaRPr lang="en-US"/>
          </a:p>
          <a:p>
            <a:pPr marL="914400" lvl="1" indent="-304800">
              <a:lnSpc>
                <a:spcPct val="115000"/>
              </a:lnSpc>
              <a:buSzPts val="1200"/>
              <a:buFont typeface="Times New Roman"/>
              <a:buChar char="●"/>
            </a:pPr>
            <a:r>
              <a:rPr lang="en-US" sz="1600"/>
              <a:t>Transform security cooperation framework</a:t>
            </a:r>
            <a:r>
              <a:rPr lang="en-US" sz="1600" b="1"/>
              <a:t> </a:t>
            </a:r>
            <a:r>
              <a:rPr lang="en-US" sz="1600"/>
              <a:t>into a </a:t>
            </a:r>
            <a:r>
              <a:rPr lang="en-US" sz="1600" b="1"/>
              <a:t>concrete action plan </a:t>
            </a:r>
            <a:r>
              <a:rPr lang="en-US" sz="1600"/>
              <a:t>with specific goals and results and effective, </a:t>
            </a:r>
            <a:r>
              <a:rPr lang="en-US" sz="1600" b="1"/>
              <a:t>transparent evaluation process.</a:t>
            </a:r>
            <a:endParaRPr lang="en-US" sz="1600"/>
          </a:p>
          <a:p>
            <a:pPr marL="914400" lvl="1" indent="-304800">
              <a:lnSpc>
                <a:spcPct val="115000"/>
              </a:lnSpc>
              <a:buSzPts val="1200"/>
              <a:buFont typeface="Times New Roman"/>
              <a:buChar char="●"/>
            </a:pPr>
            <a:r>
              <a:rPr lang="en-US" sz="1600" b="1">
                <a:solidFill>
                  <a:schemeClr val="tx1"/>
                </a:solidFill>
              </a:rPr>
              <a:t>Address US demand as well as supply </a:t>
            </a:r>
            <a:r>
              <a:rPr lang="en-US" sz="1600">
                <a:solidFill>
                  <a:schemeClr val="tx1"/>
                </a:solidFill>
              </a:rPr>
              <a:t>from Mexico; deal with </a:t>
            </a:r>
            <a:r>
              <a:rPr lang="en-US" sz="1600" b="1" u="sng">
                <a:solidFill>
                  <a:schemeClr val="tx1"/>
                </a:solidFill>
              </a:rPr>
              <a:t>Chinese suppliers</a:t>
            </a:r>
            <a:r>
              <a:rPr lang="en-US" sz="1600">
                <a:solidFill>
                  <a:schemeClr val="tx1"/>
                </a:solidFill>
              </a:rPr>
              <a:t>.</a:t>
            </a:r>
          </a:p>
          <a:p>
            <a:pPr marL="0" lvl="0" indent="0" algn="l" rtl="0">
              <a:lnSpc>
                <a:spcPct val="115000"/>
              </a:lnSpc>
              <a:spcBef>
                <a:spcPts val="0"/>
              </a:spcBef>
              <a:spcAft>
                <a:spcPts val="0"/>
              </a:spcAft>
              <a:buClr>
                <a:schemeClr val="dk1"/>
              </a:buClr>
              <a:buSzPts val="1100"/>
              <a:buFont typeface="Arial"/>
              <a:buNone/>
            </a:pPr>
            <a:r>
              <a:rPr lang="en-US" sz="1600" b="1">
                <a:solidFill>
                  <a:srgbClr val="610045"/>
                </a:solidFill>
              </a:rPr>
              <a:t>Rebuild Confidence:</a:t>
            </a:r>
          </a:p>
          <a:p>
            <a:pPr marL="914400" lvl="1" indent="-304800">
              <a:lnSpc>
                <a:spcPct val="115000"/>
              </a:lnSpc>
              <a:buSzPts val="1200"/>
              <a:buFont typeface="Times New Roman"/>
              <a:buChar char="●"/>
            </a:pPr>
            <a:r>
              <a:rPr lang="en-US" sz="1600" b="1"/>
              <a:t>Deal with negative rhetoric from AMLO; address anti-democratic moves. </a:t>
            </a:r>
            <a:endParaRPr lang="en-US" sz="1600"/>
          </a:p>
          <a:p>
            <a:pPr marL="914400" lvl="1" indent="-304800">
              <a:lnSpc>
                <a:spcPct val="114999"/>
              </a:lnSpc>
              <a:buSzPts val="1200"/>
              <a:buFont typeface="Times New Roman"/>
              <a:buChar char="●"/>
            </a:pPr>
            <a:r>
              <a:rPr lang="en-US" sz="1600" b="1" u="sng" err="1"/>
              <a:t>Crossborder</a:t>
            </a:r>
            <a:r>
              <a:rPr lang="en-US" sz="1600" b="1" u="sng"/>
              <a:t> Military Actions likely to generate crises; not promote solutions.</a:t>
            </a:r>
          </a:p>
        </p:txBody>
      </p:sp>
    </p:spTree>
    <p:extLst>
      <p:ext uri="{BB962C8B-B14F-4D97-AF65-F5344CB8AC3E}">
        <p14:creationId xmlns:p14="http://schemas.microsoft.com/office/powerpoint/2010/main" val="375855377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8B1C4-CE97-70C0-39AF-103FCEBD0B5D}"/>
              </a:ext>
            </a:extLst>
          </p:cNvPr>
          <p:cNvSpPr>
            <a:spLocks noGrp="1"/>
          </p:cNvSpPr>
          <p:nvPr>
            <p:ph type="title"/>
          </p:nvPr>
        </p:nvSpPr>
        <p:spPr/>
        <p:txBody>
          <a:bodyPr/>
          <a:lstStyle/>
          <a:p>
            <a:r>
              <a:rPr lang="en-US" dirty="0"/>
              <a:t>52% see Mexico is friendly but not a close ally (16%) vs 62% who see Canada as an ally</a:t>
            </a:r>
          </a:p>
        </p:txBody>
      </p:sp>
      <p:pic>
        <p:nvPicPr>
          <p:cNvPr id="3" name="Picture 2">
            <a:extLst>
              <a:ext uri="{FF2B5EF4-FFF2-40B4-BE49-F238E27FC236}">
                <a16:creationId xmlns:a16="http://schemas.microsoft.com/office/drawing/2014/main" id="{F9522177-582F-04BF-9EBF-96B35DC9FF5B}"/>
              </a:ext>
            </a:extLst>
          </p:cNvPr>
          <p:cNvPicPr>
            <a:picLocks noChangeAspect="1"/>
          </p:cNvPicPr>
          <p:nvPr/>
        </p:nvPicPr>
        <p:blipFill>
          <a:blip r:embed="rId2"/>
          <a:stretch>
            <a:fillRect/>
          </a:stretch>
        </p:blipFill>
        <p:spPr>
          <a:xfrm>
            <a:off x="2297802" y="1149600"/>
            <a:ext cx="4547489" cy="3970074"/>
          </a:xfrm>
          <a:prstGeom prst="rect">
            <a:avLst/>
          </a:prstGeom>
        </p:spPr>
      </p:pic>
    </p:spTree>
    <p:extLst>
      <p:ext uri="{BB962C8B-B14F-4D97-AF65-F5344CB8AC3E}">
        <p14:creationId xmlns:p14="http://schemas.microsoft.com/office/powerpoint/2010/main" val="21447019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FBA82-072F-D039-E7CB-025F79734A4F}"/>
              </a:ext>
            </a:extLst>
          </p:cNvPr>
          <p:cNvSpPr>
            <a:spLocks noGrp="1"/>
          </p:cNvSpPr>
          <p:nvPr>
            <p:ph type="ctrTitle"/>
          </p:nvPr>
        </p:nvSpPr>
        <p:spPr>
          <a:xfrm>
            <a:off x="1143000" y="841772"/>
            <a:ext cx="6858000" cy="624532"/>
          </a:xfrm>
        </p:spPr>
        <p:txBody>
          <a:bodyPr/>
          <a:lstStyle/>
          <a:p>
            <a:r>
              <a:rPr lang="en-US"/>
              <a:t>Democratic Backsliding and Political Polarization</a:t>
            </a:r>
          </a:p>
        </p:txBody>
      </p:sp>
      <p:sp>
        <p:nvSpPr>
          <p:cNvPr id="3" name="Subtitle 2">
            <a:extLst>
              <a:ext uri="{FF2B5EF4-FFF2-40B4-BE49-F238E27FC236}">
                <a16:creationId xmlns:a16="http://schemas.microsoft.com/office/drawing/2014/main" id="{55AB0412-874B-1A6A-394F-D150CBC9177A}"/>
              </a:ext>
            </a:extLst>
          </p:cNvPr>
          <p:cNvSpPr>
            <a:spLocks noGrp="1"/>
          </p:cNvSpPr>
          <p:nvPr>
            <p:ph type="subTitle" idx="1"/>
          </p:nvPr>
        </p:nvSpPr>
        <p:spPr>
          <a:xfrm>
            <a:off x="1143000" y="1373178"/>
            <a:ext cx="6858000" cy="3728616"/>
          </a:xfrm>
        </p:spPr>
        <p:txBody>
          <a:bodyPr/>
          <a:lstStyle/>
          <a:p>
            <a:r>
              <a:rPr lang="en-US">
                <a:highlight>
                  <a:srgbClr val="FFFF00"/>
                </a:highlight>
              </a:rPr>
              <a:t>Serious challenges in the US and Mexico.</a:t>
            </a:r>
          </a:p>
          <a:p>
            <a:r>
              <a:rPr lang="en-US" u="sng"/>
              <a:t>Mexico</a:t>
            </a:r>
            <a:r>
              <a:rPr lang="en-US"/>
              <a:t>:</a:t>
            </a:r>
            <a:r>
              <a:rPr lang="en-US">
                <a:highlight>
                  <a:srgbClr val="FFFF00"/>
                </a:highlight>
              </a:rPr>
              <a:t> AMLO regularly attacks his critics:</a:t>
            </a:r>
            <a:r>
              <a:rPr lang="en-US"/>
              <a:t> in opposition, the media, among NGOs and others that he sees a blocking his agenda.  </a:t>
            </a:r>
            <a:r>
              <a:rPr lang="en-US">
                <a:highlight>
                  <a:srgbClr val="FFFF00"/>
                </a:highlight>
              </a:rPr>
              <a:t>Pushing hard to complete key reforms/projects</a:t>
            </a:r>
            <a:r>
              <a:rPr lang="en-US"/>
              <a:t>.  Sharply criticizes the Supreme Court for finding his proposals unconstitutional.  </a:t>
            </a:r>
            <a:r>
              <a:rPr lang="en-US" u="sng">
                <a:highlight>
                  <a:srgbClr val="FFFF00"/>
                </a:highlight>
              </a:rPr>
              <a:t>Supporting/championing reforms that would weaken Mexico's electoral system, Supreme Court, checks and balances</a:t>
            </a:r>
            <a:r>
              <a:rPr lang="en-US" u="sng"/>
              <a:t>.</a:t>
            </a:r>
          </a:p>
          <a:p>
            <a:r>
              <a:rPr lang="en-US" u="sng"/>
              <a:t>Mexico-US</a:t>
            </a:r>
            <a:r>
              <a:rPr lang="en-US"/>
              <a:t>:</a:t>
            </a:r>
            <a:r>
              <a:rPr lang="en-US">
                <a:highlight>
                  <a:srgbClr val="FFFF00"/>
                </a:highlight>
              </a:rPr>
              <a:t> AMLO regularly critical of </a:t>
            </a:r>
            <a:r>
              <a:rPr lang="en-US"/>
              <a:t>US policies politicians, e.g., calls on Mexican-Americans to vote against them.  </a:t>
            </a:r>
            <a:r>
              <a:rPr lang="en-US">
                <a:highlight>
                  <a:srgbClr val="FFFF00"/>
                </a:highlight>
              </a:rPr>
              <a:t>For Republicans</a:t>
            </a:r>
            <a:r>
              <a:rPr lang="en-US"/>
              <a:t>: The </a:t>
            </a:r>
            <a:r>
              <a:rPr lang="en-US">
                <a:highlight>
                  <a:srgbClr val="FFFF00"/>
                </a:highlight>
              </a:rPr>
              <a:t>border, migrants and drug smuggling are hot button issues; some call for use of US military; criticize AMLO and Biden; but few offer serious strategies that can bring success rather than sparking crisis</a:t>
            </a:r>
            <a:r>
              <a:rPr lang="en-US"/>
              <a:t>.</a:t>
            </a:r>
          </a:p>
          <a:p>
            <a:r>
              <a:rPr lang="en-US" u="sng"/>
              <a:t>Can we manage well this situation?</a:t>
            </a:r>
            <a:r>
              <a:rPr lang="en-US"/>
              <a:t> </a:t>
            </a:r>
          </a:p>
          <a:p>
            <a:endParaRPr lang="en-US"/>
          </a:p>
        </p:txBody>
      </p:sp>
    </p:spTree>
    <p:extLst>
      <p:ext uri="{BB962C8B-B14F-4D97-AF65-F5344CB8AC3E}">
        <p14:creationId xmlns:p14="http://schemas.microsoft.com/office/powerpoint/2010/main" val="239259970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047"/>
        <p:cNvGrpSpPr/>
        <p:nvPr/>
      </p:nvGrpSpPr>
      <p:grpSpPr>
        <a:xfrm>
          <a:off x="0" y="0"/>
          <a:ext cx="0" cy="0"/>
          <a:chOff x="0" y="0"/>
          <a:chExt cx="0" cy="0"/>
        </a:xfrm>
      </p:grpSpPr>
      <p:sp>
        <p:nvSpPr>
          <p:cNvPr id="1048" name="Google Shape;1048;p90"/>
          <p:cNvSpPr/>
          <p:nvPr/>
        </p:nvSpPr>
        <p:spPr>
          <a:xfrm>
            <a:off x="-112223" y="1244237"/>
            <a:ext cx="9401695" cy="2618509"/>
          </a:xfrm>
          <a:prstGeom prst="rect">
            <a:avLst/>
          </a:prstGeom>
          <a:solidFill>
            <a:srgbClr val="9C1863">
              <a:alpha val="26666"/>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1049" name="Google Shape;1049;p90"/>
          <p:cNvSpPr txBox="1">
            <a:spLocks noGrp="1"/>
          </p:cNvSpPr>
          <p:nvPr>
            <p:ph type="ctrTitle" idx="4294967295"/>
          </p:nvPr>
        </p:nvSpPr>
        <p:spPr>
          <a:xfrm>
            <a:off x="247065" y="1673175"/>
            <a:ext cx="8481298" cy="1743356"/>
          </a:xfrm>
          <a:prstGeom prst="rect">
            <a:avLst/>
          </a:prstGeom>
          <a:noFill/>
          <a:ln>
            <a:noFill/>
          </a:ln>
        </p:spPr>
        <p:txBody>
          <a:bodyPr spcFirstLastPara="1" wrap="square" lIns="68575" tIns="34275" rIns="68575" bIns="34275" anchor="ctr" anchorCtr="0">
            <a:noAutofit/>
          </a:bodyPr>
          <a:lstStyle/>
          <a:p>
            <a:pPr algn="ctr">
              <a:buSzPts val="6000"/>
            </a:pPr>
            <a:r>
              <a:rPr lang="en" sz="6000" b="0" i="0" u="none" strike="noStrike" cap="none" dirty="0">
                <a:latin typeface="Times New Roman"/>
                <a:ea typeface="Times New Roman"/>
                <a:cs typeface="Times New Roman"/>
                <a:sym typeface="Times New Roman"/>
              </a:rPr>
              <a:t>Mexico</a:t>
            </a:r>
            <a:r>
              <a:rPr lang="en" sz="6000" dirty="0"/>
              <a:t>´s upcoming </a:t>
            </a:r>
            <a:br>
              <a:rPr lang="en" sz="6000" dirty="0"/>
            </a:br>
            <a:r>
              <a:rPr lang="en" sz="6000" dirty="0"/>
              <a:t>2024 Elections</a:t>
            </a:r>
            <a:endParaRPr sz="1100" b="0" i="0" u="none" strike="noStrike" cap="none" dirty="0">
              <a:latin typeface="Times New Roman"/>
              <a:ea typeface="Times New Roman"/>
              <a:cs typeface="Times New Roman"/>
              <a:sym typeface="Times New Roman"/>
            </a:endParaRPr>
          </a:p>
        </p:txBody>
      </p:sp>
      <p:cxnSp>
        <p:nvCxnSpPr>
          <p:cNvPr id="1050" name="Google Shape;1050;p90"/>
          <p:cNvCxnSpPr/>
          <p:nvPr/>
        </p:nvCxnSpPr>
        <p:spPr>
          <a:xfrm rot="10800000" flipH="1">
            <a:off x="-149630" y="1045088"/>
            <a:ext cx="9439101" cy="12469"/>
          </a:xfrm>
          <a:prstGeom prst="straightConnector1">
            <a:avLst/>
          </a:prstGeom>
          <a:noFill/>
          <a:ln w="155575" cap="flat" cmpd="sng">
            <a:solidFill>
              <a:srgbClr val="9C1863"/>
            </a:solidFill>
            <a:prstDash val="solid"/>
            <a:round/>
            <a:headEnd type="none" w="sm" len="sm"/>
            <a:tailEnd type="none" w="sm" len="sm"/>
          </a:ln>
        </p:spPr>
      </p:cxnSp>
      <p:cxnSp>
        <p:nvCxnSpPr>
          <p:cNvPr id="1051" name="Google Shape;1051;p90"/>
          <p:cNvCxnSpPr/>
          <p:nvPr/>
        </p:nvCxnSpPr>
        <p:spPr>
          <a:xfrm rot="10800000" flipH="1">
            <a:off x="-187037" y="3985032"/>
            <a:ext cx="9439101" cy="12469"/>
          </a:xfrm>
          <a:prstGeom prst="straightConnector1">
            <a:avLst/>
          </a:prstGeom>
          <a:noFill/>
          <a:ln w="155575" cap="flat" cmpd="sng">
            <a:solidFill>
              <a:srgbClr val="9C1863"/>
            </a:solidFill>
            <a:prstDash val="solid"/>
            <a:round/>
            <a:headEnd type="none" w="sm" len="sm"/>
            <a:tailEnd type="none" w="sm" len="sm"/>
          </a:ln>
        </p:spPr>
      </p:cxnSp>
    </p:spTree>
    <p:extLst>
      <p:ext uri="{BB962C8B-B14F-4D97-AF65-F5344CB8AC3E}">
        <p14:creationId xmlns:p14="http://schemas.microsoft.com/office/powerpoint/2010/main" val="3557975252"/>
      </p:ext>
    </p:extLst>
  </p:cSld>
  <p:clrMapOvr>
    <a:masterClrMapping/>
  </p:clrMapOvr>
  <p:transition spd="slow">
    <p:push dir="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0" y="4948895"/>
            <a:ext cx="9144000" cy="19460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825">
              <a:latin typeface="Calibri" panose="020F0502020204030204" pitchFamily="34" charset="0"/>
              <a:cs typeface="Calibri" panose="020F0502020204030204" pitchFamily="34" charset="0"/>
            </a:endParaRPr>
          </a:p>
        </p:txBody>
      </p:sp>
      <p:sp>
        <p:nvSpPr>
          <p:cNvPr id="7" name="Título 1">
            <a:extLst>
              <a:ext uri="{FF2B5EF4-FFF2-40B4-BE49-F238E27FC236}">
                <a16:creationId xmlns:a16="http://schemas.microsoft.com/office/drawing/2014/main" id="{C89F3388-E058-C5B3-9504-256597CDE9DA}"/>
              </a:ext>
            </a:extLst>
          </p:cNvPr>
          <p:cNvSpPr txBox="1">
            <a:spLocks/>
          </p:cNvSpPr>
          <p:nvPr/>
        </p:nvSpPr>
        <p:spPr>
          <a:xfrm>
            <a:off x="250797" y="46327"/>
            <a:ext cx="8415833" cy="859940"/>
          </a:xfrm>
          <a:prstGeom prst="rect">
            <a:avLst/>
          </a:prstGeom>
          <a:noFill/>
          <a:ln w="31750" cap="sq">
            <a:noFill/>
            <a:miter lim="800000"/>
          </a:ln>
        </p:spPr>
        <p:txBody>
          <a:bodyPr vert="horz" lIns="137160" tIns="137160" rIns="137160" bIns="137160" rtlCol="0" anchor="ctr" anchorCtr="1">
            <a:normAutofit fontScale="97500"/>
          </a:bodyPr>
          <a:lstStyle>
            <a:lvl1pPr algn="ctr" defTabSz="914400" rtl="0" eaLnBrk="1" latinLnBrk="0" hangingPunct="1">
              <a:lnSpc>
                <a:spcPct val="90000"/>
              </a:lnSpc>
              <a:spcBef>
                <a:spcPct val="0"/>
              </a:spcBef>
              <a:buNone/>
              <a:defRPr sz="2200" kern="1200" cap="all" spc="200" baseline="0">
                <a:solidFill>
                  <a:srgbClr val="262626"/>
                </a:solidFill>
                <a:latin typeface="+mj-lt"/>
                <a:ea typeface="+mj-ea"/>
                <a:cs typeface="+mj-cs"/>
              </a:defRPr>
            </a:lvl1pPr>
          </a:lstStyle>
          <a:p>
            <a:pPr algn="l">
              <a:spcAft>
                <a:spcPts val="450"/>
              </a:spcAft>
              <a:tabLst>
                <a:tab pos="269081" algn="l"/>
                <a:tab pos="1346597" algn="l"/>
              </a:tabLst>
            </a:pPr>
            <a:r>
              <a:rPr lang="en-US" sz="3500" b="1" dirty="0">
                <a:solidFill>
                  <a:srgbClr val="006600"/>
                </a:solidFill>
                <a:latin typeface="Calibri"/>
                <a:cs typeface="Calibri"/>
              </a:rPr>
              <a:t>  Mexico’s Two Main candidates </a:t>
            </a:r>
            <a:endParaRPr lang="es-MX" sz="2400" b="1" dirty="0">
              <a:solidFill>
                <a:srgbClr val="006600"/>
              </a:solidFill>
              <a:latin typeface="Calibri"/>
              <a:cs typeface="Calibri"/>
            </a:endParaRPr>
          </a:p>
        </p:txBody>
      </p:sp>
      <p:sp>
        <p:nvSpPr>
          <p:cNvPr id="4" name="Marcador de texto 3">
            <a:extLst>
              <a:ext uri="{FF2B5EF4-FFF2-40B4-BE49-F238E27FC236}">
                <a16:creationId xmlns:a16="http://schemas.microsoft.com/office/drawing/2014/main" id="{688E19F4-B50A-A03A-F657-A98A06C4FB04}"/>
              </a:ext>
            </a:extLst>
          </p:cNvPr>
          <p:cNvSpPr>
            <a:spLocks noGrp="1"/>
          </p:cNvSpPr>
          <p:nvPr>
            <p:ph type="body" sz="half" idx="2"/>
          </p:nvPr>
        </p:nvSpPr>
        <p:spPr>
          <a:xfrm>
            <a:off x="576866" y="3812139"/>
            <a:ext cx="3280144" cy="1055390"/>
          </a:xfrm>
        </p:spPr>
        <p:txBody>
          <a:bodyPr>
            <a:noAutofit/>
          </a:bodyPr>
          <a:lstStyle/>
          <a:p>
            <a:pPr algn="l">
              <a:lnSpc>
                <a:spcPct val="90000"/>
              </a:lnSpc>
              <a:spcBef>
                <a:spcPts val="450"/>
              </a:spcBef>
            </a:pPr>
            <a:r>
              <a:rPr lang="en-US" sz="1350" b="1">
                <a:solidFill>
                  <a:schemeClr val="tx1">
                    <a:lumMod val="65000"/>
                    <a:lumOff val="35000"/>
                  </a:schemeClr>
                </a:solidFill>
                <a:latin typeface="Calibri" panose="020F0502020204030204" pitchFamily="34" charset="0"/>
                <a:cs typeface="Calibri" panose="020F0502020204030204" pitchFamily="34" charset="0"/>
              </a:rPr>
              <a:t>Claudia Scheinbaum- MORENA</a:t>
            </a:r>
          </a:p>
          <a:p>
            <a:pPr algn="l">
              <a:lnSpc>
                <a:spcPct val="90000"/>
              </a:lnSpc>
              <a:spcBef>
                <a:spcPts val="450"/>
              </a:spcBef>
            </a:pPr>
            <a:r>
              <a:rPr lang="en-US" sz="1350">
                <a:solidFill>
                  <a:schemeClr val="tx1">
                    <a:lumMod val="65000"/>
                    <a:lumOff val="35000"/>
                  </a:schemeClr>
                </a:solidFill>
                <a:latin typeface="Calibri"/>
                <a:cs typeface="Calibri"/>
              </a:rPr>
              <a:t>AMLO’s candidate; was Mexico City mayor. Written on environment/energy/sustainable development. </a:t>
            </a:r>
            <a:endParaRPr lang="es-MX" sz="1350">
              <a:solidFill>
                <a:schemeClr val="tx1">
                  <a:lumMod val="65000"/>
                  <a:lumOff val="35000"/>
                </a:schemeClr>
              </a:solidFill>
              <a:latin typeface="Calibri"/>
              <a:cs typeface="Calibri"/>
            </a:endParaRPr>
          </a:p>
          <a:p>
            <a:pPr algn="l">
              <a:lnSpc>
                <a:spcPct val="90000"/>
              </a:lnSpc>
              <a:spcBef>
                <a:spcPts val="450"/>
              </a:spcBef>
            </a:pPr>
            <a:r>
              <a:rPr lang="en-US" sz="1350">
                <a:solidFill>
                  <a:schemeClr val="tx1">
                    <a:lumMod val="65000"/>
                    <a:lumOff val="35000"/>
                  </a:schemeClr>
                </a:solidFill>
                <a:latin typeface="Calibri"/>
                <a:cs typeface="Calibri"/>
              </a:rPr>
              <a:t>Educated as a Physicist.</a:t>
            </a:r>
            <a:endParaRPr lang="es-MX" sz="1350">
              <a:solidFill>
                <a:schemeClr val="tx1">
                  <a:lumMod val="65000"/>
                  <a:lumOff val="35000"/>
                </a:schemeClr>
              </a:solidFill>
              <a:latin typeface="Calibri"/>
              <a:cs typeface="Calibri"/>
            </a:endParaRPr>
          </a:p>
        </p:txBody>
      </p:sp>
      <p:pic>
        <p:nvPicPr>
          <p:cNvPr id="1026" name="Picture 2" descr="Claudia Sheinbaum Pardo: perfil y trayectoria - UnoTV">
            <a:extLst>
              <a:ext uri="{FF2B5EF4-FFF2-40B4-BE49-F238E27FC236}">
                <a16:creationId xmlns:a16="http://schemas.microsoft.com/office/drawing/2014/main" id="{6D141579-9FAC-0E51-95F8-6B564F1E89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592" y="1662813"/>
            <a:ext cx="3402418" cy="19138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l PRI retira a Beatriz Paredes y lanza a Xóchitl Gálvez a la carrera  presidencial por el Frente Amplio por México | EL PAÍS México">
            <a:extLst>
              <a:ext uri="{FF2B5EF4-FFF2-40B4-BE49-F238E27FC236}">
                <a16:creationId xmlns:a16="http://schemas.microsoft.com/office/drawing/2014/main" id="{AB8B60F0-B015-11C3-BDB9-FBDA1EB1B5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7026" y="1578683"/>
            <a:ext cx="3534288" cy="1989104"/>
          </a:xfrm>
          <a:prstGeom prst="rect">
            <a:avLst/>
          </a:prstGeom>
          <a:noFill/>
          <a:extLst>
            <a:ext uri="{909E8E84-426E-40DD-AFC4-6F175D3DCCD1}">
              <a14:hiddenFill xmlns:a14="http://schemas.microsoft.com/office/drawing/2010/main">
                <a:solidFill>
                  <a:srgbClr val="FFFFFF"/>
                </a:solidFill>
              </a14:hiddenFill>
            </a:ext>
          </a:extLst>
        </p:spPr>
      </p:pic>
      <p:sp>
        <p:nvSpPr>
          <p:cNvPr id="2" name="Marcador de texto 3">
            <a:extLst>
              <a:ext uri="{FF2B5EF4-FFF2-40B4-BE49-F238E27FC236}">
                <a16:creationId xmlns:a16="http://schemas.microsoft.com/office/drawing/2014/main" id="{28ADCBCF-31DA-6779-D0B1-45915EBFEF23}"/>
              </a:ext>
            </a:extLst>
          </p:cNvPr>
          <p:cNvSpPr txBox="1">
            <a:spLocks/>
          </p:cNvSpPr>
          <p:nvPr/>
        </p:nvSpPr>
        <p:spPr>
          <a:xfrm>
            <a:off x="4859128" y="3810358"/>
            <a:ext cx="4029553" cy="1055390"/>
          </a:xfrm>
          <a:prstGeom prst="rect">
            <a:avLst/>
          </a:prstGeom>
        </p:spPr>
        <p:txBody>
          <a:bodyPr vert="horz" lIns="68580" tIns="34290" rIns="68580" bIns="34290" rtlCol="0" anchor="t" anchorCtr="1">
            <a:noAutofit/>
          </a:bodyPr>
          <a:lstStyle>
            <a:lvl1pPr marL="0" indent="0" algn="ctr" defTabSz="914400" rtl="0" eaLnBrk="1" latinLnBrk="0" hangingPunct="1">
              <a:lnSpc>
                <a:spcPct val="100000"/>
              </a:lnSpc>
              <a:spcBef>
                <a:spcPts val="1000"/>
              </a:spcBef>
              <a:buClr>
                <a:schemeClr val="accent2"/>
              </a:buClr>
              <a:buFont typeface="Arial" panose="020B0604020202020204" pitchFamily="34" charset="0"/>
              <a:buNone/>
              <a:defRPr sz="1500" kern="1200">
                <a:solidFill>
                  <a:schemeClr val="tx1"/>
                </a:solidFill>
                <a:latin typeface="+mn-lt"/>
                <a:ea typeface="+mn-ea"/>
                <a:cs typeface="+mn-cs"/>
              </a:defRPr>
            </a:lvl1pPr>
            <a:lvl2pPr marL="457200" indent="0" algn="l" defTabSz="914400" rtl="0" eaLnBrk="1" latinLnBrk="0" hangingPunct="1">
              <a:lnSpc>
                <a:spcPct val="100000"/>
              </a:lnSpc>
              <a:spcBef>
                <a:spcPts val="1000"/>
              </a:spcBef>
              <a:buClr>
                <a:schemeClr val="accent2"/>
              </a:buClr>
              <a:buFont typeface="Arial" panose="020B0604020202020204" pitchFamily="34" charset="0"/>
              <a:buNone/>
              <a:defRPr sz="1400" kern="1200">
                <a:solidFill>
                  <a:schemeClr val="tx1">
                    <a:lumMod val="85000"/>
                    <a:lumOff val="15000"/>
                  </a:schemeClr>
                </a:solidFill>
                <a:latin typeface="+mn-lt"/>
                <a:ea typeface="+mn-ea"/>
                <a:cs typeface="+mn-cs"/>
              </a:defRPr>
            </a:lvl2pPr>
            <a:lvl3pPr marL="914400" indent="0" algn="l" defTabSz="914400" rtl="0" eaLnBrk="1" latinLnBrk="0" hangingPunct="1">
              <a:lnSpc>
                <a:spcPct val="100000"/>
              </a:lnSpc>
              <a:spcBef>
                <a:spcPts val="1000"/>
              </a:spcBef>
              <a:buClr>
                <a:schemeClr val="accent2"/>
              </a:buClr>
              <a:buFont typeface="Arial" panose="020B0604020202020204" pitchFamily="34" charset="0"/>
              <a:buNone/>
              <a:defRPr sz="1200" kern="1200">
                <a:solidFill>
                  <a:schemeClr val="tx1">
                    <a:lumMod val="85000"/>
                    <a:lumOff val="15000"/>
                  </a:schemeClr>
                </a:solidFill>
                <a:latin typeface="+mn-lt"/>
                <a:ea typeface="+mn-ea"/>
                <a:cs typeface="+mn-cs"/>
              </a:defRPr>
            </a:lvl3pPr>
            <a:lvl4pPr marL="1371600" indent="0" algn="l" defTabSz="914400" rtl="0" eaLnBrk="1" latinLnBrk="0" hangingPunct="1">
              <a:lnSpc>
                <a:spcPct val="100000"/>
              </a:lnSpc>
              <a:spcBef>
                <a:spcPts val="1000"/>
              </a:spcBef>
              <a:buClr>
                <a:schemeClr val="accent2"/>
              </a:buClr>
              <a:buFont typeface="Arial" panose="020B0604020202020204" pitchFamily="34" charset="0"/>
              <a:buNone/>
              <a:defRPr sz="1000" kern="1200">
                <a:solidFill>
                  <a:schemeClr val="tx1">
                    <a:lumMod val="85000"/>
                    <a:lumOff val="15000"/>
                  </a:schemeClr>
                </a:solidFill>
                <a:latin typeface="+mn-lt"/>
                <a:ea typeface="+mn-ea"/>
                <a:cs typeface="+mn-cs"/>
              </a:defRPr>
            </a:lvl4pPr>
            <a:lvl5pPr marL="1828800" indent="0" algn="l" defTabSz="914400" rtl="0" eaLnBrk="1" latinLnBrk="0" hangingPunct="1">
              <a:lnSpc>
                <a:spcPct val="100000"/>
              </a:lnSpc>
              <a:spcBef>
                <a:spcPts val="1000"/>
              </a:spcBef>
              <a:buClr>
                <a:schemeClr val="accent2"/>
              </a:buClr>
              <a:buFont typeface="Arial" panose="020B0604020202020204" pitchFamily="34" charset="0"/>
              <a:buNone/>
              <a:defRPr sz="1000" kern="1200">
                <a:solidFill>
                  <a:schemeClr val="tx1">
                    <a:lumMod val="85000"/>
                    <a:lumOff val="15000"/>
                  </a:schemeClr>
                </a:solidFill>
                <a:latin typeface="+mn-lt"/>
                <a:ea typeface="+mn-ea"/>
                <a:cs typeface="+mn-cs"/>
              </a:defRPr>
            </a:lvl5pPr>
            <a:lvl6pPr marL="2286000" indent="0" algn="l" defTabSz="914400" rtl="0" eaLnBrk="1" latinLnBrk="0" hangingPunct="1">
              <a:lnSpc>
                <a:spcPct val="100000"/>
              </a:lnSpc>
              <a:spcBef>
                <a:spcPts val="1000"/>
              </a:spcBef>
              <a:buClr>
                <a:schemeClr val="accent2"/>
              </a:buClr>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100000"/>
              </a:lnSpc>
              <a:spcBef>
                <a:spcPts val="1000"/>
              </a:spcBef>
              <a:buClr>
                <a:schemeClr val="accent2"/>
              </a:buClr>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100000"/>
              </a:lnSpc>
              <a:spcBef>
                <a:spcPts val="1000"/>
              </a:spcBef>
              <a:buClr>
                <a:schemeClr val="accent2"/>
              </a:buClr>
              <a:buFont typeface="Arial" panose="020B0604020202020204" pitchFamily="34" charset="0"/>
              <a:buNone/>
              <a:defRPr sz="1000" kern="1200" baseline="0">
                <a:solidFill>
                  <a:schemeClr val="tx1"/>
                </a:solidFill>
                <a:latin typeface="+mn-lt"/>
                <a:ea typeface="+mn-ea"/>
                <a:cs typeface="+mn-cs"/>
              </a:defRPr>
            </a:lvl8pPr>
            <a:lvl9pPr marL="3657600" indent="0" algn="l" defTabSz="914400" rtl="0" eaLnBrk="1" latinLnBrk="0" hangingPunct="1">
              <a:lnSpc>
                <a:spcPct val="100000"/>
              </a:lnSpc>
              <a:spcBef>
                <a:spcPts val="1000"/>
              </a:spcBef>
              <a:buClr>
                <a:schemeClr val="accent2"/>
              </a:buClr>
              <a:buFont typeface="Arial" panose="020B0604020202020204" pitchFamily="34" charset="0"/>
              <a:buNone/>
              <a:defRPr sz="1000" kern="1200" baseline="0">
                <a:solidFill>
                  <a:schemeClr val="tx1"/>
                </a:solidFill>
                <a:latin typeface="+mn-lt"/>
                <a:ea typeface="+mn-ea"/>
                <a:cs typeface="+mn-cs"/>
              </a:defRPr>
            </a:lvl9pPr>
          </a:lstStyle>
          <a:p>
            <a:pPr algn="l">
              <a:lnSpc>
                <a:spcPct val="90000"/>
              </a:lnSpc>
              <a:spcBef>
                <a:spcPts val="450"/>
              </a:spcBef>
            </a:pPr>
            <a:r>
              <a:rPr lang="en-US" sz="1350" b="1">
                <a:solidFill>
                  <a:schemeClr val="tx1">
                    <a:lumMod val="65000"/>
                    <a:lumOff val="35000"/>
                  </a:schemeClr>
                </a:solidFill>
                <a:latin typeface="Calibri"/>
                <a:cs typeface="Calibri"/>
              </a:rPr>
              <a:t>Xóchitl Gálvez- </a:t>
            </a:r>
            <a:r>
              <a:rPr lang="en-US" sz="1350" b="1" err="1">
                <a:solidFill>
                  <a:schemeClr val="tx1">
                    <a:lumMod val="65000"/>
                    <a:lumOff val="35000"/>
                  </a:schemeClr>
                </a:solidFill>
                <a:latin typeface="Calibri"/>
                <a:cs typeface="Calibri"/>
              </a:rPr>
              <a:t>Frente</a:t>
            </a:r>
            <a:r>
              <a:rPr lang="en-US" sz="1350" b="1">
                <a:solidFill>
                  <a:schemeClr val="tx1">
                    <a:lumMod val="65000"/>
                    <a:lumOff val="35000"/>
                  </a:schemeClr>
                </a:solidFill>
                <a:latin typeface="Calibri"/>
                <a:cs typeface="Calibri"/>
              </a:rPr>
              <a:t> Amplio </a:t>
            </a:r>
            <a:r>
              <a:rPr lang="en-US" sz="1350" b="1" err="1">
                <a:solidFill>
                  <a:schemeClr val="tx1">
                    <a:lumMod val="65000"/>
                    <a:lumOff val="35000"/>
                  </a:schemeClr>
                </a:solidFill>
                <a:latin typeface="Calibri"/>
                <a:cs typeface="Calibri"/>
              </a:rPr>
              <a:t>por</a:t>
            </a:r>
            <a:r>
              <a:rPr lang="en-US" sz="1350" b="1">
                <a:solidFill>
                  <a:schemeClr val="tx1">
                    <a:lumMod val="65000"/>
                    <a:lumOff val="35000"/>
                  </a:schemeClr>
                </a:solidFill>
                <a:latin typeface="Calibri"/>
                <a:cs typeface="Calibri"/>
              </a:rPr>
              <a:t> México</a:t>
            </a:r>
          </a:p>
          <a:p>
            <a:pPr algn="l">
              <a:lnSpc>
                <a:spcPct val="90000"/>
              </a:lnSpc>
              <a:spcBef>
                <a:spcPts val="450"/>
              </a:spcBef>
            </a:pPr>
            <a:r>
              <a:rPr lang="en-US" sz="1350">
                <a:solidFill>
                  <a:schemeClr val="tx1">
                    <a:lumMod val="65000"/>
                    <a:lumOff val="35000"/>
                  </a:schemeClr>
                </a:solidFill>
                <a:latin typeface="Calibri"/>
                <a:cs typeface="Calibri"/>
              </a:rPr>
              <a:t>Surprising rise to be the opposition candidate.</a:t>
            </a:r>
          </a:p>
          <a:p>
            <a:pPr algn="l">
              <a:lnSpc>
                <a:spcPct val="90000"/>
              </a:lnSpc>
              <a:spcBef>
                <a:spcPts val="450"/>
              </a:spcBef>
            </a:pPr>
            <a:r>
              <a:rPr lang="en-US" sz="1350">
                <a:solidFill>
                  <a:schemeClr val="tx1">
                    <a:lumMod val="65000"/>
                    <a:lumOff val="35000"/>
                  </a:schemeClr>
                </a:solidFill>
                <a:latin typeface="Calibri"/>
                <a:cs typeface="Calibri"/>
              </a:rPr>
              <a:t>Member of the PAN. Has held elected and designated positions &amp; run a company.  Indigenous roots.</a:t>
            </a:r>
          </a:p>
          <a:p>
            <a:pPr algn="l">
              <a:lnSpc>
                <a:spcPct val="90000"/>
              </a:lnSpc>
              <a:spcBef>
                <a:spcPts val="450"/>
              </a:spcBef>
            </a:pPr>
            <a:r>
              <a:rPr lang="en-US" sz="1350">
                <a:solidFill>
                  <a:schemeClr val="tx1">
                    <a:lumMod val="65000"/>
                    <a:lumOff val="35000"/>
                  </a:schemeClr>
                </a:solidFill>
                <a:latin typeface="Calibri"/>
                <a:cs typeface="Calibri"/>
              </a:rPr>
              <a:t>Educated as an Engineer.</a:t>
            </a:r>
            <a:endParaRPr lang="es-MX" sz="1350">
              <a:solidFill>
                <a:schemeClr val="tx1">
                  <a:lumMod val="65000"/>
                  <a:lumOff val="35000"/>
                </a:schemeClr>
              </a:solidFill>
              <a:latin typeface="Calibri"/>
              <a:cs typeface="Calibri"/>
            </a:endParaRPr>
          </a:p>
        </p:txBody>
      </p:sp>
      <p:sp>
        <p:nvSpPr>
          <p:cNvPr id="3" name="Marcador de texto 3">
            <a:extLst>
              <a:ext uri="{FF2B5EF4-FFF2-40B4-BE49-F238E27FC236}">
                <a16:creationId xmlns:a16="http://schemas.microsoft.com/office/drawing/2014/main" id="{65236008-BF26-F991-F4B7-74DD060BAAC5}"/>
              </a:ext>
            </a:extLst>
          </p:cNvPr>
          <p:cNvSpPr txBox="1">
            <a:spLocks/>
          </p:cNvSpPr>
          <p:nvPr/>
        </p:nvSpPr>
        <p:spPr>
          <a:xfrm>
            <a:off x="8104" y="713885"/>
            <a:ext cx="8281832" cy="859939"/>
          </a:xfrm>
          <a:prstGeom prst="rect">
            <a:avLst/>
          </a:prstGeom>
        </p:spPr>
        <p:txBody>
          <a:bodyPr vert="horz" lIns="68580" tIns="34290" rIns="68580" bIns="34290" rtlCol="0" anchor="t" anchorCtr="1">
            <a:noAutofit/>
          </a:bodyPr>
          <a:lstStyle>
            <a:lvl1pPr marL="0" indent="0" algn="ctr" defTabSz="914400" rtl="0" eaLnBrk="1" latinLnBrk="0" hangingPunct="1">
              <a:lnSpc>
                <a:spcPct val="100000"/>
              </a:lnSpc>
              <a:spcBef>
                <a:spcPts val="1000"/>
              </a:spcBef>
              <a:buClr>
                <a:schemeClr val="accent2"/>
              </a:buClr>
              <a:buFont typeface="Arial" panose="020B0604020202020204" pitchFamily="34" charset="0"/>
              <a:buNone/>
              <a:defRPr sz="1500" kern="1200">
                <a:solidFill>
                  <a:schemeClr val="tx1"/>
                </a:solidFill>
                <a:latin typeface="+mn-lt"/>
                <a:ea typeface="+mn-ea"/>
                <a:cs typeface="+mn-cs"/>
              </a:defRPr>
            </a:lvl1pPr>
            <a:lvl2pPr marL="457200" indent="0" algn="l" defTabSz="914400" rtl="0" eaLnBrk="1" latinLnBrk="0" hangingPunct="1">
              <a:lnSpc>
                <a:spcPct val="100000"/>
              </a:lnSpc>
              <a:spcBef>
                <a:spcPts val="1000"/>
              </a:spcBef>
              <a:buClr>
                <a:schemeClr val="accent2"/>
              </a:buClr>
              <a:buFont typeface="Arial" panose="020B0604020202020204" pitchFamily="34" charset="0"/>
              <a:buNone/>
              <a:defRPr sz="1400" kern="1200">
                <a:solidFill>
                  <a:schemeClr val="tx1">
                    <a:lumMod val="85000"/>
                    <a:lumOff val="15000"/>
                  </a:schemeClr>
                </a:solidFill>
                <a:latin typeface="+mn-lt"/>
                <a:ea typeface="+mn-ea"/>
                <a:cs typeface="+mn-cs"/>
              </a:defRPr>
            </a:lvl2pPr>
            <a:lvl3pPr marL="914400" indent="0" algn="l" defTabSz="914400" rtl="0" eaLnBrk="1" latinLnBrk="0" hangingPunct="1">
              <a:lnSpc>
                <a:spcPct val="100000"/>
              </a:lnSpc>
              <a:spcBef>
                <a:spcPts val="1000"/>
              </a:spcBef>
              <a:buClr>
                <a:schemeClr val="accent2"/>
              </a:buClr>
              <a:buFont typeface="Arial" panose="020B0604020202020204" pitchFamily="34" charset="0"/>
              <a:buNone/>
              <a:defRPr sz="1200" kern="1200">
                <a:solidFill>
                  <a:schemeClr val="tx1">
                    <a:lumMod val="85000"/>
                    <a:lumOff val="15000"/>
                  </a:schemeClr>
                </a:solidFill>
                <a:latin typeface="+mn-lt"/>
                <a:ea typeface="+mn-ea"/>
                <a:cs typeface="+mn-cs"/>
              </a:defRPr>
            </a:lvl3pPr>
            <a:lvl4pPr marL="1371600" indent="0" algn="l" defTabSz="914400" rtl="0" eaLnBrk="1" latinLnBrk="0" hangingPunct="1">
              <a:lnSpc>
                <a:spcPct val="100000"/>
              </a:lnSpc>
              <a:spcBef>
                <a:spcPts val="1000"/>
              </a:spcBef>
              <a:buClr>
                <a:schemeClr val="accent2"/>
              </a:buClr>
              <a:buFont typeface="Arial" panose="020B0604020202020204" pitchFamily="34" charset="0"/>
              <a:buNone/>
              <a:defRPr sz="1000" kern="1200">
                <a:solidFill>
                  <a:schemeClr val="tx1">
                    <a:lumMod val="85000"/>
                    <a:lumOff val="15000"/>
                  </a:schemeClr>
                </a:solidFill>
                <a:latin typeface="+mn-lt"/>
                <a:ea typeface="+mn-ea"/>
                <a:cs typeface="+mn-cs"/>
              </a:defRPr>
            </a:lvl4pPr>
            <a:lvl5pPr marL="1828800" indent="0" algn="l" defTabSz="914400" rtl="0" eaLnBrk="1" latinLnBrk="0" hangingPunct="1">
              <a:lnSpc>
                <a:spcPct val="100000"/>
              </a:lnSpc>
              <a:spcBef>
                <a:spcPts val="1000"/>
              </a:spcBef>
              <a:buClr>
                <a:schemeClr val="accent2"/>
              </a:buClr>
              <a:buFont typeface="Arial" panose="020B0604020202020204" pitchFamily="34" charset="0"/>
              <a:buNone/>
              <a:defRPr sz="1000" kern="1200">
                <a:solidFill>
                  <a:schemeClr val="tx1">
                    <a:lumMod val="85000"/>
                    <a:lumOff val="15000"/>
                  </a:schemeClr>
                </a:solidFill>
                <a:latin typeface="+mn-lt"/>
                <a:ea typeface="+mn-ea"/>
                <a:cs typeface="+mn-cs"/>
              </a:defRPr>
            </a:lvl5pPr>
            <a:lvl6pPr marL="2286000" indent="0" algn="l" defTabSz="914400" rtl="0" eaLnBrk="1" latinLnBrk="0" hangingPunct="1">
              <a:lnSpc>
                <a:spcPct val="100000"/>
              </a:lnSpc>
              <a:spcBef>
                <a:spcPts val="1000"/>
              </a:spcBef>
              <a:buClr>
                <a:schemeClr val="accent2"/>
              </a:buClr>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100000"/>
              </a:lnSpc>
              <a:spcBef>
                <a:spcPts val="1000"/>
              </a:spcBef>
              <a:buClr>
                <a:schemeClr val="accent2"/>
              </a:buClr>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100000"/>
              </a:lnSpc>
              <a:spcBef>
                <a:spcPts val="1000"/>
              </a:spcBef>
              <a:buClr>
                <a:schemeClr val="accent2"/>
              </a:buClr>
              <a:buFont typeface="Arial" panose="020B0604020202020204" pitchFamily="34" charset="0"/>
              <a:buNone/>
              <a:defRPr sz="1000" kern="1200" baseline="0">
                <a:solidFill>
                  <a:schemeClr val="tx1"/>
                </a:solidFill>
                <a:latin typeface="+mn-lt"/>
                <a:ea typeface="+mn-ea"/>
                <a:cs typeface="+mn-cs"/>
              </a:defRPr>
            </a:lvl8pPr>
            <a:lvl9pPr marL="3657600" indent="0" algn="l" defTabSz="914400" rtl="0" eaLnBrk="1" latinLnBrk="0" hangingPunct="1">
              <a:lnSpc>
                <a:spcPct val="100000"/>
              </a:lnSpc>
              <a:spcBef>
                <a:spcPts val="1000"/>
              </a:spcBef>
              <a:buClr>
                <a:schemeClr val="accent2"/>
              </a:buClr>
              <a:buFont typeface="Arial" panose="020B0604020202020204" pitchFamily="34" charset="0"/>
              <a:buNone/>
              <a:defRPr sz="1000" kern="1200" baseline="0">
                <a:solidFill>
                  <a:schemeClr val="tx1"/>
                </a:solidFill>
                <a:latin typeface="+mn-lt"/>
                <a:ea typeface="+mn-ea"/>
                <a:cs typeface="+mn-cs"/>
              </a:defRPr>
            </a:lvl9pPr>
          </a:lstStyle>
          <a:p>
            <a:pPr>
              <a:lnSpc>
                <a:spcPct val="90000"/>
              </a:lnSpc>
              <a:spcBef>
                <a:spcPts val="450"/>
              </a:spcBef>
            </a:pPr>
            <a:r>
              <a:rPr lang="en-US" sz="1400">
                <a:solidFill>
                  <a:schemeClr val="tx1">
                    <a:lumMod val="65000"/>
                    <a:lumOff val="35000"/>
                  </a:schemeClr>
                </a:solidFill>
                <a:latin typeface="Calibri"/>
                <a:cs typeface="Calibri"/>
              </a:rPr>
              <a:t>On June 2, 2024, Mexicans will</a:t>
            </a:r>
            <a:r>
              <a:rPr lang="en-US" sz="1400" b="1">
                <a:solidFill>
                  <a:schemeClr val="tx1">
                    <a:lumMod val="65000"/>
                    <a:lumOff val="35000"/>
                  </a:schemeClr>
                </a:solidFill>
                <a:latin typeface="Calibri"/>
                <a:cs typeface="Calibri"/>
              </a:rPr>
              <a:t> </a:t>
            </a:r>
            <a:r>
              <a:rPr lang="en-US" sz="1400" b="1">
                <a:solidFill>
                  <a:srgbClr val="0070C0"/>
                </a:solidFill>
                <a:latin typeface="Calibri"/>
                <a:cs typeface="Calibri"/>
              </a:rPr>
              <a:t>most likely elect its first female president</a:t>
            </a:r>
            <a:r>
              <a:rPr lang="en-US" sz="1400" b="1">
                <a:solidFill>
                  <a:schemeClr val="tx1">
                    <a:lumMod val="65000"/>
                    <a:lumOff val="35000"/>
                  </a:schemeClr>
                </a:solidFill>
                <a:latin typeface="Calibri"/>
                <a:cs typeface="Calibri"/>
              </a:rPr>
              <a:t>.  It will be for a </a:t>
            </a:r>
            <a:r>
              <a:rPr lang="en-US" sz="1400" b="1">
                <a:solidFill>
                  <a:srgbClr val="0070C0"/>
                </a:solidFill>
                <a:latin typeface="Calibri"/>
                <a:cs typeface="Calibri"/>
              </a:rPr>
              <a:t>six-year term</a:t>
            </a:r>
            <a:r>
              <a:rPr lang="en-US" sz="1400" b="1">
                <a:solidFill>
                  <a:schemeClr val="tx1">
                    <a:lumMod val="65000"/>
                    <a:lumOff val="35000"/>
                  </a:schemeClr>
                </a:solidFill>
                <a:latin typeface="Calibri"/>
                <a:cs typeface="Calibri"/>
              </a:rPr>
              <a:t>.</a:t>
            </a:r>
          </a:p>
          <a:p>
            <a:pPr>
              <a:lnSpc>
                <a:spcPct val="90000"/>
              </a:lnSpc>
              <a:spcBef>
                <a:spcPts val="450"/>
              </a:spcBef>
            </a:pPr>
            <a:r>
              <a:rPr lang="en-US" sz="1400">
                <a:solidFill>
                  <a:srgbClr val="202122"/>
                </a:solidFill>
                <a:latin typeface="Calibri"/>
                <a:cs typeface="Calibri"/>
              </a:rPr>
              <a:t>Voters will also elect all 500 members of the </a:t>
            </a:r>
            <a:r>
              <a:rPr lang="en-US" sz="1400" b="1">
                <a:solidFill>
                  <a:srgbClr val="0070C0"/>
                </a:solidFill>
                <a:latin typeface="Calibri"/>
                <a:cs typeface="Calibri"/>
              </a:rPr>
              <a:t>Chamber of Deputies </a:t>
            </a:r>
            <a:r>
              <a:rPr lang="en-US" sz="1400">
                <a:solidFill>
                  <a:srgbClr val="202122"/>
                </a:solidFill>
                <a:latin typeface="Calibri"/>
                <a:cs typeface="Calibri"/>
              </a:rPr>
              <a:t>and all 128 members of the </a:t>
            </a:r>
            <a:r>
              <a:rPr lang="en-US" sz="1400" b="1">
                <a:solidFill>
                  <a:srgbClr val="3366CC"/>
                </a:solidFill>
                <a:latin typeface="Calibri"/>
                <a:cs typeface="Calibri"/>
              </a:rPr>
              <a:t>Senate</a:t>
            </a:r>
            <a:r>
              <a:rPr lang="en-US" sz="1400">
                <a:solidFill>
                  <a:srgbClr val="202122"/>
                </a:solidFill>
                <a:latin typeface="Calibri"/>
                <a:cs typeface="Calibri"/>
              </a:rPr>
              <a:t>. </a:t>
            </a:r>
            <a:endParaRPr lang="en-US" sz="1400">
              <a:solidFill>
                <a:srgbClr val="202122"/>
              </a:solidFill>
              <a:latin typeface="Calibri" panose="020F0502020204030204" pitchFamily="34" charset="0"/>
              <a:cs typeface="Calibri" panose="020F0502020204030204" pitchFamily="34" charset="0"/>
            </a:endParaRPr>
          </a:p>
          <a:p>
            <a:pPr>
              <a:lnSpc>
                <a:spcPct val="90000"/>
              </a:lnSpc>
              <a:spcBef>
                <a:spcPts val="450"/>
              </a:spcBef>
            </a:pPr>
            <a:r>
              <a:rPr lang="en-US" sz="1400">
                <a:solidFill>
                  <a:srgbClr val="202122"/>
                </a:solidFill>
                <a:latin typeface="Calibri"/>
                <a:cs typeface="Calibri"/>
              </a:rPr>
              <a:t>The members of the legislature elected will be the first allowed to run for re-election in subsequent elections</a:t>
            </a:r>
            <a:r>
              <a:rPr lang="en-US" sz="1400" b="1">
                <a:solidFill>
                  <a:schemeClr val="tx1">
                    <a:lumMod val="65000"/>
                    <a:lumOff val="35000"/>
                  </a:schemeClr>
                </a:solidFill>
                <a:latin typeface="Calibri"/>
                <a:cs typeface="Calibri"/>
              </a:rPr>
              <a:t>.</a:t>
            </a:r>
            <a:endParaRPr lang="es-MX" sz="1400">
              <a:solidFill>
                <a:schemeClr val="tx1">
                  <a:lumMod val="65000"/>
                  <a:lumOff val="35000"/>
                </a:schemeClr>
              </a:solidFill>
              <a:latin typeface="Calibri"/>
              <a:cs typeface="Calibri"/>
            </a:endParaRPr>
          </a:p>
        </p:txBody>
      </p:sp>
      <p:sp>
        <p:nvSpPr>
          <p:cNvPr id="5" name="CuadroTexto 4">
            <a:extLst>
              <a:ext uri="{FF2B5EF4-FFF2-40B4-BE49-F238E27FC236}">
                <a16:creationId xmlns:a16="http://schemas.microsoft.com/office/drawing/2014/main" id="{A5C50951-3BCC-D201-7875-BF38646AC4FE}"/>
              </a:ext>
            </a:extLst>
          </p:cNvPr>
          <p:cNvSpPr txBox="1"/>
          <p:nvPr/>
        </p:nvSpPr>
        <p:spPr>
          <a:xfrm>
            <a:off x="6941538" y="3299674"/>
            <a:ext cx="1350050" cy="253916"/>
          </a:xfrm>
          <a:prstGeom prst="rect">
            <a:avLst/>
          </a:prstGeom>
        </p:spPr>
        <p:style>
          <a:lnRef idx="3">
            <a:schemeClr val="lt1"/>
          </a:lnRef>
          <a:fillRef idx="1">
            <a:schemeClr val="dk1"/>
          </a:fillRef>
          <a:effectRef idx="1">
            <a:schemeClr val="dk1"/>
          </a:effectRef>
          <a:fontRef idx="minor">
            <a:schemeClr val="lt1"/>
          </a:fontRef>
        </p:style>
        <p:txBody>
          <a:bodyPr wrap="none" rtlCol="0">
            <a:spAutoFit/>
          </a:bodyPr>
          <a:lstStyle/>
          <a:p>
            <a:r>
              <a:rPr lang="es-MX" sz="1050"/>
              <a:t>Xóchitl </a:t>
            </a:r>
            <a:r>
              <a:rPr lang="es-MX" sz="1050" err="1"/>
              <a:t>means</a:t>
            </a:r>
            <a:r>
              <a:rPr lang="es-MX" sz="1050"/>
              <a:t> </a:t>
            </a:r>
            <a:r>
              <a:rPr lang="es-MX" sz="1050" err="1"/>
              <a:t>flower</a:t>
            </a:r>
          </a:p>
        </p:txBody>
      </p:sp>
    </p:spTree>
    <p:extLst>
      <p:ext uri="{BB962C8B-B14F-4D97-AF65-F5344CB8AC3E}">
        <p14:creationId xmlns:p14="http://schemas.microsoft.com/office/powerpoint/2010/main" val="3979489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descr="Aplicación&#10;&#10;Descripción generada automáticamente">
            <a:extLst>
              <a:ext uri="{FF2B5EF4-FFF2-40B4-BE49-F238E27FC236}">
                <a16:creationId xmlns:a16="http://schemas.microsoft.com/office/drawing/2014/main" id="{EDE9F145-C6C2-4807-73A3-6B5E40FE63D4}"/>
              </a:ext>
            </a:extLst>
          </p:cNvPr>
          <p:cNvPicPr>
            <a:picLocks noChangeAspect="1"/>
          </p:cNvPicPr>
          <p:nvPr/>
        </p:nvPicPr>
        <p:blipFill>
          <a:blip r:embed="rId2"/>
          <a:stretch>
            <a:fillRect/>
          </a:stretch>
        </p:blipFill>
        <p:spPr>
          <a:xfrm>
            <a:off x="524246" y="-3513"/>
            <a:ext cx="3792080" cy="4761456"/>
          </a:xfrm>
          <a:prstGeom prst="rect">
            <a:avLst/>
          </a:prstGeom>
        </p:spPr>
      </p:pic>
      <p:pic>
        <p:nvPicPr>
          <p:cNvPr id="16" name="Picture 5" descr="A card with text and images of men&#10;&#10;Description automatically generated">
            <a:extLst>
              <a:ext uri="{FF2B5EF4-FFF2-40B4-BE49-F238E27FC236}">
                <a16:creationId xmlns:a16="http://schemas.microsoft.com/office/drawing/2014/main" id="{DBF72045-E3DF-52B9-6AE2-E3093FC05077}"/>
              </a:ext>
            </a:extLst>
          </p:cNvPr>
          <p:cNvPicPr>
            <a:picLocks noChangeAspect="1"/>
          </p:cNvPicPr>
          <p:nvPr/>
        </p:nvPicPr>
        <p:blipFill rotWithShape="1">
          <a:blip r:embed="rId3"/>
          <a:srcRect t="90615" r="-766" b="115"/>
          <a:stretch/>
        </p:blipFill>
        <p:spPr>
          <a:xfrm>
            <a:off x="-4594" y="4682291"/>
            <a:ext cx="9258547" cy="461854"/>
          </a:xfrm>
          <a:prstGeom prst="rect">
            <a:avLst/>
          </a:prstGeom>
        </p:spPr>
      </p:pic>
      <p:pic>
        <p:nvPicPr>
          <p:cNvPr id="17" name="Imagen 16" descr="Texto&#10;&#10;Descripción generada automáticamente">
            <a:extLst>
              <a:ext uri="{FF2B5EF4-FFF2-40B4-BE49-F238E27FC236}">
                <a16:creationId xmlns:a16="http://schemas.microsoft.com/office/drawing/2014/main" id="{2E459B77-38CC-A56B-74E0-3183CC8B4F2D}"/>
              </a:ext>
            </a:extLst>
          </p:cNvPr>
          <p:cNvPicPr>
            <a:picLocks noChangeAspect="1"/>
          </p:cNvPicPr>
          <p:nvPr/>
        </p:nvPicPr>
        <p:blipFill rotWithShape="1">
          <a:blip r:embed="rId4"/>
          <a:srcRect t="18069" r="-851" b="1347"/>
          <a:stretch/>
        </p:blipFill>
        <p:spPr>
          <a:xfrm>
            <a:off x="4869492" y="-9820"/>
            <a:ext cx="3797280" cy="4689102"/>
          </a:xfrm>
          <a:prstGeom prst="rect">
            <a:avLst/>
          </a:prstGeom>
        </p:spPr>
      </p:pic>
      <p:sp>
        <p:nvSpPr>
          <p:cNvPr id="21" name="Rectángulo 20">
            <a:extLst>
              <a:ext uri="{FF2B5EF4-FFF2-40B4-BE49-F238E27FC236}">
                <a16:creationId xmlns:a16="http://schemas.microsoft.com/office/drawing/2014/main" id="{D9BEF322-CD3C-6A65-A1E7-CB294BD60D69}"/>
              </a:ext>
            </a:extLst>
          </p:cNvPr>
          <p:cNvSpPr/>
          <p:nvPr/>
        </p:nvSpPr>
        <p:spPr>
          <a:xfrm rot="16200000">
            <a:off x="-2281609" y="1871741"/>
            <a:ext cx="4728453" cy="8908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5072741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10"/>
          <p:cNvSpPr txBox="1">
            <a:spLocks noGrp="1"/>
          </p:cNvSpPr>
          <p:nvPr>
            <p:ph type="title"/>
          </p:nvPr>
        </p:nvSpPr>
        <p:spPr>
          <a:xfrm>
            <a:off x="153649" y="140511"/>
            <a:ext cx="8990400" cy="857400"/>
          </a:xfrm>
          <a:prstGeom prst="rect">
            <a:avLst/>
          </a:prstGeom>
          <a:noFill/>
          <a:ln>
            <a:noFill/>
          </a:ln>
        </p:spPr>
        <p:txBody>
          <a:bodyPr spcFirstLastPara="1" wrap="square" lIns="68575" tIns="34275" rIns="68575" bIns="34275" anchor="ctr" anchorCtr="0">
            <a:noAutofit/>
          </a:bodyPr>
          <a:lstStyle/>
          <a:p>
            <a:pPr algn="ctr"/>
            <a:r>
              <a:rPr lang="en" sz="3000"/>
              <a:t>2023: Mexico is top trading partner in goods</a:t>
            </a:r>
          </a:p>
        </p:txBody>
      </p:sp>
      <p:sp>
        <p:nvSpPr>
          <p:cNvPr id="363" name="Google Shape;363;p10"/>
          <p:cNvSpPr txBox="1"/>
          <p:nvPr/>
        </p:nvSpPr>
        <p:spPr>
          <a:xfrm>
            <a:off x="-1" y="4749456"/>
            <a:ext cx="6672578" cy="230792"/>
          </a:xfrm>
          <a:prstGeom prst="rect">
            <a:avLst/>
          </a:prstGeom>
          <a:noFill/>
          <a:ln>
            <a:noFill/>
          </a:ln>
        </p:spPr>
        <p:txBody>
          <a:bodyPr spcFirstLastPara="1" wrap="square" lIns="91425" tIns="45700" rIns="91425" bIns="45700" anchor="t" anchorCtr="0">
            <a:spAutoFit/>
          </a:bodyPr>
          <a:lstStyle/>
          <a:p>
            <a:r>
              <a:rPr lang="en" sz="900"/>
              <a:t>https://www.census.gov/foreign-trade/statistics/highlights/topyr.html</a:t>
            </a:r>
            <a:endParaRPr lang="en-US"/>
          </a:p>
        </p:txBody>
      </p:sp>
      <p:pic>
        <p:nvPicPr>
          <p:cNvPr id="364" name="Google Shape;364;p10" descr="Trade Icon - Business  Finance Icons in SVG and PNG - Icon Library"/>
          <p:cNvPicPr preferRelativeResize="0"/>
          <p:nvPr/>
        </p:nvPicPr>
        <p:blipFill rotWithShape="1">
          <a:blip r:embed="rId3">
            <a:alphaModFix/>
          </a:blip>
          <a:srcRect/>
          <a:stretch/>
        </p:blipFill>
        <p:spPr>
          <a:xfrm>
            <a:off x="8110789" y="85301"/>
            <a:ext cx="798014" cy="798014"/>
          </a:xfrm>
          <a:prstGeom prst="rect">
            <a:avLst/>
          </a:prstGeom>
          <a:noFill/>
          <a:ln>
            <a:noFill/>
          </a:ln>
        </p:spPr>
      </p:pic>
      <p:pic>
        <p:nvPicPr>
          <p:cNvPr id="2" name="Picture 3" descr="Chart, bar chart&#10;&#10;Description automatically generated">
            <a:extLst>
              <a:ext uri="{FF2B5EF4-FFF2-40B4-BE49-F238E27FC236}">
                <a16:creationId xmlns:a16="http://schemas.microsoft.com/office/drawing/2014/main" id="{206986FF-E231-CAB7-3794-3931B17C6DEE}"/>
              </a:ext>
            </a:extLst>
          </p:cNvPr>
          <p:cNvPicPr>
            <a:picLocks noChangeAspect="1"/>
          </p:cNvPicPr>
          <p:nvPr/>
        </p:nvPicPr>
        <p:blipFill>
          <a:blip r:embed="rId4"/>
          <a:stretch>
            <a:fillRect/>
          </a:stretch>
        </p:blipFill>
        <p:spPr>
          <a:xfrm>
            <a:off x="2285791" y="1779074"/>
            <a:ext cx="3923156" cy="2067158"/>
          </a:xfrm>
          <a:prstGeom prst="rect">
            <a:avLst/>
          </a:prstGeom>
        </p:spPr>
      </p:pic>
      <p:pic>
        <p:nvPicPr>
          <p:cNvPr id="3" name="Picture 2" descr="A graph of blue bars&#10;&#10;Description automatically generated">
            <a:extLst>
              <a:ext uri="{FF2B5EF4-FFF2-40B4-BE49-F238E27FC236}">
                <a16:creationId xmlns:a16="http://schemas.microsoft.com/office/drawing/2014/main" id="{6CD1C90A-1A37-FA7C-073A-0C6544D5308F}"/>
              </a:ext>
            </a:extLst>
          </p:cNvPr>
          <p:cNvPicPr>
            <a:picLocks noChangeAspect="1"/>
          </p:cNvPicPr>
          <p:nvPr/>
        </p:nvPicPr>
        <p:blipFill>
          <a:blip r:embed="rId5"/>
          <a:stretch>
            <a:fillRect/>
          </a:stretch>
        </p:blipFill>
        <p:spPr>
          <a:xfrm>
            <a:off x="1852938" y="1196163"/>
            <a:ext cx="5597613" cy="3495454"/>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5" descr="A card with text and images of men&#10;&#10;Description automatically generated">
            <a:extLst>
              <a:ext uri="{FF2B5EF4-FFF2-40B4-BE49-F238E27FC236}">
                <a16:creationId xmlns:a16="http://schemas.microsoft.com/office/drawing/2014/main" id="{0D25E479-B741-5D02-89EC-F6ADEA97695A}"/>
              </a:ext>
            </a:extLst>
          </p:cNvPr>
          <p:cNvPicPr>
            <a:picLocks noChangeAspect="1"/>
          </p:cNvPicPr>
          <p:nvPr/>
        </p:nvPicPr>
        <p:blipFill rotWithShape="1">
          <a:blip r:embed="rId2"/>
          <a:srcRect t="90615" r="-766" b="115"/>
          <a:stretch/>
        </p:blipFill>
        <p:spPr>
          <a:xfrm>
            <a:off x="-3154" y="4667421"/>
            <a:ext cx="9223883" cy="476724"/>
          </a:xfrm>
          <a:prstGeom prst="rect">
            <a:avLst/>
          </a:prstGeom>
        </p:spPr>
      </p:pic>
      <p:pic>
        <p:nvPicPr>
          <p:cNvPr id="6" name="Imagen 5" descr="Escala de tiempo&#10;&#10;Descripción generada automáticamente">
            <a:extLst>
              <a:ext uri="{FF2B5EF4-FFF2-40B4-BE49-F238E27FC236}">
                <a16:creationId xmlns:a16="http://schemas.microsoft.com/office/drawing/2014/main" id="{C7891DF8-CFAC-3124-C4D5-D4E9617E734E}"/>
              </a:ext>
            </a:extLst>
          </p:cNvPr>
          <p:cNvPicPr>
            <a:picLocks noChangeAspect="1"/>
          </p:cNvPicPr>
          <p:nvPr/>
        </p:nvPicPr>
        <p:blipFill>
          <a:blip r:embed="rId3"/>
          <a:stretch>
            <a:fillRect/>
          </a:stretch>
        </p:blipFill>
        <p:spPr>
          <a:xfrm>
            <a:off x="2" y="-32462"/>
            <a:ext cx="9143997" cy="4689679"/>
          </a:xfrm>
          <a:prstGeom prst="rect">
            <a:avLst/>
          </a:prstGeom>
        </p:spPr>
      </p:pic>
    </p:spTree>
    <p:extLst>
      <p:ext uri="{BB962C8B-B14F-4D97-AF65-F5344CB8AC3E}">
        <p14:creationId xmlns:p14="http://schemas.microsoft.com/office/powerpoint/2010/main" val="408914507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4AAE40-402B-4081-8F24-E5CEC86F876F}"/>
              </a:ext>
            </a:extLst>
          </p:cNvPr>
          <p:cNvSpPr>
            <a:spLocks noGrp="1"/>
          </p:cNvSpPr>
          <p:nvPr>
            <p:ph type="title"/>
          </p:nvPr>
        </p:nvSpPr>
        <p:spPr/>
        <p:txBody>
          <a:bodyPr/>
          <a:lstStyle/>
          <a:p>
            <a:r>
              <a:rPr lang="es-ES" dirty="0"/>
              <a:t>2/2024 </a:t>
            </a:r>
            <a:r>
              <a:rPr lang="es-ES" dirty="0" err="1"/>
              <a:t>polls</a:t>
            </a:r>
            <a:r>
              <a:rPr lang="es-ES" dirty="0"/>
              <a:t>: Electoral </a:t>
            </a:r>
            <a:r>
              <a:rPr lang="es-ES" dirty="0" err="1"/>
              <a:t>preference</a:t>
            </a:r>
            <a:r>
              <a:rPr lang="es-ES" dirty="0"/>
              <a:t> </a:t>
            </a:r>
            <a:r>
              <a:rPr lang="es-ES" dirty="0" err="1"/>
              <a:t>for</a:t>
            </a:r>
            <a:r>
              <a:rPr lang="es-ES" dirty="0"/>
              <a:t> </a:t>
            </a:r>
            <a:r>
              <a:rPr lang="es-ES" dirty="0" err="1"/>
              <a:t>Mexico´s</a:t>
            </a:r>
            <a:r>
              <a:rPr lang="es-ES" dirty="0"/>
              <a:t> </a:t>
            </a:r>
            <a:r>
              <a:rPr lang="es-ES" dirty="0" err="1"/>
              <a:t>next</a:t>
            </a:r>
            <a:r>
              <a:rPr lang="es-ES" dirty="0"/>
              <a:t> </a:t>
            </a:r>
            <a:r>
              <a:rPr lang="es-ES" dirty="0" err="1"/>
              <a:t>President</a:t>
            </a:r>
          </a:p>
        </p:txBody>
      </p:sp>
      <p:pic>
        <p:nvPicPr>
          <p:cNvPr id="11" name="Picture 5" descr="A card with text and images of men&#10;&#10;Description automatically generated">
            <a:extLst>
              <a:ext uri="{FF2B5EF4-FFF2-40B4-BE49-F238E27FC236}">
                <a16:creationId xmlns:a16="http://schemas.microsoft.com/office/drawing/2014/main" id="{A04EB161-22F9-2487-FBE9-48076ED0E618}"/>
              </a:ext>
            </a:extLst>
          </p:cNvPr>
          <p:cNvPicPr>
            <a:picLocks noChangeAspect="1"/>
          </p:cNvPicPr>
          <p:nvPr/>
        </p:nvPicPr>
        <p:blipFill rotWithShape="1">
          <a:blip r:embed="rId2"/>
          <a:srcRect t="90615" r="-766" b="115"/>
          <a:stretch/>
        </p:blipFill>
        <p:spPr>
          <a:xfrm>
            <a:off x="-3154" y="4667421"/>
            <a:ext cx="9223883" cy="476724"/>
          </a:xfrm>
          <a:prstGeom prst="rect">
            <a:avLst/>
          </a:prstGeom>
        </p:spPr>
      </p:pic>
      <p:pic>
        <p:nvPicPr>
          <p:cNvPr id="3" name="Imagen 2" descr="Gráfico, Gráfico de cajas y bigotes&#10;&#10;Descripción generada automáticamente">
            <a:extLst>
              <a:ext uri="{FF2B5EF4-FFF2-40B4-BE49-F238E27FC236}">
                <a16:creationId xmlns:a16="http://schemas.microsoft.com/office/drawing/2014/main" id="{EE207B63-B287-91E9-46D2-5C81B9E800C9}"/>
              </a:ext>
            </a:extLst>
          </p:cNvPr>
          <p:cNvPicPr>
            <a:picLocks noChangeAspect="1"/>
          </p:cNvPicPr>
          <p:nvPr/>
        </p:nvPicPr>
        <p:blipFill>
          <a:blip r:embed="rId3"/>
          <a:stretch>
            <a:fillRect/>
          </a:stretch>
        </p:blipFill>
        <p:spPr>
          <a:xfrm>
            <a:off x="1432664" y="1284094"/>
            <a:ext cx="6349131" cy="2966749"/>
          </a:xfrm>
          <a:prstGeom prst="rect">
            <a:avLst/>
          </a:prstGeom>
        </p:spPr>
      </p:pic>
      <p:sp>
        <p:nvSpPr>
          <p:cNvPr id="4" name="CuadroTexto 3">
            <a:extLst>
              <a:ext uri="{FF2B5EF4-FFF2-40B4-BE49-F238E27FC236}">
                <a16:creationId xmlns:a16="http://schemas.microsoft.com/office/drawing/2014/main" id="{3E64BAB6-6C95-1688-7281-DB0B13D971B4}"/>
              </a:ext>
            </a:extLst>
          </p:cNvPr>
          <p:cNvSpPr txBox="1"/>
          <p:nvPr/>
        </p:nvSpPr>
        <p:spPr>
          <a:xfrm>
            <a:off x="107560" y="4359788"/>
            <a:ext cx="2774404"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900" err="1"/>
              <a:t>Source</a:t>
            </a:r>
            <a:r>
              <a:rPr lang="es-ES" sz="900" dirty="0"/>
              <a:t>: El </a:t>
            </a:r>
            <a:r>
              <a:rPr lang="es-ES" sz="900"/>
              <a:t>Financiero, Buendía &amp; Márquez</a:t>
            </a:r>
            <a:endParaRPr lang="es-ES" sz="900" dirty="0"/>
          </a:p>
          <a:p>
            <a:endParaRPr lang="es-ES" sz="1200" dirty="0"/>
          </a:p>
        </p:txBody>
      </p:sp>
    </p:spTree>
    <p:extLst>
      <p:ext uri="{BB962C8B-B14F-4D97-AF65-F5344CB8AC3E}">
        <p14:creationId xmlns:p14="http://schemas.microsoft.com/office/powerpoint/2010/main" val="298651492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4AAE40-402B-4081-8F24-E5CEC86F876F}"/>
              </a:ext>
            </a:extLst>
          </p:cNvPr>
          <p:cNvSpPr>
            <a:spLocks noGrp="1"/>
          </p:cNvSpPr>
          <p:nvPr>
            <p:ph type="title"/>
          </p:nvPr>
        </p:nvSpPr>
        <p:spPr>
          <a:xfrm>
            <a:off x="153649" y="86134"/>
            <a:ext cx="8795478" cy="857250"/>
          </a:xfrm>
        </p:spPr>
        <p:txBody>
          <a:bodyPr/>
          <a:lstStyle/>
          <a:p>
            <a:r>
              <a:rPr lang="es-ES" sz="2800" dirty="0"/>
              <a:t>2/2024 </a:t>
            </a:r>
            <a:r>
              <a:rPr lang="es-ES" sz="2800" dirty="0" err="1"/>
              <a:t>polls</a:t>
            </a:r>
            <a:r>
              <a:rPr lang="es-ES" sz="2800" dirty="0"/>
              <a:t>: </a:t>
            </a:r>
            <a:r>
              <a:rPr lang="es-ES" sz="2800" dirty="0" err="1"/>
              <a:t>Mexico´s</a:t>
            </a:r>
            <a:r>
              <a:rPr lang="es-ES" sz="2800" dirty="0"/>
              <a:t> </a:t>
            </a:r>
            <a:r>
              <a:rPr lang="es-ES" sz="2800" b="1" dirty="0" err="1"/>
              <a:t>political</a:t>
            </a:r>
            <a:r>
              <a:rPr lang="es-ES" sz="2800" b="1" dirty="0"/>
              <a:t> </a:t>
            </a:r>
            <a:r>
              <a:rPr lang="es-ES" sz="2800" b="1" dirty="0" err="1"/>
              <a:t>parties</a:t>
            </a:r>
            <a:endParaRPr lang="es-ES" sz="2800" dirty="0"/>
          </a:p>
        </p:txBody>
      </p:sp>
      <p:pic>
        <p:nvPicPr>
          <p:cNvPr id="11" name="Picture 5" descr="A card with text and images of men&#10;&#10;Description automatically generated">
            <a:extLst>
              <a:ext uri="{FF2B5EF4-FFF2-40B4-BE49-F238E27FC236}">
                <a16:creationId xmlns:a16="http://schemas.microsoft.com/office/drawing/2014/main" id="{A04EB161-22F9-2487-FBE9-48076ED0E618}"/>
              </a:ext>
            </a:extLst>
          </p:cNvPr>
          <p:cNvPicPr>
            <a:picLocks noChangeAspect="1"/>
          </p:cNvPicPr>
          <p:nvPr/>
        </p:nvPicPr>
        <p:blipFill rotWithShape="1">
          <a:blip r:embed="rId2"/>
          <a:srcRect t="90615" r="-766" b="115"/>
          <a:stretch/>
        </p:blipFill>
        <p:spPr>
          <a:xfrm>
            <a:off x="-3154" y="4667421"/>
            <a:ext cx="9223883" cy="476724"/>
          </a:xfrm>
          <a:prstGeom prst="rect">
            <a:avLst/>
          </a:prstGeom>
        </p:spPr>
      </p:pic>
      <p:sp>
        <p:nvSpPr>
          <p:cNvPr id="4" name="CuadroTexto 3">
            <a:extLst>
              <a:ext uri="{FF2B5EF4-FFF2-40B4-BE49-F238E27FC236}">
                <a16:creationId xmlns:a16="http://schemas.microsoft.com/office/drawing/2014/main" id="{3E64BAB6-6C95-1688-7281-DB0B13D971B4}"/>
              </a:ext>
            </a:extLst>
          </p:cNvPr>
          <p:cNvSpPr txBox="1"/>
          <p:nvPr/>
        </p:nvSpPr>
        <p:spPr>
          <a:xfrm>
            <a:off x="107560" y="4359788"/>
            <a:ext cx="2774404"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900" err="1"/>
              <a:t>Source</a:t>
            </a:r>
            <a:r>
              <a:rPr lang="es-ES" sz="900" dirty="0"/>
              <a:t>: El </a:t>
            </a:r>
            <a:r>
              <a:rPr lang="es-ES" sz="900"/>
              <a:t>Financiero, Buendía &amp; Márquez</a:t>
            </a:r>
            <a:endParaRPr lang="es-ES" sz="900" dirty="0"/>
          </a:p>
          <a:p>
            <a:endParaRPr lang="es-ES" sz="1200" dirty="0"/>
          </a:p>
        </p:txBody>
      </p:sp>
      <p:pic>
        <p:nvPicPr>
          <p:cNvPr id="5" name="Imagen 4" descr="Gráfico, Gráfico de líneas&#10;&#10;Descripción generada automáticamente">
            <a:extLst>
              <a:ext uri="{FF2B5EF4-FFF2-40B4-BE49-F238E27FC236}">
                <a16:creationId xmlns:a16="http://schemas.microsoft.com/office/drawing/2014/main" id="{70DDBEFC-A43D-68C3-F21D-82B2553A78BC}"/>
              </a:ext>
            </a:extLst>
          </p:cNvPr>
          <p:cNvPicPr>
            <a:picLocks noChangeAspect="1"/>
          </p:cNvPicPr>
          <p:nvPr/>
        </p:nvPicPr>
        <p:blipFill>
          <a:blip r:embed="rId3"/>
          <a:stretch>
            <a:fillRect/>
          </a:stretch>
        </p:blipFill>
        <p:spPr>
          <a:xfrm>
            <a:off x="1127342" y="1123202"/>
            <a:ext cx="6842343" cy="3304191"/>
          </a:xfrm>
          <a:prstGeom prst="rect">
            <a:avLst/>
          </a:prstGeom>
        </p:spPr>
      </p:pic>
    </p:spTree>
    <p:extLst>
      <p:ext uri="{BB962C8B-B14F-4D97-AF65-F5344CB8AC3E}">
        <p14:creationId xmlns:p14="http://schemas.microsoft.com/office/powerpoint/2010/main" val="11167002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11"/>
          <p:cNvSpPr txBox="1"/>
          <p:nvPr/>
        </p:nvSpPr>
        <p:spPr>
          <a:xfrm>
            <a:off x="1" y="4922186"/>
            <a:ext cx="8491427"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 sz="1050" b="0" i="0" u="none" strike="noStrike" cap="none">
                <a:solidFill>
                  <a:srgbClr val="000000"/>
                </a:solidFill>
                <a:latin typeface="Times New Roman"/>
                <a:ea typeface="Times New Roman"/>
                <a:cs typeface="Times New Roman"/>
                <a:sym typeface="Times New Roman"/>
              </a:rPr>
              <a:t>Source: Robert Koopman et al. “Give Credit Where Credit is Due: Tracing Value Added in Global Production Chains”. NBER Working Paper No 16426. </a:t>
            </a:r>
            <a:endParaRPr sz="1400" b="0" i="0" u="none" strike="noStrike" cap="none">
              <a:solidFill>
                <a:srgbClr val="000000"/>
              </a:solidFill>
              <a:latin typeface="Arial"/>
              <a:ea typeface="Arial"/>
              <a:cs typeface="Arial"/>
              <a:sym typeface="Arial"/>
            </a:endParaRPr>
          </a:p>
        </p:txBody>
      </p:sp>
      <p:sp>
        <p:nvSpPr>
          <p:cNvPr id="372" name="Google Shape;372;p11"/>
          <p:cNvSpPr txBox="1">
            <a:spLocks noGrp="1"/>
          </p:cNvSpPr>
          <p:nvPr>
            <p:ph type="title"/>
          </p:nvPr>
        </p:nvSpPr>
        <p:spPr>
          <a:xfrm>
            <a:off x="153649" y="172250"/>
            <a:ext cx="8795478" cy="85725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100000"/>
              </a:lnSpc>
              <a:spcBef>
                <a:spcPts val="0"/>
              </a:spcBef>
              <a:spcAft>
                <a:spcPts val="0"/>
              </a:spcAft>
              <a:buClr>
                <a:schemeClr val="dk1"/>
              </a:buClr>
              <a:buSzPct val="47138"/>
              <a:buNone/>
            </a:pPr>
            <a:r>
              <a:rPr lang="en"/>
              <a:t>More U.S. Content in Imports from Mexico and Canada</a:t>
            </a:r>
            <a:endParaRPr/>
          </a:p>
        </p:txBody>
      </p:sp>
      <p:pic>
        <p:nvPicPr>
          <p:cNvPr id="373" name="Google Shape;373;p11"/>
          <p:cNvPicPr preferRelativeResize="0"/>
          <p:nvPr/>
        </p:nvPicPr>
        <p:blipFill rotWithShape="1">
          <a:blip r:embed="rId3">
            <a:alphaModFix/>
          </a:blip>
          <a:srcRect/>
          <a:stretch/>
        </p:blipFill>
        <p:spPr>
          <a:xfrm>
            <a:off x="152400" y="1181900"/>
            <a:ext cx="8344305" cy="3587887"/>
          </a:xfrm>
          <a:prstGeom prst="rect">
            <a:avLst/>
          </a:prstGeom>
          <a:noFill/>
          <a:ln>
            <a:noFill/>
          </a:ln>
        </p:spPr>
      </p:pic>
    </p:spTree>
  </p:cSld>
  <p:clrMapOvr>
    <a:masterClrMapping/>
  </p:clrMapOvr>
  <p:transition spd="slow">
    <p:push/>
  </p:transition>
</p:sld>
</file>

<file path=ppt/theme/theme1.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Paquete">
  <a:themeElements>
    <a:clrScheme name="Paquete">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quete">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quete">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71C241A9-A460-4AD1-916F-25308628A5BC}"/>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TotalTime>
  <Words>8576</Words>
  <Application>Microsoft Office PowerPoint</Application>
  <PresentationFormat>On-screen Show (16:9)</PresentationFormat>
  <Paragraphs>923</Paragraphs>
  <Slides>82</Slides>
  <Notes>61</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82</vt:i4>
      </vt:variant>
    </vt:vector>
  </HeadingPairs>
  <TitlesOfParts>
    <vt:vector size="93" baseType="lpstr">
      <vt:lpstr>Calibri</vt:lpstr>
      <vt:lpstr>Arial Negrita</vt:lpstr>
      <vt:lpstr>Gill Sans MT</vt:lpstr>
      <vt:lpstr>Arial</vt:lpstr>
      <vt:lpstr>Times New Roman</vt:lpstr>
      <vt:lpstr>Times New Roman,Serif</vt:lpstr>
      <vt:lpstr>Times</vt:lpstr>
      <vt:lpstr>Custom Design</vt:lpstr>
      <vt:lpstr>1_Office Theme</vt:lpstr>
      <vt:lpstr>2_Office Theme</vt:lpstr>
      <vt:lpstr>Paquete</vt:lpstr>
      <vt:lpstr>PowerPoint Presentation</vt:lpstr>
      <vt:lpstr>PowerPoint Presentation</vt:lpstr>
      <vt:lpstr>Serious Challenges and Opportunities to Address</vt:lpstr>
      <vt:lpstr>Trade: Mexico #1 in 2023 with 15.7% of US trade</vt:lpstr>
      <vt:lpstr>U.S.-Mexico Goods plus Services Trade:  over $1.5 million a minute</vt:lpstr>
      <vt:lpstr>Border Crossings back to pre-COVID levels</vt:lpstr>
      <vt:lpstr>US-Mexico trade multiplied by over 6 times since 1995 </vt:lpstr>
      <vt:lpstr>2023: Mexico is top trading partner in goods</vt:lpstr>
      <vt:lpstr>More U.S. Content in Imports from Mexico and Canada</vt:lpstr>
      <vt:lpstr>PowerPoint Presentation</vt:lpstr>
      <vt:lpstr>Rank Order: Top U.S. States’ Exports To Mexico 2023 </vt:lpstr>
      <vt:lpstr>U.S.-Mexico Border States</vt:lpstr>
      <vt:lpstr>Another Plus for Mexico: Jump in US Remittances - Money sent to family and friends in Mexico.</vt:lpstr>
      <vt:lpstr>Border Management:  Licit and Illicit Flows</vt:lpstr>
      <vt:lpstr>Moving toward Co-Management of the Border</vt:lpstr>
      <vt:lpstr>Trucks Crossing the U.S.-Mexico Border</vt:lpstr>
      <vt:lpstr>Illegal Border Encounters, Annual</vt:lpstr>
      <vt:lpstr>U.S.-Mexico border apprehensions FY 2021-2024(FYTD)</vt:lpstr>
      <vt:lpstr>Asylum Seekers Pending Deportation</vt:lpstr>
      <vt:lpstr>48% Unauthorized Immigrants are Mexican;10.7 mil Mexican-born in US;1 mil more than 2010.</vt:lpstr>
      <vt:lpstr>Migrants Detained at SW Border – through FY 2023</vt:lpstr>
      <vt:lpstr>Illegal border encounters by country of origin, annual</vt:lpstr>
      <vt:lpstr>Crime: Better Collaboration &amp; Results?</vt:lpstr>
      <vt:lpstr>Driver: Drug Overdose Deaths over 109,000 in full year 2022  Synthetic Opioids = 75,000 deaths; Many saved by rapid treatment</vt:lpstr>
      <vt:lpstr>Perception of Public Insecurity 64.8% of Mexicans feel insecure in their cities</vt:lpstr>
      <vt:lpstr>Perception: AMLO's Handling of Issues: Underwater on Security, Corruption and Economy</vt:lpstr>
      <vt:lpstr>1/2024 poll: Approval of AMLO´s administration. Specific issues: corruption, social welfare, economy, and security </vt:lpstr>
      <vt:lpstr>Homicides and Femicides: Still at Crisis Levels</vt:lpstr>
      <vt:lpstr>From 2016 to 2022, there was a 105% increase in rifles found in Mexico. Cartels may be favoring this type of firearm. </vt:lpstr>
      <vt:lpstr>Mérida Initiative: 2007-2022</vt:lpstr>
      <vt:lpstr>Law Enforcement &amp; Security Cooperation: 2007-24</vt:lpstr>
      <vt:lpstr>Expert Suggestions for Cooperation (2018-2024)</vt:lpstr>
      <vt:lpstr>2017-2021 Growing Challenges on Illicit Drugs</vt:lpstr>
      <vt:lpstr>New Start: High level Security Dialogue (HLSD)</vt:lpstr>
      <vt:lpstr>Fentanyl Seizures SW Border up 241% FY 2021-23 despite High Level Security Dialogue</vt:lpstr>
      <vt:lpstr>Persistent Challenges: need trust and results</vt:lpstr>
      <vt:lpstr>Trade, Investment, and Competitiveness: NAFTA to USMCA and Beyond</vt:lpstr>
      <vt:lpstr>North American Trade</vt:lpstr>
      <vt:lpstr>North American Goods &amp; Services Trade: Over $1.6 trillion           Trade grown over 4 times since NAFTA launched</vt:lpstr>
      <vt:lpstr>NAFTA Countries were richer each year due to “extra” trade growth (2014 estimate)</vt:lpstr>
      <vt:lpstr>Rank Order: Top U.S. States’ Exports To Mexico 2023 </vt:lpstr>
      <vt:lpstr>Top U.S. States’ Trade with Canada 2023</vt:lpstr>
      <vt:lpstr>Net 12 million U.S. Jobs Related to Trade with Mexico &amp; Canada  Top 10 states below</vt:lpstr>
      <vt:lpstr>NAFTA to USMCA (T-MEC, CUSMA)</vt:lpstr>
      <vt:lpstr>Main elements of the USMCA (T-MEC)</vt:lpstr>
      <vt:lpstr>Implementing USMCA</vt:lpstr>
      <vt:lpstr>PowerPoint Presentation</vt:lpstr>
      <vt:lpstr>PowerPoint Presentation</vt:lpstr>
      <vt:lpstr>New: High Level Economic Dialogue (HLED)</vt:lpstr>
      <vt:lpstr>Vitalizing the North American Leaders Summit (NALS): competitiveness, health and ... </vt:lpstr>
      <vt:lpstr>North American Leaders Summit Agenda, part II: Environment, Democracy, Migration, Security</vt:lpstr>
      <vt:lpstr>North American Investment</vt:lpstr>
      <vt:lpstr>Elections &amp; AMLO’s Policies/Performance</vt:lpstr>
      <vt:lpstr>Presidential Results: Launches the “4th Transformation”</vt:lpstr>
      <vt:lpstr>AMLO APPROVAL 2018-23 El Financiero poll. February results:  54% approve, 46% disapprove; Poor on security (59%), econ (51%) </vt:lpstr>
      <vt:lpstr>Presidential Candidates: March 2024 Sheinbaum/Morena 60% vs Galvez/Opposition 34% (Oraculus)</vt:lpstr>
      <vt:lpstr>AMLO's Policies: Fourth Transformation</vt:lpstr>
      <vt:lpstr>AMLO’s Goals and Early Actions</vt:lpstr>
      <vt:lpstr>Security Proposals and Goals – few met</vt:lpstr>
      <vt:lpstr>AMLO after 5+ years: Mixed Results</vt:lpstr>
      <vt:lpstr>AMLO after three plus years: Results, part II</vt:lpstr>
      <vt:lpstr>Human rights, Governance, Democracy Indicators</vt:lpstr>
      <vt:lpstr>Support for autocracy in Mexico is a growing concern</vt:lpstr>
      <vt:lpstr>Criticisms of the “Fourth Transformation”</vt:lpstr>
      <vt:lpstr>Economy, Energy and Environment</vt:lpstr>
      <vt:lpstr>COVID-19, Recession and Recovery</vt:lpstr>
      <vt:lpstr>National Energy Companies Struggle</vt:lpstr>
      <vt:lpstr>Migration </vt:lpstr>
      <vt:lpstr>Migrants at SW Border: FY 2022/23/24 record “encounters”; 20 million moving in hemisphere</vt:lpstr>
      <vt:lpstr>Immigration Court Backlog: 3.6 million Jan 24</vt:lpstr>
      <vt:lpstr>Maintaining a Partnership  with Mexico?</vt:lpstr>
      <vt:lpstr>US-Mexico Rebuilding Cooperation: looking for results</vt:lpstr>
      <vt:lpstr>PowerPoint Presentation</vt:lpstr>
      <vt:lpstr>Key Work Areas for US-Mexico Relations, part II</vt:lpstr>
      <vt:lpstr>52% see Mexico is friendly but not a close ally (16%) vs 62% who see Canada as an ally</vt:lpstr>
      <vt:lpstr>Democratic Backsliding and Political Polarization</vt:lpstr>
      <vt:lpstr>Mexico´s upcoming  2024 Elections</vt:lpstr>
      <vt:lpstr>PowerPoint Presentation</vt:lpstr>
      <vt:lpstr>PowerPoint Presentation</vt:lpstr>
      <vt:lpstr>PowerPoint Presentation</vt:lpstr>
      <vt:lpstr>2/2024 polls: Electoral preference for Mexico´s next President</vt:lpstr>
      <vt:lpstr>2/2024 polls: Mexico´s political parties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Working with Mexico</dc:title>
  <dc:creator>Gabe Cabanas</dc:creator>
  <cp:lastModifiedBy>Lesley Diaz</cp:lastModifiedBy>
  <cp:revision>1425</cp:revision>
  <dcterms:modified xsi:type="dcterms:W3CDTF">2024-03-06T15:40:57Z</dcterms:modified>
</cp:coreProperties>
</file>